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8" r:id="rId3"/>
    <p:sldId id="259" r:id="rId4"/>
    <p:sldId id="265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61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88" r:id="rId21"/>
    <p:sldId id="289" r:id="rId22"/>
    <p:sldId id="279" r:id="rId23"/>
    <p:sldId id="290" r:id="rId24"/>
    <p:sldId id="291" r:id="rId25"/>
    <p:sldId id="292" r:id="rId26"/>
    <p:sldId id="284" r:id="rId27"/>
    <p:sldId id="285" r:id="rId28"/>
    <p:sldId id="293" r:id="rId29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FC79"/>
    <a:srgbClr val="FFCD32"/>
    <a:srgbClr val="FF7E7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7"/>
    <p:restoredTop sz="76969" autoAdjust="0"/>
  </p:normalViewPr>
  <p:slideViewPr>
    <p:cSldViewPr>
      <p:cViewPr varScale="1">
        <p:scale>
          <a:sx n="62" d="100"/>
          <a:sy n="62" d="100"/>
        </p:scale>
        <p:origin x="5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9736C-4400-4441-A64C-EF551216E0E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577D-5CF4-174B-8A9B-9506BBB1A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ABE160A1-519B-403E-9F20-96F0D108EF5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2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60A1-519B-403E-9F20-96F0D108EF51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9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Ins="9144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pic>
        <p:nvPicPr>
          <p:cNvPr id="3087" name="Picture 15" descr="IN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713038" cy="7191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195263"/>
            <a:ext cx="2151062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195263"/>
            <a:ext cx="6302375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0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8C54B434-25B0-46F6-99B7-801E32CD4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286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452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992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10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99256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557338"/>
            <a:ext cx="399256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7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59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407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2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14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59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1939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41300"/>
            <a:ext cx="2036763" cy="5780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41300"/>
            <a:ext cx="5957887" cy="5780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9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0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Page </a:t>
            </a:r>
            <a:fld id="{8C54B434-25B0-46F6-99B7-801E32CD436F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hangingPunct="0"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3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08462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0846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3544-F742-354D-B349-1889F4444E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57338" y="195263"/>
            <a:ext cx="73358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56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pic>
        <p:nvPicPr>
          <p:cNvPr id="1040" name="Picture 16" descr="INF_Bildmark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65100"/>
            <a:ext cx="1119188" cy="5397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5F76-F850-854E-B75A-7A08754428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18" descr="ffi_schriftzug_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8125" y="6453188"/>
            <a:ext cx="2314575" cy="136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41300"/>
            <a:ext cx="5619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81375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Click to edit Master text styles</a:t>
            </a:r>
          </a:p>
          <a:p>
            <a:pPr lvl="1"/>
            <a:r>
              <a:rPr lang="de-AT" altLang="en-US" smtClean="0"/>
              <a:t>Second level</a:t>
            </a:r>
          </a:p>
          <a:p>
            <a:pPr lvl="2"/>
            <a:r>
              <a:rPr lang="de-AT" altLang="en-US" smtClean="0"/>
              <a:t>Third level</a:t>
            </a:r>
          </a:p>
          <a:p>
            <a:pPr lvl="3"/>
            <a:r>
              <a:rPr lang="de-AT" altLang="en-US" smtClean="0"/>
              <a:t>Fourth level</a:t>
            </a:r>
          </a:p>
          <a:p>
            <a:pPr lvl="4"/>
            <a:r>
              <a:rPr lang="de-AT" altLang="en-US" smtClean="0"/>
              <a:t>Fifth level</a:t>
            </a:r>
          </a:p>
        </p:txBody>
      </p:sp>
      <p:pic>
        <p:nvPicPr>
          <p:cNvPr id="1028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913"/>
            <a:ext cx="1292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6572250"/>
            <a:ext cx="2519362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13" descr="TUSigne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5738"/>
            <a:ext cx="619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-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pr.com/blog/top-10-big-data-challenges-serious-look-10-big-data-v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tartupsventurecapital.com/@djc1805?source=post_header_lockup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tartupsventurecapital.com/data-is-the-new-oil-dirty-misunderstood-polluting-the-world-pulled-from-all-the-wrong-places-72f33a5da43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tartupsventurecapital.com/@djc1805?source=post_header_lockup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tartupsventurecapital.com/data-is-the-new-oil-dirty-misunderstood-polluting-the-world-pulled-from-all-the-wrong-places-72f33a5da434" TargetMode="Externa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image" Target="../media/image9.jpe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8.jpeg"/><Relationship Id="rId5" Type="http://schemas.openxmlformats.org/officeDocument/2006/relationships/image" Target="../media/image21.png"/><Relationship Id="rId10" Type="http://schemas.openxmlformats.org/officeDocument/2006/relationships/image" Target="../media/image15.jpeg"/><Relationship Id="rId4" Type="http://schemas.openxmlformats.org/officeDocument/2006/relationships/image" Target="../media/image25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printedition/2017-05-0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logs.gartner.com/doug-laney/files/2012/01/ad949-3D-Data-Management-Controlling-Data-Volume-Velocity-and-Variety.pdf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etwork/topics/entarch/articles/info-mgmt-big-data-ref-arch-1902853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i:10.1016/j.procs.2015.04.18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Generation Data Infrastructures: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Data Dumps to Data 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791470"/>
            <a:ext cx="7488832" cy="237383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Andreas Rauber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de-DE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altLang="de-DE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Information &amp; Software Engineering Research Group</a:t>
            </a:r>
            <a:r>
              <a:rPr lang="en-US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br>
              <a:rPr lang="en-US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Institute of Information Systems Engineering,</a:t>
            </a:r>
            <a:br>
              <a:rPr lang="en-US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Faculty of Informatics - 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TU Wien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42"/>
    </mc:Choice>
    <mc:Fallback xmlns="">
      <p:transition spd="slow" advTm="1276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5619750" cy="576262"/>
          </a:xfrm>
        </p:spPr>
        <p:txBody>
          <a:bodyPr/>
          <a:lstStyle/>
          <a:p>
            <a:r>
              <a:rPr lang="en-US" altLang="en-US" dirty="0" smtClean="0"/>
              <a:t>Big Data – 10 V’s</a:t>
            </a: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14575"/>
            <a:ext cx="6818313" cy="3448050"/>
          </a:xfrm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2438" y="1295400"/>
            <a:ext cx="870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00"/>
                </a:solidFill>
              </a:rPr>
              <a:t>10 V’s</a:t>
            </a:r>
            <a:r>
              <a:rPr lang="en-US" altLang="en-US" kern="0" dirty="0" smtClean="0">
                <a:solidFill>
                  <a:srgbClr val="000000"/>
                </a:solidFill>
              </a:rPr>
              <a:t>: Kirk Borne, Blog-Post, </a:t>
            </a:r>
            <a:r>
              <a:rPr lang="en-US" altLang="en-US" kern="0" dirty="0">
                <a:solidFill>
                  <a:srgbClr val="000000"/>
                </a:solidFill>
              </a:rPr>
              <a:t>A</a:t>
            </a:r>
            <a:r>
              <a:rPr lang="en-US" altLang="en-US" kern="0" dirty="0" smtClean="0">
                <a:solidFill>
                  <a:srgbClr val="000000"/>
                </a:solidFill>
              </a:rPr>
              <a:t>pril 11 2014. </a:t>
            </a:r>
            <a:r>
              <a:rPr lang="en-US" altLang="en-US" sz="1800" kern="0" dirty="0" smtClean="0">
                <a:solidFill>
                  <a:srgbClr val="000000"/>
                </a:solidFill>
                <a:hlinkClick r:id="rId3"/>
              </a:rPr>
              <a:t>https://mapr.com/blog/top-10-big-data-challenges-serious-look-10-big-data-vs/</a:t>
            </a:r>
            <a:br>
              <a:rPr lang="en-US" altLang="en-US" sz="1800" kern="0" dirty="0" smtClean="0">
                <a:solidFill>
                  <a:srgbClr val="000000"/>
                </a:solidFill>
                <a:hlinkClick r:id="rId3"/>
              </a:rPr>
            </a:br>
            <a:r>
              <a:rPr lang="en-US" altLang="en-US" kern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219200" y="5867400"/>
            <a:ext cx="645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Image from: Arockia Panimalar, Varnekha Shree, Veneshia Kathrine: </a:t>
            </a:r>
            <a:br>
              <a:rPr lang="en-US" altLang="en-US" sz="1600" smtClean="0">
                <a:solidFill>
                  <a:srgbClr val="000000"/>
                </a:solidFill>
              </a:rPr>
            </a:br>
            <a:r>
              <a:rPr lang="en-US" altLang="en-US" sz="1600" smtClean="0">
                <a:solidFill>
                  <a:srgbClr val="000000"/>
                </a:solidFill>
              </a:rPr>
              <a:t>The 17 V’s Of Big Data, IRJET 4(9):329-333, 2017.</a:t>
            </a:r>
          </a:p>
        </p:txBody>
      </p:sp>
    </p:spTree>
    <p:extLst>
      <p:ext uri="{BB962C8B-B14F-4D97-AF65-F5344CB8AC3E}">
        <p14:creationId xmlns:p14="http://schemas.microsoft.com/office/powerpoint/2010/main" val="4520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Evolving Research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97639" cy="417646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“All” research data-driven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increasingly interdisciplinary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requirements start occurring across all disciplines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of research community are changing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Timely data, live data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 data</a:t>
            </a:r>
          </a:p>
          <a:p>
            <a:pPr lvl="1">
              <a:buClr>
                <a:srgbClr val="FF0000"/>
              </a:buClr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(interdisciplinary!)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8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Researchers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7639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Discipline-specific repositories,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useable by non-domain experts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benchmark data,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dumps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 data, big data etc. only within specialized infrastructures in some domains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work requires increasingly specialized skills in computing (databases, python, visualization tools, workflow systems, …)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 if those skills are mastered: more skill needs follow: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management, Database management,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Security, Legal requirements (GDPR, Licenses), …</a:t>
            </a:r>
          </a:p>
          <a:p>
            <a:pPr>
              <a:buClr>
                <a:srgbClr val="FF0000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Researchers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7639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Discipline-specific repositories,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useable by non-domain experts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benchmark data,  dumps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data, big data, … only within specialized infrastructures in some domains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work requires increasingly specialized skills in computing (databases, python, visualization tools, workflow systems…)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those skills are mastered: more skill needs follow: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management, Database management,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Security, Legal requirements (GDPR, Licenses), …</a:t>
            </a:r>
          </a:p>
          <a:p>
            <a:pPr>
              <a:buClr>
                <a:srgbClr val="FF0000"/>
              </a:buClr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 rot="20032455">
            <a:off x="89539" y="1896400"/>
            <a:ext cx="8497639" cy="287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for </a:t>
            </a:r>
            <a:b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Infrastructures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 sz="32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 sz="32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uses cases in Data Management should we </a:t>
            </a:r>
            <a:b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at?</a:t>
            </a:r>
          </a:p>
          <a:p>
            <a:pPr>
              <a:buClr>
                <a:srgbClr val="FF0000"/>
              </a:buClr>
            </a:pP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0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Research Infrastructures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7639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realize that achievements so far were only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drastically change the scope, focus,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ervices tightly integrated in research process</a:t>
            </a:r>
          </a:p>
          <a:p>
            <a:pPr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sed continuously on a daily basis, performing key functionalities …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but should be invisible (more on this later)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examples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Citation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Citation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used to be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Static data files being uploaded to repository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(ideally – rarely!) assigned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cited</a:t>
            </a:r>
          </a:p>
          <a:p>
            <a:pPr lvl="1"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today and tomorrow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Massive volumes of data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dynamic data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working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subsets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analysis processes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4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Citation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525658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state of the art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of the RDA WG on Dynamic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Citation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(Bulletin of IEEE TCDL, 12(1), 2016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www.ieee-tcdl.org/Bulletin/v12n1/papers/IEEE-TCDL-DC-2016_paper_1.pdf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imestamping and versioning of databases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Assign PID to timestamped query, cite these</a:t>
            </a:r>
          </a:p>
          <a:p>
            <a:pPr lvl="1"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PID used as input parameter to processes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meta-studies, reasoning via data used, …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Citations are for machines!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 negotiation? Semantics?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4347"/>
          <a:stretch>
            <a:fillRect/>
          </a:stretch>
        </p:blipFill>
        <p:spPr bwMode="auto">
          <a:xfrm>
            <a:off x="6732240" y="3212976"/>
            <a:ext cx="1213737" cy="14804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8" y="4228855"/>
            <a:ext cx="1418053" cy="183784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7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489654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used to be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performs research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Collects data, processes it, stores it, does back-up (ideally)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finished hands over PC to next person, explaining what data is to be found where (ideally – rarely?)</a:t>
            </a:r>
          </a:p>
          <a:p>
            <a:pPr lvl="1"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today and tomorrow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Large, interdisciplinary teams</a:t>
            </a:r>
          </a:p>
          <a:p>
            <a:pPr lvl="1">
              <a:buClr>
                <a:srgbClr val="FF0000"/>
              </a:buClr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data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Massive costs of (pre-)processing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towards reproducibility, data re-use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2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525658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state of the art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Plans as PDF documents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Tool support to create these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annoyed about yet another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non-research document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obody knows what to do with them afterwards</a:t>
            </a:r>
          </a:p>
          <a:p>
            <a:pPr lvl="1"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Machine-actionable data management plans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Pre-filled by policies, infrastructure, …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 automatic action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RDA Working Group on DMP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ommon Standards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(Tomasz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32356"/>
            <a:ext cx="1801650" cy="2535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03" y="2862267"/>
            <a:ext cx="2185450" cy="2233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6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525658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Machine actionable DMPs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25768"/>
            <a:ext cx="5400600" cy="445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3825044"/>
            <a:ext cx="3600400" cy="207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0B050"/>
                </a:solidFill>
              </a:rPr>
              <a:t>"</a:t>
            </a:r>
            <a:r>
              <a:rPr lang="en-GB" sz="1400" dirty="0" err="1">
                <a:solidFill>
                  <a:srgbClr val="00B050"/>
                </a:solidFill>
              </a:rPr>
              <a:t>dc:creator</a:t>
            </a:r>
            <a:r>
              <a:rPr lang="en-GB" sz="1400" dirty="0">
                <a:solidFill>
                  <a:srgbClr val="00B050"/>
                </a:solidFill>
              </a:rPr>
              <a:t>":[ {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00B050"/>
                </a:solidFill>
              </a:rPr>
              <a:t>"</a:t>
            </a:r>
            <a:r>
              <a:rPr lang="en-GB" sz="1400" dirty="0" err="1">
                <a:solidFill>
                  <a:srgbClr val="00B050"/>
                </a:solidFill>
              </a:rPr>
              <a:t>foaf:name</a:t>
            </a:r>
            <a:r>
              <a:rPr lang="en-GB" sz="1400" dirty="0">
                <a:solidFill>
                  <a:srgbClr val="00B050"/>
                </a:solidFill>
              </a:rPr>
              <a:t>":"</a:t>
            </a:r>
            <a:r>
              <a:rPr lang="en-GB" sz="1400" dirty="0"/>
              <a:t>John Smith</a:t>
            </a:r>
            <a:r>
              <a:rPr lang="en-GB" sz="1400" dirty="0">
                <a:solidFill>
                  <a:srgbClr val="00B050"/>
                </a:solidFill>
              </a:rPr>
              <a:t>",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00B050"/>
                </a:solidFill>
              </a:rPr>
              <a:t>"@</a:t>
            </a:r>
            <a:r>
              <a:rPr lang="en-GB" sz="1400" dirty="0" err="1">
                <a:solidFill>
                  <a:srgbClr val="00B050"/>
                </a:solidFill>
              </a:rPr>
              <a:t>id":"</a:t>
            </a:r>
            <a:r>
              <a:rPr lang="en-GB" sz="1400" dirty="0" err="1"/>
              <a:t>orcid.org</a:t>
            </a:r>
            <a:r>
              <a:rPr lang="en-GB" sz="1400" dirty="0"/>
              <a:t>/0000-1111-2222-3333</a:t>
            </a:r>
            <a:r>
              <a:rPr lang="en-GB" sz="1400" dirty="0">
                <a:solidFill>
                  <a:srgbClr val="00B050"/>
                </a:solidFill>
              </a:rPr>
              <a:t>",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00B050"/>
                </a:solidFill>
              </a:rPr>
              <a:t>"</a:t>
            </a:r>
            <a:r>
              <a:rPr lang="en-GB" sz="1400" dirty="0" err="1">
                <a:solidFill>
                  <a:srgbClr val="00B050"/>
                </a:solidFill>
              </a:rPr>
              <a:t>foaf:mbox</a:t>
            </a:r>
            <a:r>
              <a:rPr lang="en-GB" sz="1400" dirty="0">
                <a:solidFill>
                  <a:srgbClr val="00B050"/>
                </a:solidFill>
              </a:rPr>
              <a:t>":"mailto:</a:t>
            </a:r>
            <a:r>
              <a:rPr lang="en-GB" sz="1400" dirty="0"/>
              <a:t>jsmith@tuwien.ac.at</a:t>
            </a:r>
            <a:r>
              <a:rPr lang="en-GB" sz="1400" dirty="0">
                <a:solidFill>
                  <a:srgbClr val="00B050"/>
                </a:solidFill>
              </a:rPr>
              <a:t>",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00B050"/>
                </a:solidFill>
              </a:rPr>
              <a:t>"</a:t>
            </a:r>
            <a:r>
              <a:rPr lang="en-GB" sz="1600" dirty="0" err="1">
                <a:solidFill>
                  <a:srgbClr val="00B050"/>
                </a:solidFill>
              </a:rPr>
              <a:t>madmp:institution</a:t>
            </a:r>
            <a:r>
              <a:rPr lang="en-GB" sz="1400" dirty="0">
                <a:solidFill>
                  <a:srgbClr val="00B050"/>
                </a:solidFill>
              </a:rPr>
              <a:t>":"</a:t>
            </a:r>
            <a:r>
              <a:rPr lang="en-GB" sz="1400" dirty="0" smtClean="0"/>
              <a:t>AT-TU-Wien</a:t>
            </a:r>
            <a:r>
              <a:rPr lang="en-GB" sz="1400" dirty="0" smtClean="0">
                <a:solidFill>
                  <a:srgbClr val="00B050"/>
                </a:solidFill>
              </a:rPr>
              <a:t>"</a:t>
            </a:r>
            <a:endParaRPr lang="en-GB" sz="1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0B050"/>
                </a:solidFill>
              </a:rPr>
              <a:t> } ],</a:t>
            </a:r>
          </a:p>
        </p:txBody>
      </p:sp>
    </p:spTree>
    <p:extLst>
      <p:ext uri="{BB962C8B-B14F-4D97-AF65-F5344CB8AC3E}">
        <p14:creationId xmlns:p14="http://schemas.microsoft.com/office/powerpoint/2010/main" val="280189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2132856"/>
            <a:ext cx="8569325" cy="500062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 achieved so far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research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challenges and requirements for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Infrastructures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examples and next steps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78160" y="1916832"/>
            <a:ext cx="853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" y="5445224"/>
            <a:ext cx="853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Services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525658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more examples like these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Across the entire spectrum of the research process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just technical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 advice, Ethical advice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 support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teams as research support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be creative!!!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dare to think beyond the current state of the art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timing is right: EOSC!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960" y="5164218"/>
            <a:ext cx="1914500" cy="132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3" y="4406882"/>
            <a:ext cx="1526453" cy="21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EOSC?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24000"/>
            <a:ext cx="7429552" cy="5105400"/>
          </a:xfrm>
        </p:spPr>
        <p:txBody>
          <a:bodyPr/>
          <a:lstStyle/>
          <a:p>
            <a:r>
              <a:rPr lang="en-US" dirty="0">
                <a:solidFill>
                  <a:srgbClr val="004263"/>
                </a:solidFill>
              </a:rPr>
              <a:t>My own, </a:t>
            </a:r>
            <a:r>
              <a:rPr lang="en-US" dirty="0" smtClean="0">
                <a:solidFill>
                  <a:srgbClr val="004263"/>
                </a:solidFill>
              </a:rPr>
              <a:t>unofficial, </a:t>
            </a:r>
            <a:r>
              <a:rPr lang="en-US" dirty="0">
                <a:solidFill>
                  <a:srgbClr val="004263"/>
                </a:solidFill>
              </a:rPr>
              <a:t>private, short </a:t>
            </a:r>
            <a:r>
              <a:rPr lang="en-US" dirty="0" smtClean="0">
                <a:solidFill>
                  <a:srgbClr val="004263"/>
                </a:solidFill>
              </a:rPr>
              <a:t>answer:</a:t>
            </a:r>
          </a:p>
          <a:p>
            <a:endParaRPr lang="en-US" dirty="0">
              <a:solidFill>
                <a:srgbClr val="004263"/>
              </a:solidFill>
            </a:endParaRPr>
          </a:p>
          <a:p>
            <a:endParaRPr lang="en-US" dirty="0" smtClean="0">
              <a:solidFill>
                <a:srgbClr val="004263"/>
              </a:solidFill>
            </a:endParaRPr>
          </a:p>
          <a:p>
            <a:endParaRPr lang="en-US" dirty="0">
              <a:solidFill>
                <a:srgbClr val="004263"/>
              </a:solidFill>
            </a:endParaRPr>
          </a:p>
          <a:p>
            <a:endParaRPr lang="en-US" dirty="0" smtClean="0">
              <a:solidFill>
                <a:srgbClr val="004263"/>
              </a:solidFill>
            </a:endParaRPr>
          </a:p>
          <a:p>
            <a:endParaRPr lang="en-US" dirty="0">
              <a:solidFill>
                <a:srgbClr val="004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7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EOSC?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24000"/>
            <a:ext cx="7429552" cy="5105400"/>
          </a:xfrm>
        </p:spPr>
        <p:txBody>
          <a:bodyPr/>
          <a:lstStyle/>
          <a:p>
            <a:r>
              <a:rPr lang="en-US" dirty="0">
                <a:solidFill>
                  <a:srgbClr val="004263"/>
                </a:solidFill>
              </a:rPr>
              <a:t>My own, </a:t>
            </a:r>
            <a:r>
              <a:rPr lang="en-US" dirty="0" smtClean="0">
                <a:solidFill>
                  <a:srgbClr val="004263"/>
                </a:solidFill>
              </a:rPr>
              <a:t>unofficial, </a:t>
            </a:r>
            <a:r>
              <a:rPr lang="en-US" dirty="0">
                <a:solidFill>
                  <a:srgbClr val="004263"/>
                </a:solidFill>
              </a:rPr>
              <a:t>private, short </a:t>
            </a:r>
            <a:r>
              <a:rPr lang="en-US" dirty="0" smtClean="0">
                <a:solidFill>
                  <a:srgbClr val="004263"/>
                </a:solidFill>
              </a:rPr>
              <a:t>answer:</a:t>
            </a:r>
          </a:p>
          <a:p>
            <a:endParaRPr lang="en-US" dirty="0">
              <a:solidFill>
                <a:srgbClr val="004263"/>
              </a:solidFill>
            </a:endParaRPr>
          </a:p>
          <a:p>
            <a:endParaRPr lang="en-US" dirty="0" smtClean="0">
              <a:solidFill>
                <a:srgbClr val="004263"/>
              </a:solidFill>
            </a:endParaRPr>
          </a:p>
          <a:p>
            <a:endParaRPr lang="en-US" dirty="0">
              <a:solidFill>
                <a:srgbClr val="004263"/>
              </a:solidFill>
            </a:endParaRPr>
          </a:p>
          <a:p>
            <a:endParaRPr lang="en-US" dirty="0" smtClean="0">
              <a:solidFill>
                <a:srgbClr val="004263"/>
              </a:solidFill>
            </a:endParaRPr>
          </a:p>
          <a:p>
            <a:endParaRPr lang="en-US" dirty="0">
              <a:solidFill>
                <a:srgbClr val="004263"/>
              </a:solidFill>
            </a:endParaRPr>
          </a:p>
          <a:p>
            <a:r>
              <a:rPr lang="en-US" dirty="0" smtClean="0">
                <a:solidFill>
                  <a:srgbClr val="004263"/>
                </a:solidFill>
              </a:rPr>
              <a:t>… for research data and services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4263"/>
                </a:solidFill>
              </a:rPr>
              <a:t>Transparent for the researcher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4263"/>
                </a:solidFill>
              </a:rPr>
              <a:t>Federated, global system, based on </a:t>
            </a:r>
            <a:br>
              <a:rPr lang="en-US" dirty="0" smtClean="0">
                <a:solidFill>
                  <a:srgbClr val="004263"/>
                </a:solidFill>
              </a:rPr>
            </a:br>
            <a:r>
              <a:rPr lang="en-US" dirty="0" smtClean="0">
                <a:solidFill>
                  <a:srgbClr val="004263"/>
                </a:solidFill>
              </a:rPr>
              <a:t>minimal, open, rigorously implemented standards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4263"/>
                </a:solidFill>
              </a:rPr>
              <a:t>Internet for data and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4286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32653"/>
          <a:stretch/>
        </p:blipFill>
        <p:spPr>
          <a:xfrm>
            <a:off x="304800" y="3200400"/>
            <a:ext cx="8200663" cy="31028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025604"/>
            <a:ext cx="8276863" cy="2327196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2018 </a:t>
            </a:r>
            <a:r>
              <a:rPr lang="mr-IN" sz="3200" dirty="0" smtClean="0">
                <a:latin typeface="Arial" panose="020B0604020202020204" pitchFamily="34" charset="0"/>
              </a:rPr>
              <a:t>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Launch of the EOSC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what we need to build now!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Services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7639" cy="525658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be creative!!!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dare to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beyond the current state of the art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nvisage how research will be performed in 10 years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evelop solutions that nobody request right now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willing to give up services developed so far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nderstand that the role of data infrastructures will be completely different</a:t>
            </a:r>
          </a:p>
          <a:p>
            <a:pPr lvl="1"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 the world is changing!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start brainstorming!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12" y="4592637"/>
            <a:ext cx="2775744" cy="20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0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038600" y="1219200"/>
            <a:ext cx="5105400" cy="1066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smtClean="0">
                <a:hlinkClick r:id="rId2"/>
              </a:rPr>
              <a:t>David J Carr</a:t>
            </a:r>
            <a:r>
              <a:rPr lang="en-US" altLang="en-US" sz="1800" smtClean="0"/>
              <a:t> Strategy Director. ex-CD, Planning Director &amp; Head of UX @ DigitasLBi, DIG, Publicis, Chemistry &amp; JWT. Jan 2017</a:t>
            </a:r>
          </a:p>
          <a:p>
            <a:pPr marL="457200" lvl="1" indent="0">
              <a:buFontTx/>
              <a:buNone/>
            </a:pPr>
            <a:endParaRPr lang="en-US" altLang="en-US" sz="1800" smtClean="0"/>
          </a:p>
          <a:p>
            <a:pPr marL="457200" lvl="1" indent="0">
              <a:buFontTx/>
              <a:buNone/>
            </a:pPr>
            <a:endParaRPr lang="en-US" altLang="en-US" sz="1800" smtClean="0"/>
          </a:p>
          <a:p>
            <a:pPr marL="457200" lvl="1" indent="0">
              <a:buFontTx/>
              <a:buNone/>
            </a:pPr>
            <a:endParaRPr lang="en-US" altLang="en-US" sz="1800" smtClean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7057206" cy="576262"/>
          </a:xfrm>
        </p:spPr>
        <p:txBody>
          <a:bodyPr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is the new oil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4099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866775" y="6172200"/>
            <a:ext cx="759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hlinkClick r:id="rId4"/>
              </a:rPr>
              <a:t>https://startupsventurecapital.com/data-is-the-new-oil-dirty-misunderstood-polluting-the-world-</a:t>
            </a:r>
            <a:br>
              <a:rPr lang="en-US" altLang="en-US" sz="1400">
                <a:hlinkClick r:id="rId4"/>
              </a:rPr>
            </a:br>
            <a:r>
              <a:rPr lang="en-US" altLang="en-US" sz="1400">
                <a:hlinkClick r:id="rId4"/>
              </a:rPr>
              <a:t>pulled-from-all-the-wrong-places-72f33a5da434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044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038600" y="1219200"/>
            <a:ext cx="5105400" cy="1066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smtClean="0">
                <a:hlinkClick r:id="rId2"/>
              </a:rPr>
              <a:t>David J Carr</a:t>
            </a:r>
            <a:r>
              <a:rPr lang="en-US" altLang="en-US" sz="1800" smtClean="0"/>
              <a:t> Strategy Director. ex-CD, Planning Director &amp; Head of UX @ DigitasLBi, DIG, Publicis, Chemistry &amp; JWT. Jan 2017</a:t>
            </a:r>
          </a:p>
          <a:p>
            <a:pPr marL="457200" lvl="1" indent="0">
              <a:buFontTx/>
              <a:buNone/>
            </a:pPr>
            <a:endParaRPr lang="en-US" altLang="en-US" sz="1800" smtClean="0"/>
          </a:p>
          <a:p>
            <a:pPr marL="457200" lvl="1" indent="0">
              <a:buFontTx/>
              <a:buNone/>
            </a:pPr>
            <a:endParaRPr lang="en-US" altLang="en-US" sz="1800" smtClean="0"/>
          </a:p>
          <a:p>
            <a:pPr marL="457200" lvl="1" indent="0">
              <a:buFontTx/>
              <a:buNone/>
            </a:pPr>
            <a:endParaRPr lang="en-US" altLang="en-US" sz="1800" smtClean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7057206" cy="576262"/>
          </a:xfrm>
        </p:spPr>
        <p:txBody>
          <a:bodyPr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is the new oil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4099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2838"/>
            <a:ext cx="67056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866775" y="6172200"/>
            <a:ext cx="759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hlinkClick r:id="rId5"/>
              </a:rPr>
              <a:t>https://startupsventurecapital.com/data-is-the-new-oil-dirty-misunderstood-polluting-the-world-</a:t>
            </a:r>
            <a:br>
              <a:rPr lang="en-US" altLang="en-US" sz="1400">
                <a:hlinkClick r:id="rId5"/>
              </a:rPr>
            </a:br>
            <a:r>
              <a:rPr lang="en-US" altLang="en-US" sz="1400">
                <a:hlinkClick r:id="rId5"/>
              </a:rPr>
              <a:t>pulled-from-all-the-wrong-places-72f33a5da434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836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4"/>
          <p:cNvPicPr>
            <a:picLocks noChangeAspect="1"/>
          </p:cNvPicPr>
          <p:nvPr/>
        </p:nvPicPr>
        <p:blipFill rotWithShape="1">
          <a:blip r:embed="rId2"/>
          <a:srcRect t="32653"/>
          <a:stretch/>
        </p:blipFill>
        <p:spPr>
          <a:xfrm>
            <a:off x="5790791" y="727846"/>
            <a:ext cx="2997359" cy="1134106"/>
          </a:xfrm>
          <a:prstGeom prst="rect">
            <a:avLst/>
          </a:prstGeom>
        </p:spPr>
      </p:pic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043397" y="3212976"/>
            <a:ext cx="7057206" cy="576262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6" y="877940"/>
            <a:ext cx="1587596" cy="20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65" y="4904520"/>
            <a:ext cx="2449131" cy="18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76" y="155927"/>
            <a:ext cx="2419722" cy="104854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75" y="3996920"/>
            <a:ext cx="2376264" cy="19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2" y="4977199"/>
            <a:ext cx="858655" cy="1208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55" y="5712204"/>
            <a:ext cx="1041571" cy="106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4347"/>
          <a:stretch>
            <a:fillRect/>
          </a:stretch>
        </p:blipFill>
        <p:spPr bwMode="auto">
          <a:xfrm>
            <a:off x="349687" y="3039826"/>
            <a:ext cx="1213737" cy="14804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82" y="3566937"/>
            <a:ext cx="1418053" cy="183784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1" y="1471296"/>
            <a:ext cx="2178567" cy="13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ontent Placeholder 2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6824" y="2611209"/>
            <a:ext cx="2444825" cy="1236358"/>
          </a:xfrm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1381"/>
            <a:ext cx="2713112" cy="153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7639" cy="417646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Awareness!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Repositories to dump files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Metadata standards to describe them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Digital preservation concepts and processes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Knowing that planning helps: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Plans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be proud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should be happy…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1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7639" cy="417646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Awareness!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Repositories to dump files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 standards to describe them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preservation concepts and processes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that planning helps: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 Plans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be proud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be happy…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but the world is changing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CE3544-F742-354D-B349-1889F4444E7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8" y="357572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360363" y="914400"/>
            <a:ext cx="8707437" cy="54864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7057206" cy="576262"/>
          </a:xfrm>
        </p:spPr>
        <p:txBody>
          <a:bodyPr/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4099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408488" y="2555875"/>
            <a:ext cx="45831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kern="0" dirty="0" smtClean="0"/>
              <a:t>Data as “the new oil”…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kern="0" dirty="0" smtClean="0"/>
              <a:t>   … or “the new water”…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en-US" kern="0" dirty="0" smtClean="0"/>
              <a:t>         … or “the new light”….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457200" y="5867400"/>
            <a:ext cx="541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The Economist, May 6 2017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hlinkClick r:id="rId3"/>
              </a:rPr>
              <a:t>https://www.economist.com/printedition/2017-05-06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065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707438" cy="2667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What is “Big Data”?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Lot’s of data … really a lot….  but not only this…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Lot’s of V’s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7201222" cy="576262"/>
          </a:xfrm>
        </p:spPr>
        <p:txBody>
          <a:bodyPr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endParaRPr lang="en-US" altLang="en-US" sz="2800" dirty="0" smtClean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505075" y="4386263"/>
            <a:ext cx="52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dirty="0"/>
              <a:t>V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13075" y="4598988"/>
            <a:ext cx="34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Bauhaus 93" panose="04030905020B02020C02" pitchFamily="82" charset="0"/>
              </a:rPr>
              <a:t>V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336800" y="3608388"/>
            <a:ext cx="34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Algerian" panose="04020705040A02060702" pitchFamily="82" charset="0"/>
              </a:rPr>
              <a:t>V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2751138" y="3890963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Baskerville Old Face" panose="02020602080505020303" pitchFamily="18" charset="0"/>
              </a:rPr>
              <a:t>V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429125" y="4813300"/>
            <a:ext cx="34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Castellar" panose="020A0402060406010301" pitchFamily="18" charset="0"/>
              </a:rPr>
              <a:t>V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2962275" y="5054600"/>
            <a:ext cx="34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Brush Script MT" panose="03060802040406070304" pitchFamily="66" charset="0"/>
              </a:rPr>
              <a:t>V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3497263" y="5956300"/>
            <a:ext cx="34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Cooper Black" panose="0208090404030B020404" pitchFamily="18" charset="0"/>
              </a:rPr>
              <a:t>V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536825" y="3116263"/>
            <a:ext cx="34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Bradley Hand ITC" panose="03070402050302030203" pitchFamily="66" charset="0"/>
              </a:rPr>
              <a:t>V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5368925" y="3182938"/>
            <a:ext cx="344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Curlz MT" panose="04040404050702020202" pitchFamily="82" charset="0"/>
              </a:rPr>
              <a:t>V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3043238" y="5491163"/>
            <a:ext cx="344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Forte" panose="03060902040502070203" pitchFamily="66" charset="0"/>
              </a:rPr>
              <a:t>V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4935538" y="4189413"/>
            <a:ext cx="344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Edwardian Script ITC" panose="030303020407070D0804" pitchFamily="66" charset="0"/>
              </a:rPr>
              <a:t>V</a:t>
            </a:r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4981575" y="3665538"/>
            <a:ext cx="34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Gigi" panose="04040504061007020D02" pitchFamily="82" charset="0"/>
              </a:rPr>
              <a:t>V</a:t>
            </a:r>
          </a:p>
        </p:txBody>
      </p:sp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4313238" y="5502275"/>
            <a:ext cx="34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Magneto" panose="04030805050802020D02" pitchFamily="82" charset="0"/>
              </a:rPr>
              <a:t>V</a:t>
            </a:r>
          </a:p>
        </p:txBody>
      </p: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4808538" y="4783138"/>
            <a:ext cx="34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Harlow Solid Italic" panose="04030604020F02020D02" pitchFamily="8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606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36563" y="1295400"/>
            <a:ext cx="8707437" cy="5029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smtClean="0"/>
              <a:t>3 V’s</a:t>
            </a:r>
            <a:r>
              <a:rPr lang="en-US" altLang="en-US" smtClean="0"/>
              <a:t>: Doug Laney, 3D Data Management: Controlling Data Volume, Velocity, and Variety, META-Group, 2001</a:t>
            </a:r>
            <a:br>
              <a:rPr lang="en-US" altLang="en-US" smtClean="0"/>
            </a:br>
            <a:r>
              <a:rPr lang="en-US" altLang="en-US" sz="1800" smtClean="0">
                <a:hlinkClick r:id="rId2"/>
              </a:rPr>
              <a:t>https://blogs.gartner.com/doug-laney/files/2012/01/ad949-3D-Data-Management-Controlling-Data-Volume-Velocity-and-Variety.pdf</a:t>
            </a:r>
            <a:endParaRPr lang="en-US" altLang="en-US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5619750" cy="576262"/>
          </a:xfrm>
        </p:spPr>
        <p:txBody>
          <a:bodyPr/>
          <a:lstStyle/>
          <a:p>
            <a:r>
              <a:rPr lang="en-US" altLang="en-US" dirty="0" smtClean="0"/>
              <a:t>Big Data - 3 V’s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722563"/>
            <a:ext cx="68834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2444750"/>
            <a:ext cx="5600700" cy="3346450"/>
          </a:xfrm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5619750" cy="576262"/>
          </a:xfrm>
        </p:spPr>
        <p:txBody>
          <a:bodyPr/>
          <a:lstStyle/>
          <a:p>
            <a:r>
              <a:rPr lang="en-US" altLang="en-US" dirty="0" smtClean="0"/>
              <a:t>Big Data - 4 V’s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2438" y="1295400"/>
            <a:ext cx="870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4</a:t>
            </a:r>
            <a:r>
              <a:rPr lang="en-US" altLang="en-US" b="1" kern="0" dirty="0" smtClean="0">
                <a:solidFill>
                  <a:srgbClr val="000000"/>
                </a:solidFill>
              </a:rPr>
              <a:t> V’s</a:t>
            </a:r>
            <a:r>
              <a:rPr lang="en-US" altLang="en-US" kern="0" dirty="0" smtClean="0">
                <a:solidFill>
                  <a:srgbClr val="000000"/>
                </a:solidFill>
              </a:rPr>
              <a:t>: Oracle Whitepaper, 2013</a:t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sz="1800" kern="0" dirty="0" smtClean="0">
                <a:solidFill>
                  <a:srgbClr val="000000"/>
                </a:solidFill>
                <a:hlinkClick r:id="rId3"/>
              </a:rPr>
              <a:t>https://www.oracle.com/technetwork/topics/entarch/articles/info-mgmt-big-data-ref-arch-1902853.pdf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219200" y="5867400"/>
            <a:ext cx="645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Image from: Arockia Panimalar, Varnekha Shree, Veneshia Kathrine: </a:t>
            </a:r>
            <a:br>
              <a:rPr lang="en-US" altLang="en-US" sz="1600" smtClean="0">
                <a:solidFill>
                  <a:srgbClr val="000000"/>
                </a:solidFill>
              </a:rPr>
            </a:br>
            <a:r>
              <a:rPr lang="en-US" altLang="en-US" sz="1600" smtClean="0">
                <a:solidFill>
                  <a:srgbClr val="000000"/>
                </a:solidFill>
              </a:rPr>
              <a:t>The 17 V’s Of Big Data, IRJET 4(9):329-333, 2017.</a:t>
            </a:r>
          </a:p>
        </p:txBody>
      </p:sp>
    </p:spTree>
    <p:extLst>
      <p:ext uri="{BB962C8B-B14F-4D97-AF65-F5344CB8AC3E}">
        <p14:creationId xmlns:p14="http://schemas.microsoft.com/office/powerpoint/2010/main" val="33562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619250" y="261938"/>
            <a:ext cx="5619750" cy="576262"/>
          </a:xfrm>
        </p:spPr>
        <p:txBody>
          <a:bodyPr/>
          <a:lstStyle/>
          <a:p>
            <a:r>
              <a:rPr lang="en-US" altLang="en-US" dirty="0" smtClean="0"/>
              <a:t>Big Data – 5 V’s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2438" y="1295400"/>
            <a:ext cx="870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kern="0" dirty="0" smtClean="0">
                <a:solidFill>
                  <a:srgbClr val="000000"/>
                </a:solidFill>
              </a:rPr>
              <a:t>5 V’s</a:t>
            </a:r>
            <a:r>
              <a:rPr lang="en-US" altLang="en-US" kern="0" dirty="0" smtClean="0">
                <a:solidFill>
                  <a:srgbClr val="000000"/>
                </a:solidFill>
              </a:rPr>
              <a:t>:</a:t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altLang="en-US" kern="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2627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6788" y="5410200"/>
            <a:ext cx="72120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Image from: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Ishwarappa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Anuradha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Brief Introduction on Big Data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5Vs Characteristics and Hadoop Technology, ICC 2015,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3"/>
              </a:rPr>
              <a:t>doi:10.1016/j.procs.2015.04.188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80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svorlage-en">
  <a:themeElements>
    <a:clrScheme name="INF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out_eng">
  <a:themeElements>
    <a:clrScheme name="about_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out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bout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out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SSSW16</Template>
  <TotalTime>0</TotalTime>
  <Words>773</Words>
  <Application>Microsoft Office PowerPoint</Application>
  <PresentationFormat>On-screen Show (4:3)</PresentationFormat>
  <Paragraphs>214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MS PGothic</vt:lpstr>
      <vt:lpstr>Algerian</vt:lpstr>
      <vt:lpstr>Arial</vt:lpstr>
      <vt:lpstr>Baskerville Old Face</vt:lpstr>
      <vt:lpstr>Bauhaus 93</vt:lpstr>
      <vt:lpstr>Bradley Hand ITC</vt:lpstr>
      <vt:lpstr>Brush Script MT</vt:lpstr>
      <vt:lpstr>Calibri</vt:lpstr>
      <vt:lpstr>Cambria</vt:lpstr>
      <vt:lpstr>Castellar</vt:lpstr>
      <vt:lpstr>Cooper Black</vt:lpstr>
      <vt:lpstr>Curlz MT</vt:lpstr>
      <vt:lpstr>Edwardian Script ITC</vt:lpstr>
      <vt:lpstr>Forte</vt:lpstr>
      <vt:lpstr>Gigi</vt:lpstr>
      <vt:lpstr>Harlow Solid Italic</vt:lpstr>
      <vt:lpstr>Magneto</vt:lpstr>
      <vt:lpstr>Mangal</vt:lpstr>
      <vt:lpstr>Wingdings</vt:lpstr>
      <vt:lpstr>praesentationsvorlage-en</vt:lpstr>
      <vt:lpstr>about_eng</vt:lpstr>
      <vt:lpstr>Next Generation Data Infrastructures: From Data Dumps to Data Services</vt:lpstr>
      <vt:lpstr>Outline</vt:lpstr>
      <vt:lpstr>Achievements</vt:lpstr>
      <vt:lpstr>Achievements</vt:lpstr>
      <vt:lpstr>Big Data</vt:lpstr>
      <vt:lpstr>Big Data</vt:lpstr>
      <vt:lpstr>Big Data - 3 V’s</vt:lpstr>
      <vt:lpstr>Big Data - 4 V’s</vt:lpstr>
      <vt:lpstr>Big Data – 5 V’s</vt:lpstr>
      <vt:lpstr>Big Data – 10 V’s</vt:lpstr>
      <vt:lpstr>Evolving Research</vt:lpstr>
      <vt:lpstr>Challenges for Researchers</vt:lpstr>
      <vt:lpstr>Challenges for Researchers</vt:lpstr>
      <vt:lpstr>Impact on Research Infrastructures</vt:lpstr>
      <vt:lpstr>Data Citation</vt:lpstr>
      <vt:lpstr>Data Citation</vt:lpstr>
      <vt:lpstr>Data Management Planning</vt:lpstr>
      <vt:lpstr>Data Management Planning</vt:lpstr>
      <vt:lpstr>Data Management Planning</vt:lpstr>
      <vt:lpstr>Data Services</vt:lpstr>
      <vt:lpstr>What is the EOSC?</vt:lpstr>
      <vt:lpstr>What is the EOSC?</vt:lpstr>
      <vt:lpstr>November 2018 – Launch of the EOSC  This is what we need to build now! How?</vt:lpstr>
      <vt:lpstr>Data Services</vt:lpstr>
      <vt:lpstr>Data is the new oil</vt:lpstr>
      <vt:lpstr>Data is the new oil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for Industrie 4.0</dc:title>
  <dc:creator>Microsoft Office User</dc:creator>
  <cp:lastModifiedBy>Rauber Andreas</cp:lastModifiedBy>
  <cp:revision>4529</cp:revision>
  <cp:lastPrinted>2018-11-06T07:48:21Z</cp:lastPrinted>
  <dcterms:created xsi:type="dcterms:W3CDTF">2016-07-06T14:42:28Z</dcterms:created>
  <dcterms:modified xsi:type="dcterms:W3CDTF">2019-09-23T13:19:36Z</dcterms:modified>
</cp:coreProperties>
</file>