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0C9154-4215-02FD-08DB-ED226136116E}" name="kar kos" initials="kk" userId="262a8d9a7f6deae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594" autoAdjust="0"/>
    <p:restoredTop sz="94660"/>
  </p:normalViewPr>
  <p:slideViewPr>
    <p:cSldViewPr snapToGrid="0">
      <p:cViewPr varScale="1">
        <p:scale>
          <a:sx n="48" d="100"/>
          <a:sy n="48" d="100"/>
        </p:scale>
        <p:origin x="216" y="1448"/>
      </p:cViewPr>
      <p:guideLst>
        <p:guide pos="386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5159C-472D-4665-8B1E-E50421AD38D0}" type="datetimeFigureOut">
              <a:rPr lang="de-AT" smtClean="0"/>
              <a:t>30.11.22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9340-452B-4D11-93AB-B367F63877D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08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dirty="0"/>
              <a:t>Master-</a:t>
            </a:r>
            <a:r>
              <a:rPr lang="de-DE" dirty="0" err="1"/>
              <a:t>untertitelformat</a:t>
            </a:r>
            <a:r>
              <a:rPr lang="de-DE" dirty="0"/>
              <a:t>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DC97-80C9-4FEE-AD99-7B92089AFD11}" type="datetime1">
              <a:rPr lang="de-AT" smtClean="0"/>
              <a:t>30.11.22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‹Nr.›</a:t>
            </a:fld>
            <a:endParaRPr lang="de-AT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EC5ED64-3669-F9AE-8905-5A7D69D57718}"/>
              </a:ext>
            </a:extLst>
          </p:cNvPr>
          <p:cNvCxnSpPr>
            <a:cxnSpLocks/>
          </p:cNvCxnSpPr>
          <p:nvPr userDrawn="1"/>
        </p:nvCxnSpPr>
        <p:spPr>
          <a:xfrm>
            <a:off x="1097280" y="432511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6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7C49-3D52-4119-B1D4-0AD1729BB505}" type="datetime1">
              <a:rPr lang="de-AT" smtClean="0"/>
              <a:t>30.11.22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177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3847" y="401150"/>
            <a:ext cx="11292216" cy="73628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47" y="1354004"/>
            <a:ext cx="5393955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2165897"/>
            <a:ext cx="5261864" cy="41428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2106" y="1354004"/>
            <a:ext cx="5393955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6449-0A49-472D-831F-373530369385}" type="datetime1">
              <a:rPr lang="de-AT" smtClean="0"/>
              <a:t>30.11.22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‹Nr.›</a:t>
            </a:fld>
            <a:endParaRPr lang="de-AT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953884-2B0A-0AA0-D19F-A219035915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14198" y="2163025"/>
            <a:ext cx="5261864" cy="41428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40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B58C-052C-4BAE-8844-8E203177E293}" type="datetime1">
              <a:rPr lang="de-AT" smtClean="0"/>
              <a:t>30.11.22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02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E0DD-094D-41BE-A44A-AB01A2DC6438}" type="datetime1">
              <a:rPr lang="de-AT" smtClean="0"/>
              <a:t>30.11.22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210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8558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2461833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291840"/>
            <a:ext cx="4937760" cy="2668694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2461833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3291838"/>
            <a:ext cx="4937760" cy="2668695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AEDD-2071-4F2B-BAB9-7E39C0A3AE50}" type="datetime1">
              <a:rPr lang="de-AT" smtClean="0"/>
              <a:t>30.11.22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27B-0FBE-4458-9D5F-AC83C08119AF}" type="slidenum">
              <a:rPr lang="de-AT" smtClean="0"/>
              <a:t>‹Nr.›</a:t>
            </a:fld>
            <a:endParaRPr lang="de-AT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33BE0DC-FD57-E1B8-DBC8-91B60BF0B86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097280" y="1796609"/>
            <a:ext cx="10088882" cy="571500"/>
          </a:xfrm>
        </p:spPr>
        <p:txBody>
          <a:bodyPr lIns="91440" rIns="9144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  <a:defRPr sz="2400" cap="none" spc="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dirty="0"/>
              <a:t>Master-</a:t>
            </a:r>
            <a:r>
              <a:rPr lang="de-DE" dirty="0" err="1"/>
              <a:t>untertitelformat</a:t>
            </a:r>
            <a:r>
              <a:rPr lang="de-DE" dirty="0"/>
              <a:t>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944" y="457686"/>
            <a:ext cx="11272119" cy="7484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1343315"/>
            <a:ext cx="11153904" cy="49654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DA3BD56-4D5F-4754-BD79-93596D1311FD}" type="datetime1">
              <a:rPr lang="de-AT" smtClean="0"/>
              <a:t>30.11.22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29D7FD1-4225-460F-90BF-5949D83F9879}" type="slidenum">
              <a:rPr lang="de-AT" smtClean="0"/>
              <a:pPr/>
              <a:t>‹Nr.›</a:t>
            </a:fld>
            <a:endParaRPr lang="de-AT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16CB96B-1957-309E-AAB8-49ACD4135F9B}"/>
              </a:ext>
            </a:extLst>
          </p:cNvPr>
          <p:cNvCxnSpPr>
            <a:cxnSpLocks/>
          </p:cNvCxnSpPr>
          <p:nvPr userDrawn="1"/>
        </p:nvCxnSpPr>
        <p:spPr>
          <a:xfrm>
            <a:off x="515938" y="1266092"/>
            <a:ext cx="111601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u="none" kern="1200" spc="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000" indent="-2520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0000" indent="-2520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20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00" indent="-2520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00000" indent="-2520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80000" indent="-2520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  <p15:guide id="7" pos="4180" userDrawn="1">
          <p15:clr>
            <a:srgbClr val="F26B43"/>
          </p15:clr>
        </p15:guide>
        <p15:guide id="8" pos="3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haidra.univie.ac.at/view/o:1601870" TargetMode="External"/><Relationship Id="rId2" Type="http://schemas.openxmlformats.org/officeDocument/2006/relationships/hyperlink" Target="https://phaidra.univie.ac.at/view/o:1602693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haidra.univie.ac.at/view/o:1601966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de_DE/downloads/quicktime" TargetMode="External"/><Relationship Id="rId2" Type="http://schemas.openxmlformats.org/officeDocument/2006/relationships/hyperlink" Target="https://www.onb.ac.a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DF36B9B-49CA-B80D-CFD9-C9F288262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758952"/>
            <a:ext cx="7319175" cy="3566160"/>
          </a:xfrm>
        </p:spPr>
        <p:txBody>
          <a:bodyPr>
            <a:normAutofit/>
          </a:bodyPr>
          <a:lstStyle/>
          <a:p>
            <a:r>
              <a:rPr lang="de-AT" dirty="0"/>
              <a:t>Digitale Barrierefreiheit von Repositorien</a:t>
            </a: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A1F4EC-F37D-5309-A4EF-5A017F21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9D7FD1-4225-460F-90BF-5949D83F9879}" type="slidenum">
              <a:rPr lang="de-AT" smtClean="0"/>
              <a:pPr>
                <a:spcAft>
                  <a:spcPts val="600"/>
                </a:spcAft>
              </a:pPr>
              <a:t>1</a:t>
            </a:fld>
            <a:endParaRPr lang="de-AT"/>
          </a:p>
        </p:txBody>
      </p:sp>
      <p:pic>
        <p:nvPicPr>
          <p:cNvPr id="6" name="Grafik 5" descr="Silhouette eines Cursors. Mauszeiger.">
            <a:extLst>
              <a:ext uri="{FF2B5EF4-FFF2-40B4-BE49-F238E27FC236}">
                <a16:creationId xmlns:a16="http://schemas.microsoft.com/office/drawing/2014/main" id="{B99107F6-2A44-174C-ACFE-31287BB4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177317" y="802180"/>
            <a:ext cx="914400" cy="9144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E2A4BF9-D8C6-F1EF-27A9-ED16EE18A835}"/>
              </a:ext>
            </a:extLst>
          </p:cNvPr>
          <p:cNvGrpSpPr/>
          <p:nvPr/>
        </p:nvGrpSpPr>
        <p:grpSpPr>
          <a:xfrm>
            <a:off x="693509" y="1089026"/>
            <a:ext cx="2449486" cy="4156263"/>
            <a:chOff x="929818" y="1944907"/>
            <a:chExt cx="2449486" cy="4156263"/>
          </a:xfrm>
        </p:grpSpPr>
        <p:pic>
          <p:nvPicPr>
            <p:cNvPr id="5" name="Grafik 4" descr="Stilisierte Darstellung einer Tastatur ">
              <a:extLst>
                <a:ext uri="{FF2B5EF4-FFF2-40B4-BE49-F238E27FC236}">
                  <a16:creationId xmlns:a16="http://schemas.microsoft.com/office/drawing/2014/main" id="{16EE5D5D-ABA9-18B7-E913-FB1D5DE20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9818" y="1944907"/>
              <a:ext cx="2449486" cy="2449486"/>
            </a:xfrm>
            <a:prstGeom prst="rect">
              <a:avLst/>
            </a:prstGeom>
          </p:spPr>
        </p:pic>
        <p:pic>
          <p:nvPicPr>
            <p:cNvPr id="8" name="Grafik 7" descr="Computer mit einfarbiger Füllung">
              <a:extLst>
                <a:ext uri="{FF2B5EF4-FFF2-40B4-BE49-F238E27FC236}">
                  <a16:creationId xmlns:a16="http://schemas.microsoft.com/office/drawing/2014/main" id="{311A2B80-3BB4-C062-825A-2985BA2D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9818" y="3651685"/>
              <a:ext cx="2449485" cy="2449485"/>
            </a:xfrm>
            <a:prstGeom prst="rect">
              <a:avLst/>
            </a:prstGeom>
          </p:spPr>
        </p:pic>
      </p:grp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BEEBED5A-5B02-FB20-3983-DF34640F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7485" y="6331123"/>
            <a:ext cx="4590055" cy="490604"/>
          </a:xfrm>
        </p:spPr>
        <p:txBody>
          <a:bodyPr/>
          <a:lstStyle/>
          <a:p>
            <a:r>
              <a:rPr lang="de-AT" sz="1200" cap="none" dirty="0">
                <a:solidFill>
                  <a:schemeClr val="tx1"/>
                </a:solidFill>
              </a:rPr>
              <a:t>Leo Urlesberger, Angelika Mucha, Karin Kostrhon, Christine Bazalka</a:t>
            </a:r>
            <a:endParaRPr lang="de-AT" sz="1200" cap="none" baseline="30000" dirty="0">
              <a:solidFill>
                <a:schemeClr val="tx1"/>
              </a:solidFill>
            </a:endParaRP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814E05FB-6EEF-6A38-965A-9B13288793D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45729" y="4622399"/>
            <a:ext cx="553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/>
                </a:solidFill>
              </a:rPr>
              <a:t>Lunch </a:t>
            </a:r>
            <a:r>
              <a:rPr lang="de-D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</a:t>
            </a:r>
            <a:r>
              <a:rPr lang="de-DE" dirty="0">
                <a:solidFill>
                  <a:schemeClr val="accent4"/>
                </a:solidFill>
              </a:rPr>
              <a:t> @ </a:t>
            </a:r>
            <a:r>
              <a:rPr lang="de-DE" dirty="0" err="1">
                <a:solidFill>
                  <a:schemeClr val="accent4"/>
                </a:solidFill>
              </a:rPr>
              <a:t>the</a:t>
            </a:r>
            <a:r>
              <a:rPr lang="de-DE" dirty="0">
                <a:solidFill>
                  <a:schemeClr val="accent4"/>
                </a:solidFill>
              </a:rPr>
              <a:t> Library | 30.11.2022</a:t>
            </a:r>
          </a:p>
        </p:txBody>
      </p:sp>
    </p:spTree>
    <p:extLst>
      <p:ext uri="{BB962C8B-B14F-4D97-AF65-F5344CB8AC3E}">
        <p14:creationId xmlns:p14="http://schemas.microsoft.com/office/powerpoint/2010/main" val="362996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10C8A-0CD1-FD2D-02E3-987FB71B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Bedienbarkeit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E4BF69-73A6-F416-C387-823EC3218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349298"/>
            <a:ext cx="3825153" cy="4959426"/>
          </a:xfrm>
        </p:spPr>
        <p:txBody>
          <a:bodyPr>
            <a:normAutofit/>
          </a:bodyPr>
          <a:lstStyle/>
          <a:p>
            <a:pPr indent="-342000"/>
            <a:r>
              <a:rPr lang="de-DE" dirty="0"/>
              <a:t>Fokus sichtbar</a:t>
            </a:r>
          </a:p>
          <a:p>
            <a:pPr marL="0" indent="0">
              <a:buNone/>
            </a:pPr>
            <a:r>
              <a:rPr lang="de-DE" dirty="0"/>
              <a:t>Beim Fokus handelt es sich im Idealfall um eine deutlich sichtbare grafische Hervorhebung, die der Orientierung auf einer Webseite dient.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E6EA25-506E-9240-19C0-DB00FE8D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10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743B349-EC6D-D5A4-FAB4-F3DF68BB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Grundlegendes zu digitaler Barrierefreiheit</a:t>
            </a:r>
            <a:endParaRPr lang="de-AT" sz="1200" cap="none" dirty="0">
              <a:solidFill>
                <a:schemeClr val="tx1"/>
              </a:solidFill>
            </a:endParaRPr>
          </a:p>
        </p:txBody>
      </p:sp>
      <p:pic>
        <p:nvPicPr>
          <p:cNvPr id="5" name="ÖNB_Tastaturbedienung" descr="Kurzes Video der Website der Österreichischen Nationalbibliothek, bei der durch Drücken der Tab-Taste der Fokus, sichtbar an einem blauen Rahmen um das Element, weiterbewegt wird.">
            <a:hlinkClick r:id="" action="ppaction://media"/>
            <a:extLst>
              <a:ext uri="{FF2B5EF4-FFF2-40B4-BE49-F238E27FC236}">
                <a16:creationId xmlns:a16="http://schemas.microsoft.com/office/drawing/2014/main" id="{775A4C5D-3D04-3408-8847-F3EAE35612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6448" y="1470600"/>
            <a:ext cx="7059615" cy="3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298DB-AA2C-73D8-D671-E1BB2D78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Tests von Repositorien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C92F2F-FF24-C0F9-7A9E-E671DD15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44" y="1343315"/>
            <a:ext cx="11153904" cy="4965409"/>
          </a:xfrm>
        </p:spPr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25 Repositorien deutschsprachiger Universitätsbibliotheken</a:t>
            </a:r>
          </a:p>
          <a:p>
            <a:r>
              <a:rPr lang="de-AT" dirty="0">
                <a:solidFill>
                  <a:schemeClr val="tx1"/>
                </a:solidFill>
              </a:rPr>
              <a:t>Automatisierte Tests mit </a:t>
            </a:r>
            <a:r>
              <a:rPr lang="de-AT" i="1" dirty="0">
                <a:solidFill>
                  <a:schemeClr val="tx1"/>
                </a:solidFill>
              </a:rPr>
              <a:t>WAVE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AT" sz="2400" dirty="0">
                <a:solidFill>
                  <a:schemeClr val="tx1"/>
                </a:solidFill>
              </a:rPr>
              <a:t>Startseiten der Repositorien</a:t>
            </a:r>
          </a:p>
          <a:p>
            <a:r>
              <a:rPr lang="de-AT" dirty="0">
                <a:solidFill>
                  <a:schemeClr val="tx1"/>
                </a:solidFill>
              </a:rPr>
              <a:t>Manuelle Tests mit Fokus auf Tastaturbedienbarkeit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AT" sz="2400" dirty="0">
                <a:solidFill>
                  <a:schemeClr val="tx1"/>
                </a:solidFill>
              </a:rPr>
              <a:t>Navigation bei Suchprozess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AT" sz="2400" dirty="0">
                <a:solidFill>
                  <a:schemeClr val="tx1"/>
                </a:solidFill>
              </a:rPr>
              <a:t>Fokus-Sichtbarkeit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AT" sz="2400" dirty="0" err="1">
                <a:solidFill>
                  <a:schemeClr val="tx1"/>
                </a:solidFill>
              </a:rPr>
              <a:t>Uploadformulare</a:t>
            </a: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AB19CB-F0C0-59F3-7497-2D73FE6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11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2144B8-6021-0461-384C-215EFAF73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2. Teil der Erhebung: Tests von Repositorien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65780-2DE6-16D7-48FB-50EDDA17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ighlight>
                  <a:srgbClr val="FFFFFF"/>
                </a:highlight>
              </a:rPr>
              <a:t>Fazit der Tests</a:t>
            </a:r>
            <a:endParaRPr lang="de-AT" dirty="0">
              <a:highlight>
                <a:srgbClr val="FFFFFF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755BB0-758C-BCC7-C6AB-E27D9DF98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i="1" dirty="0">
                <a:solidFill>
                  <a:schemeClr val="tx1"/>
                </a:solidFill>
              </a:rPr>
              <a:t>WAVE-Test</a:t>
            </a:r>
            <a:r>
              <a:rPr lang="de-DE" dirty="0">
                <a:solidFill>
                  <a:schemeClr val="tx1"/>
                </a:solidFill>
              </a:rPr>
              <a:t>: 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Nur 2 von 25 Repositorien ohne Fehler</a:t>
            </a:r>
          </a:p>
          <a:p>
            <a:pPr marL="342900" indent="-342900"/>
            <a:r>
              <a:rPr lang="de-DE" dirty="0">
                <a:solidFill>
                  <a:schemeClr val="tx1"/>
                </a:solidFill>
              </a:rPr>
              <a:t>Tastaturbedienbarkeit: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Suchvorgang überall möglich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Probleme mit Navigation und Fokus-Sichtbarkeit </a:t>
            </a:r>
          </a:p>
          <a:p>
            <a:pPr marL="720000" lvl="8" indent="-342900">
              <a:lnSpc>
                <a:spcPct val="100000"/>
              </a:lnSpc>
              <a:buClrTx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chemeClr val="tx1"/>
                </a:solidFill>
              </a:rPr>
              <a:t>Teils Mängel bei Upload-Formularen</a:t>
            </a:r>
            <a:endParaRPr lang="de-DE" dirty="0">
              <a:solidFill>
                <a:schemeClr val="tx1"/>
              </a:solidFill>
            </a:endParaRPr>
          </a:p>
          <a:p>
            <a:pPr marL="342900" indent="-342900"/>
            <a:r>
              <a:rPr lang="de-DE" dirty="0">
                <a:solidFill>
                  <a:schemeClr val="tx1"/>
                </a:solidFill>
              </a:rPr>
              <a:t>Einige Verbesserungen scheinen technisch relativ einfach umsetzbar, fallen aber in unterschiedliche Zuständigkeiten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85E699-1A83-795F-6A23-F68895DF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36B24-7983-EB43-09C5-B3F00ABAD007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2. Teil der Erhebung: Tests von Repositorien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7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BA35E-763F-1E0D-4C19-434B74DB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des Projekts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06AA62-0E54-2D20-A3F0-313471B38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/>
            <a:r>
              <a:rPr lang="de-DE" b="1" dirty="0"/>
              <a:t>Einbindung</a:t>
            </a:r>
            <a:r>
              <a:rPr lang="de-DE" dirty="0"/>
              <a:t> von Menschen mit Beeinträchtigungen in relevante Prozesse, um Anforderungen zu ermitteln, Barrieren aufzuzeigen und inklusive Umsetzung zu ermöglichen</a:t>
            </a:r>
          </a:p>
          <a:p>
            <a:pPr indent="-342000"/>
            <a:r>
              <a:rPr lang="de-DE" dirty="0"/>
              <a:t>Bei </a:t>
            </a:r>
            <a:r>
              <a:rPr lang="de-DE" b="1" dirty="0"/>
              <a:t>Inhalten in Repositorien </a:t>
            </a:r>
            <a:r>
              <a:rPr lang="de-DE" dirty="0"/>
              <a:t>(Dokumente, Dateien, etc.) neben Datensicherheit auch Aspekte der Barrierefreiheit in Erstellung einbeziehen</a:t>
            </a:r>
          </a:p>
          <a:p>
            <a:pPr indent="-342000"/>
            <a:r>
              <a:rPr lang="de-DE" dirty="0"/>
              <a:t>Entwicklung neuer Strategien beim Erwerb von </a:t>
            </a:r>
            <a:r>
              <a:rPr lang="de-DE" b="1" dirty="0" err="1"/>
              <a:t>Repositorienlizenzen</a:t>
            </a:r>
            <a:endParaRPr lang="de-DE" dirty="0"/>
          </a:p>
          <a:p>
            <a:pPr indent="-342000"/>
            <a:endParaRPr lang="de-DE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5A4315-B348-2ECC-4C37-5091CA86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797854-7480-F836-35D9-F3602EF987AF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Ergebnisse des Projekts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0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BA35E-763F-1E0D-4C19-434B74DB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des Projekts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06AA62-0E54-2D20-A3F0-313471B38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Sensibilisierung</a:t>
            </a:r>
            <a:r>
              <a:rPr lang="de-DE" dirty="0"/>
              <a:t> </a:t>
            </a:r>
          </a:p>
          <a:p>
            <a:r>
              <a:rPr lang="de-DE" b="1" dirty="0"/>
              <a:t>Schulungsmaterialen</a:t>
            </a:r>
            <a:r>
              <a:rPr lang="de-DE" dirty="0"/>
              <a:t> zu digitaler Barrierefreiheit gewünscht</a:t>
            </a:r>
          </a:p>
          <a:p>
            <a:r>
              <a:rPr lang="de-AT" b="1" dirty="0">
                <a:solidFill>
                  <a:srgbClr val="000000"/>
                </a:solidFill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Automatisierte u</a:t>
            </a:r>
            <a:r>
              <a:rPr lang="de-AT" sz="2400" b="1" dirty="0">
                <a:solidFill>
                  <a:srgbClr val="000000"/>
                </a:solidFill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nd/oder manuelle Tests </a:t>
            </a:r>
            <a:r>
              <a:rPr lang="de-AT" sz="2400" dirty="0">
                <a:solidFill>
                  <a:srgbClr val="000000"/>
                </a:solidFill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können auch ohne IT-Fachwissen Aussagen zur Barrierefreiheit liefern und wären </a:t>
            </a:r>
            <a:r>
              <a:rPr lang="de-A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im bibliothekarischen Alltag einsetzbar</a:t>
            </a:r>
          </a:p>
          <a:p>
            <a:r>
              <a:rPr lang="de-DE" dirty="0"/>
              <a:t>Stärkung und langfristige Weiterführung der </a:t>
            </a:r>
            <a:r>
              <a:rPr lang="de-DE" b="1" dirty="0"/>
              <a:t>VÖB-AG Barrierefreiheit in Bibliotheken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5A4315-B348-2ECC-4C37-5091CA86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797854-7480-F836-35D9-F3602EF987AF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Ergebnisse des Projekts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1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8868A1-658B-1F40-4546-5C850644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1233A6-BF76-47A3-7498-CC523CE472E7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200" cap="none" dirty="0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6AF08E-01E5-AAB0-2B02-4C85232E0FAB}"/>
              </a:ext>
            </a:extLst>
          </p:cNvPr>
          <p:cNvSpPr txBox="1"/>
          <p:nvPr/>
        </p:nvSpPr>
        <p:spPr>
          <a:xfrm>
            <a:off x="2750744" y="760014"/>
            <a:ext cx="669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Bei Fragen und Anregungen: ulgprojekt@posteo.de</a:t>
            </a:r>
            <a:endParaRPr lang="de-AT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5C2795-C45B-4357-59D6-4619465FF39C}"/>
              </a:ext>
            </a:extLst>
          </p:cNvPr>
          <p:cNvSpPr txBox="1"/>
          <p:nvPr/>
        </p:nvSpPr>
        <p:spPr>
          <a:xfrm>
            <a:off x="2927340" y="1986996"/>
            <a:ext cx="6316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Projektarbeit und Anhänge sind unter folgenden Links zu finden: </a:t>
            </a:r>
            <a:endParaRPr lang="de-DE" sz="2000" dirty="0">
              <a:hlinkClick r:id="" action="ppaction://noaction"/>
            </a:endParaRPr>
          </a:p>
          <a:p>
            <a:pPr algn="ctr"/>
            <a:endParaRPr lang="de-DE" sz="2000" dirty="0">
              <a:hlinkClick r:id="" action="ppaction://noaction"/>
            </a:endParaRPr>
          </a:p>
          <a:p>
            <a:pPr algn="ctr"/>
            <a:r>
              <a:rPr lang="de-DE" sz="2000" dirty="0">
                <a:hlinkClick r:id="" action="ppaction://noaction"/>
              </a:rPr>
              <a:t>Projektarbeit in PHAIDRA</a:t>
            </a:r>
            <a:r>
              <a:rPr lang="de-DE" sz="2000" dirty="0"/>
              <a:t> </a:t>
            </a:r>
            <a:r>
              <a:rPr lang="de-DE" sz="2000" dirty="0">
                <a:hlinkClick r:id="rId2"/>
              </a:rPr>
              <a:t>https://phaidra.univie.ac.at/view/o:1602693</a:t>
            </a:r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>
                <a:hlinkClick r:id="rId3"/>
              </a:rPr>
              <a:t>Anhang: Transkripte der Interviews</a:t>
            </a:r>
            <a:r>
              <a:rPr lang="de-DE" sz="2000" dirty="0"/>
              <a:t> </a:t>
            </a:r>
            <a:r>
              <a:rPr lang="de-DE" sz="2000" dirty="0">
                <a:hlinkClick r:id="rId3"/>
              </a:rPr>
              <a:t>https://phaidra.univie.ac.at/view/o:1601870</a:t>
            </a:r>
            <a:endParaRPr lang="de-DE" sz="2000" dirty="0"/>
          </a:p>
          <a:p>
            <a:pPr algn="ctr"/>
            <a:r>
              <a:rPr lang="de-AT" sz="2000" dirty="0">
                <a:hlinkClick r:id="rId4"/>
              </a:rPr>
              <a:t>Anhang: Testauswertung</a:t>
            </a:r>
            <a:endParaRPr lang="de-AT" sz="2000" dirty="0"/>
          </a:p>
          <a:p>
            <a:pPr algn="ctr"/>
            <a:r>
              <a:rPr lang="de-AT" sz="2000" dirty="0">
                <a:hlinkClick r:id="rId4"/>
              </a:rPr>
              <a:t>https://phaidra.univie.ac.at/view/o:1601966</a:t>
            </a:r>
            <a:endParaRPr lang="de-AT" sz="2000" dirty="0"/>
          </a:p>
          <a:p>
            <a:pPr algn="ctr"/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57602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8868A1-658B-1F40-4546-5C850644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16</a:t>
            </a:fld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56FC7BF-E00F-60C9-2289-5DFD524A6367}"/>
              </a:ext>
            </a:extLst>
          </p:cNvPr>
          <p:cNvSpPr txBox="1"/>
          <p:nvPr/>
        </p:nvSpPr>
        <p:spPr>
          <a:xfrm>
            <a:off x="6635750" y="4098041"/>
            <a:ext cx="5040313" cy="156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die Aufmerksamkeit!</a:t>
            </a:r>
            <a:endParaRPr lang="de-AT" sz="4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1233A6-BF76-47A3-7498-CC523CE472E7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200" cap="none" dirty="0">
              <a:solidFill>
                <a:schemeClr val="tx1"/>
              </a:solidFill>
            </a:endParaRPr>
          </a:p>
        </p:txBody>
      </p:sp>
      <p:pic>
        <p:nvPicPr>
          <p:cNvPr id="7" name="Grafik 6" descr="Katze mit Pfote nahe einer Laptop-Tastatur.">
            <a:extLst>
              <a:ext uri="{FF2B5EF4-FFF2-40B4-BE49-F238E27FC236}">
                <a16:creationId xmlns:a16="http://schemas.microsoft.com/office/drawing/2014/main" id="{346794E5-F0E0-02AA-6F07-619B45D86B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4" y="834625"/>
            <a:ext cx="5616576" cy="259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81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93E57-A40C-656C-E988-BCF7E1E1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Quellennachweise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DA85C6-41BF-3007-D1D5-8B9F92F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Folie 1: Die Piktogramme stammen aus der </a:t>
            </a:r>
            <a:r>
              <a:rPr lang="de-DE" sz="20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-Sammlung</a:t>
            </a:r>
            <a:endParaRPr lang="de-AT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Folie 9: Das Video von der </a:t>
            </a:r>
            <a:r>
              <a:rPr lang="de-DE" sz="20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ÖNB-Website</a:t>
            </a: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wurde mittels </a:t>
            </a:r>
            <a:r>
              <a:rPr lang="de-DE" sz="2000" i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Time Player</a:t>
            </a:r>
            <a:r>
              <a:rPr lang="de-D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erstellt</a:t>
            </a:r>
            <a:endParaRPr lang="de-AT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Folie 10: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Integramouse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LIFEtool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Großfeldtastatur: Wikimedia/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Jophi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Trackball: Wikimedia/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Bobulous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Einhandtastatur: Bazalka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Folie 18: Katze mit Laptop: Mucha</a:t>
            </a:r>
          </a:p>
          <a:p>
            <a:pPr marL="0" indent="0">
              <a:buNone/>
            </a:pPr>
            <a:endParaRPr lang="de-DE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A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4E91D1-4BE0-75FE-EF79-D095183F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F93E70-8D7A-4128-60FA-8CCC576CAF33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Quellennachweise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67EAF-AA78-900D-563E-C7D174F7D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Projekt: Eckdaten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B80CEE-1155-AEFB-7DA4-307FBC64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343316"/>
            <a:ext cx="11153904" cy="4965408"/>
          </a:xfrm>
        </p:spPr>
        <p:txBody>
          <a:bodyPr anchor="t">
            <a:normAutofit lnSpcReduction="10000"/>
          </a:bodyPr>
          <a:lstStyle/>
          <a:p>
            <a:endParaRPr lang="de-DE" sz="2200" dirty="0"/>
          </a:p>
          <a:p>
            <a:pPr marL="342000" indent="-342000"/>
            <a:r>
              <a:rPr lang="de-DE" sz="2200" dirty="0"/>
              <a:t>Zentrale Fragestellungen: 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de-AT" sz="2200" dirty="0"/>
              <a:t>Was sind </a:t>
            </a:r>
            <a:r>
              <a:rPr lang="de-AT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die wichtigsten Aspekte von digitaler Barrierefreiheit für Menschen mit motorischen Beeinträchtigungen?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de-AT" sz="2200" dirty="0">
                <a:solidFill>
                  <a:srgbClr val="000000"/>
                </a:solidFill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W</a:t>
            </a:r>
            <a:r>
              <a:rPr lang="de-AT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elche Barrieren existieren bei bibliothekarischen Repositorien?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de-AT" sz="2200" dirty="0">
                <a:solidFill>
                  <a:srgbClr val="000000"/>
                </a:solidFill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I</a:t>
            </a:r>
            <a:r>
              <a:rPr lang="de-AT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Wingdings" pitchFamily="2" charset="2"/>
                <a:cs typeface="Wingdings" pitchFamily="2" charset="2"/>
              </a:rPr>
              <a:t>nwieweit können manuelle und/oder automatisierte Tests von Webseiten dazu beitragen, Barrierefreiheit von Repositorien festzustellen, und sind diese auch im bibliothekarischen Alltag und ohne IT-Fachwissen durchführbar?</a:t>
            </a:r>
          </a:p>
          <a:p>
            <a:pPr marL="0" lvl="0" indent="0">
              <a:spcAft>
                <a:spcPts val="600"/>
              </a:spcAft>
              <a:buNone/>
            </a:pP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Wingdings" pitchFamily="2" charset="2"/>
              <a:cs typeface="Wingdings" pitchFamily="2" charset="2"/>
            </a:endParaRPr>
          </a:p>
          <a:p>
            <a:pPr indent="-342000"/>
            <a:r>
              <a:rPr lang="de-DE" sz="2200" dirty="0"/>
              <a:t>Herangehensweise: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200" dirty="0"/>
              <a:t>Datenerhebung durch Interviews mit </a:t>
            </a:r>
            <a:r>
              <a:rPr lang="de-DE" sz="2200" dirty="0" err="1"/>
              <a:t>Nutzer:innen</a:t>
            </a:r>
            <a:r>
              <a:rPr lang="de-DE" sz="2200" dirty="0"/>
              <a:t> und </a:t>
            </a:r>
            <a:r>
              <a:rPr lang="de-DE" sz="2200" dirty="0" err="1"/>
              <a:t>Expert:innen</a:t>
            </a:r>
            <a:r>
              <a:rPr lang="de-DE" sz="2200" dirty="0"/>
              <a:t> sowie Tests von Repositorien</a:t>
            </a:r>
          </a:p>
          <a:p>
            <a:pPr marL="0" indent="0">
              <a:buNone/>
            </a:pPr>
            <a:endParaRPr lang="de-DE" sz="2200" dirty="0"/>
          </a:p>
          <a:p>
            <a:endParaRPr lang="de-DE" sz="2200" dirty="0"/>
          </a:p>
          <a:p>
            <a:endParaRPr lang="de-AT" sz="2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FD3468-D71F-902A-E9B8-81EE2A83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2</a:t>
            </a:fld>
            <a:endParaRPr lang="de-AT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1D6C4ED-1A1D-F018-38A9-DBAD4E850405}"/>
              </a:ext>
            </a:extLst>
          </p:cNvPr>
          <p:cNvSpPr txBox="1">
            <a:spLocks/>
          </p:cNvSpPr>
          <p:nvPr/>
        </p:nvSpPr>
        <p:spPr>
          <a:xfrm>
            <a:off x="522159" y="3813717"/>
            <a:ext cx="5573841" cy="24950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  <a:p>
            <a:endParaRPr lang="de-A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FD460EE-6E0F-CE01-28EF-1EDA48FBCFBE}"/>
              </a:ext>
            </a:extLst>
          </p:cNvPr>
          <p:cNvSpPr txBox="1">
            <a:spLocks/>
          </p:cNvSpPr>
          <p:nvPr/>
        </p:nvSpPr>
        <p:spPr>
          <a:xfrm>
            <a:off x="6102222" y="3635299"/>
            <a:ext cx="5573841" cy="27119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32815F7-AFE8-DDD6-A2F3-C0E4F1F2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Vorstellung des Projekts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79BE6-83F1-7831-DF4E-58017A38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Interviews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61EB4A-ADF2-AFD7-D96C-7D8C0A421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de-DE" b="1" dirty="0">
                <a:solidFill>
                  <a:schemeClr val="tx1"/>
                </a:solidFill>
              </a:rPr>
              <a:t>Themen in den Interviews</a:t>
            </a:r>
          </a:p>
          <a:p>
            <a:pPr marL="90000" indent="0">
              <a:buNone/>
            </a:pPr>
            <a:endParaRPr lang="de-DE" b="1" dirty="0">
              <a:solidFill>
                <a:schemeClr val="tx1"/>
              </a:solidFill>
            </a:endParaRPr>
          </a:p>
          <a:p>
            <a:pPr marL="914400" lvl="1" indent="-457200">
              <a:spcBef>
                <a:spcPts val="1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Barrieren in der Nutzung von Webinhalten für </a:t>
            </a:r>
            <a:r>
              <a:rPr lang="de-DE" sz="2400" dirty="0" err="1">
                <a:solidFill>
                  <a:schemeClr val="tx1"/>
                </a:solidFill>
              </a:rPr>
              <a:t>Nutzer:innen</a:t>
            </a:r>
            <a:r>
              <a:rPr lang="de-DE" sz="2400" dirty="0">
                <a:solidFill>
                  <a:schemeClr val="tx1"/>
                </a:solidFill>
              </a:rPr>
              <a:t> mit motorischen Beeinträchtigungen?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Wichtige Aspekte von digitaler Barrierefreiheit aus Sicht der </a:t>
            </a:r>
            <a:r>
              <a:rPr lang="de-DE" sz="2400" dirty="0" err="1">
                <a:solidFill>
                  <a:schemeClr val="tx1"/>
                </a:solidFill>
              </a:rPr>
              <a:t>Nutzer:innen</a:t>
            </a:r>
            <a:r>
              <a:rPr lang="de-DE" sz="2400" dirty="0">
                <a:solidFill>
                  <a:schemeClr val="tx1"/>
                </a:solidFill>
              </a:rPr>
              <a:t> und </a:t>
            </a:r>
            <a:r>
              <a:rPr lang="de-DE" sz="2400" dirty="0" err="1">
                <a:solidFill>
                  <a:schemeClr val="tx1"/>
                </a:solidFill>
              </a:rPr>
              <a:t>Expert:innen</a:t>
            </a:r>
            <a:r>
              <a:rPr lang="de-DE" sz="2400" dirty="0">
                <a:solidFill>
                  <a:schemeClr val="tx1"/>
                </a:solidFill>
              </a:rPr>
              <a:t>?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Technische Aspekte bei der Umsetzung von digitaler Barrierefreiheit?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Barrierefreiheit von PHAIDRA bzw. anderen Repositorien?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Anforderungen an Schulungsunterlagen?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Politische Dimension von digitaler Barrierefreiheit?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269FB0-BFA0-93DC-4FA6-636D863B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00E52B-2730-8068-34E6-6043C99DC5B5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1. Teil der Erhebung: Interviews mit </a:t>
            </a:r>
            <a:r>
              <a:rPr lang="de-DE" sz="1200" cap="none" dirty="0" err="1">
                <a:solidFill>
                  <a:schemeClr val="tx1"/>
                </a:solidFill>
              </a:rPr>
              <a:t>Nutzer:innen</a:t>
            </a:r>
            <a:r>
              <a:rPr lang="de-DE" sz="1200" cap="none" dirty="0">
                <a:solidFill>
                  <a:schemeClr val="tx1"/>
                </a:solidFill>
              </a:rPr>
              <a:t> und </a:t>
            </a:r>
            <a:r>
              <a:rPr lang="de-DE" sz="1200" cap="none" dirty="0" err="1">
                <a:solidFill>
                  <a:schemeClr val="tx1"/>
                </a:solidFill>
              </a:rPr>
              <a:t>Expert:innen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D66F-71EA-C4BD-CC9B-7A93A82E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Interviews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DB9113-5B93-9E84-5C1F-C568D5AD6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de-DE" b="1" dirty="0">
                <a:solidFill>
                  <a:schemeClr val="tx1"/>
                </a:solidFill>
              </a:rPr>
              <a:t>Durchführung von 9 leitfadengestützten Interviews mit zwei Personengruppen</a:t>
            </a:r>
          </a:p>
          <a:p>
            <a:pPr marL="90000" indent="0">
              <a:buNone/>
            </a:pPr>
            <a:endParaRPr lang="de-DE" b="1" dirty="0">
              <a:solidFill>
                <a:schemeClr val="tx1"/>
              </a:solidFill>
            </a:endParaRPr>
          </a:p>
          <a:p>
            <a:r>
              <a:rPr lang="de-DE" b="1" dirty="0" err="1">
                <a:solidFill>
                  <a:schemeClr val="tx1"/>
                </a:solidFill>
              </a:rPr>
              <a:t>Expert:innen</a:t>
            </a:r>
            <a:r>
              <a:rPr lang="de-DE" dirty="0">
                <a:solidFill>
                  <a:schemeClr val="tx1"/>
                </a:solidFill>
              </a:rPr>
              <a:t>: 8 Personen, die beruflich mit digitaler Barrierefreiheit und/oder Repositorien zu tun haben (Bibliotheken, Verbände, Organisationen)</a:t>
            </a:r>
          </a:p>
          <a:p>
            <a:r>
              <a:rPr lang="de-DE" b="1" dirty="0" err="1">
                <a:solidFill>
                  <a:schemeClr val="tx1"/>
                </a:solidFill>
              </a:rPr>
              <a:t>Nutzer:innen</a:t>
            </a:r>
            <a:r>
              <a:rPr lang="de-DE" b="1" dirty="0">
                <a:solidFill>
                  <a:schemeClr val="tx1"/>
                </a:solidFill>
              </a:rPr>
              <a:t>: </a:t>
            </a:r>
            <a:r>
              <a:rPr lang="de-DE" dirty="0">
                <a:solidFill>
                  <a:schemeClr val="tx1"/>
                </a:solidFill>
              </a:rPr>
              <a:t>3 Personen mit motorischen Einschränkungen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4D2874-8808-26B1-A589-8ED06485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13B622-8225-9E8F-7A61-36B42C3D2B5E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1. Teil der Erhebung: Interviews mit </a:t>
            </a:r>
            <a:r>
              <a:rPr lang="de-DE" sz="1200" cap="none" dirty="0" err="1">
                <a:solidFill>
                  <a:schemeClr val="tx1"/>
                </a:solidFill>
              </a:rPr>
              <a:t>Nutzer:innen</a:t>
            </a:r>
            <a:r>
              <a:rPr lang="de-DE" sz="1200" cap="none" dirty="0">
                <a:solidFill>
                  <a:schemeClr val="tx1"/>
                </a:solidFill>
              </a:rPr>
              <a:t> und </a:t>
            </a:r>
            <a:r>
              <a:rPr lang="de-DE" sz="1200" cap="none" dirty="0" err="1">
                <a:solidFill>
                  <a:schemeClr val="tx1"/>
                </a:solidFill>
              </a:rPr>
              <a:t>Expert:innen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3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41F43-0825-F234-5B28-6A1F6F58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Interviews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04FB6-78EE-B5E4-3D2F-8C081DB8D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de-DE" b="1" dirty="0"/>
              <a:t>Barrieren bei Nutzung von digitalen Angeboten, z. B.:</a:t>
            </a:r>
          </a:p>
          <a:p>
            <a:pPr marL="90000" indent="0">
              <a:buNone/>
            </a:pPr>
            <a:endParaRPr lang="de-DE" b="1" dirty="0"/>
          </a:p>
          <a:p>
            <a:r>
              <a:rPr lang="de-DE" dirty="0"/>
              <a:t>Fehlende Möglichkeiten zur Tastaturbedienung</a:t>
            </a:r>
          </a:p>
          <a:p>
            <a:r>
              <a:rPr lang="de-DE" dirty="0"/>
              <a:t>Nicht ausreichende Größe von Bedienelementen</a:t>
            </a:r>
          </a:p>
          <a:p>
            <a:r>
              <a:rPr lang="de-DE" dirty="0"/>
              <a:t>Zeitdruck auf Webseiten/in Apps durch Zeitbegrenzungen</a:t>
            </a:r>
          </a:p>
          <a:p>
            <a:r>
              <a:rPr lang="de-DE" dirty="0"/>
              <a:t>Fehlende Alternativen für Multipoint- oder pfadbasierte Gesten</a:t>
            </a:r>
          </a:p>
          <a:p>
            <a:r>
              <a:rPr lang="de-DE" dirty="0"/>
              <a:t>Hohe Kosten bei privater Anschaffung von (medizinisch zertifizierten) </a:t>
            </a:r>
            <a:r>
              <a:rPr lang="de-DE" dirty="0" err="1"/>
              <a:t>assistiven</a:t>
            </a:r>
            <a:r>
              <a:rPr lang="de-DE" dirty="0"/>
              <a:t> Technologien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0C9D93-0D35-1734-A6B2-AD0A925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78A37A-ED68-AC4D-0CB1-FC9E6C48D0B7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1. Teil der Erhebung: Interviews mit </a:t>
            </a:r>
            <a:r>
              <a:rPr lang="de-DE" sz="1200" cap="none" dirty="0" err="1">
                <a:solidFill>
                  <a:schemeClr val="tx1"/>
                </a:solidFill>
              </a:rPr>
              <a:t>Nutzer:innen</a:t>
            </a:r>
            <a:r>
              <a:rPr lang="de-DE" sz="1200" cap="none" dirty="0">
                <a:solidFill>
                  <a:schemeClr val="tx1"/>
                </a:solidFill>
              </a:rPr>
              <a:t> und </a:t>
            </a:r>
            <a:r>
              <a:rPr lang="de-DE" sz="1200" cap="none" dirty="0" err="1">
                <a:solidFill>
                  <a:schemeClr val="tx1"/>
                </a:solidFill>
              </a:rPr>
              <a:t>Expert:innen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9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47DAD-D1A5-C8D7-C87B-3F88DE58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highlight>
                  <a:srgbClr val="FFFFFF"/>
                </a:highlight>
              </a:rPr>
              <a:t>Fazit der Interviews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1BE376-08BA-A010-7BCA-F1D90F16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0000" indent="0">
              <a:buNone/>
            </a:pPr>
            <a:r>
              <a:rPr lang="de-DE" b="1" dirty="0"/>
              <a:t>Schlussfolgerungen</a:t>
            </a:r>
          </a:p>
          <a:p>
            <a:pPr marL="90000" indent="0">
              <a:buNone/>
            </a:pPr>
            <a:endParaRPr lang="de-DE" b="1" dirty="0"/>
          </a:p>
          <a:p>
            <a:r>
              <a:rPr lang="de-DE" dirty="0"/>
              <a:t>Gesamtheitliche Betrachtung von digitaler Barrierefreiheit</a:t>
            </a:r>
          </a:p>
          <a:p>
            <a:r>
              <a:rPr lang="de-AT" dirty="0"/>
              <a:t>Schulungsunterlagen</a:t>
            </a:r>
          </a:p>
          <a:p>
            <a:pPr marL="342000" lvl="1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de-AT" sz="2400" dirty="0"/>
              <a:t>Neben Struktur der Webseiten ist es auch notwendig, die Inhalte (Dateien, Videos, Bilder…) barrierefrei zu gestalten</a:t>
            </a:r>
          </a:p>
          <a:p>
            <a:pPr marL="342000" lvl="1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de-AT" sz="2400" dirty="0"/>
              <a:t>Einheitliche Metadatenstandards</a:t>
            </a:r>
          </a:p>
          <a:p>
            <a:pPr marL="9000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de-AT" sz="2400" dirty="0"/>
          </a:p>
          <a:p>
            <a:pPr marL="90000" indent="0">
              <a:buNone/>
            </a:pPr>
            <a:endParaRPr lang="de-DE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D14E32-A6CB-2A9D-3E25-EFAF40B9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9F4D2B-5016-C7DE-D906-566C467F285D}"/>
              </a:ext>
            </a:extLst>
          </p:cNvPr>
          <p:cNvSpPr txBox="1">
            <a:spLocks/>
          </p:cNvSpPr>
          <p:nvPr/>
        </p:nvSpPr>
        <p:spPr>
          <a:xfrm>
            <a:off x="515938" y="644590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cap="none" dirty="0">
                <a:solidFill>
                  <a:schemeClr val="tx1"/>
                </a:solidFill>
              </a:rPr>
              <a:t>1. Teil der Erhebung: Interviews mit </a:t>
            </a:r>
            <a:r>
              <a:rPr lang="de-DE" sz="1200" cap="none" dirty="0" err="1">
                <a:solidFill>
                  <a:schemeClr val="tx1"/>
                </a:solidFill>
              </a:rPr>
              <a:t>Nutzer:innen</a:t>
            </a:r>
            <a:r>
              <a:rPr lang="de-DE" sz="1200" cap="none" dirty="0">
                <a:solidFill>
                  <a:schemeClr val="tx1"/>
                </a:solidFill>
              </a:rPr>
              <a:t> und </a:t>
            </a:r>
            <a:r>
              <a:rPr lang="de-DE" sz="1200" cap="none" dirty="0" err="1">
                <a:solidFill>
                  <a:schemeClr val="tx1"/>
                </a:solidFill>
              </a:rPr>
              <a:t>Expert:innen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1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2B94A-367A-80F6-035B-05AC42D2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Barrierefreiheit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78A628-C6B3-0328-CADC-B0940CBC0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</a:t>
            </a:r>
            <a:r>
              <a:rPr lang="de-DE" b="1" dirty="0"/>
              <a:t>Web Content </a:t>
            </a:r>
            <a:r>
              <a:rPr lang="de-DE" b="1" dirty="0" err="1"/>
              <a:t>Accessibility</a:t>
            </a:r>
            <a:r>
              <a:rPr lang="de-DE" b="1" dirty="0"/>
              <a:t> Guidelines (WCAG)</a:t>
            </a:r>
            <a:r>
              <a:rPr lang="de-DE" dirty="0"/>
              <a:t> definieren die geltenden Standards für barrierefreie Webinhalte.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Vier Prinzipien haben demnach für digitale Barrierefreiheit grundlegende Bedeutung:</a:t>
            </a:r>
          </a:p>
          <a:p>
            <a:pPr marL="342900" indent="-342900"/>
            <a:r>
              <a:rPr lang="de-DE" dirty="0"/>
              <a:t>Wahrnehmbarkeit</a:t>
            </a:r>
          </a:p>
          <a:p>
            <a:pPr marL="342900" indent="-342900"/>
            <a:r>
              <a:rPr lang="de-DE" dirty="0"/>
              <a:t>Bedienbarkeit</a:t>
            </a:r>
          </a:p>
          <a:p>
            <a:pPr marL="342900" indent="-342900"/>
            <a:r>
              <a:rPr lang="de-DE" dirty="0"/>
              <a:t>Verständlichkeit</a:t>
            </a:r>
          </a:p>
          <a:p>
            <a:pPr marL="342900" indent="-342900"/>
            <a:r>
              <a:rPr lang="de-DE" dirty="0"/>
              <a:t>Robustheit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8D726-E187-0E90-F7B2-B6B16C39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B3E504-9BDF-763C-AC85-E63F46D2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Grundlegendes zu digitaler Barrierefreiheit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5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34D36-41F6-791D-C166-5320F677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Bedienbarkeit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565C88-D9F7-A52F-3151-7060B5527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de-DE" dirty="0"/>
              <a:t>Per Tastatur zugänglich </a:t>
            </a:r>
            <a:endParaRPr lang="de-DE" sz="1800" dirty="0"/>
          </a:p>
          <a:p>
            <a:pPr marL="0" indent="0">
              <a:buNone/>
            </a:pPr>
            <a:r>
              <a:rPr lang="de-DE" dirty="0"/>
              <a:t>Alle Funktionalitäten einer Webseite sollen per Tastatur zugänglich sein.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777416-ABCC-CB30-9CEC-A9E8F181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D7FD1-4225-460F-90BF-5949D83F9879}" type="slidenum">
              <a:rPr lang="de-AT" smtClean="0"/>
              <a:t>8</a:t>
            </a:fld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735AF85-E70F-9273-8797-EC9E1F48E014}"/>
              </a:ext>
            </a:extLst>
          </p:cNvPr>
          <p:cNvSpPr/>
          <p:nvPr/>
        </p:nvSpPr>
        <p:spPr>
          <a:xfrm>
            <a:off x="613569" y="2872512"/>
            <a:ext cx="10964862" cy="2849084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4" name="Grafik 13" descr="Grafik mit folgendem Text: Die Tab-Taste ermöglicht das Navigieren zu interaktiven Elementen mit der Tab-Taste&#10;Rückwärts navigieren mit den Tasten Shift und Tab&#10;Einen Link aktivieren mit der Taste Enter">
            <a:extLst>
              <a:ext uri="{FF2B5EF4-FFF2-40B4-BE49-F238E27FC236}">
                <a16:creationId xmlns:a16="http://schemas.microsoft.com/office/drawing/2014/main" id="{7940C9A0-7F02-7BF2-3B71-6F383918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3" y="3018253"/>
            <a:ext cx="10629053" cy="2205634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D40F98C-BC72-201F-C524-AE560884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Grundlegendes zu digitaler Barrierefreiheit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handtastaur, bei der alle Tasten in einem auf einen Handballenpolster zulaufenden Dreieck angeordnet sind.">
            <a:extLst>
              <a:ext uri="{FF2B5EF4-FFF2-40B4-BE49-F238E27FC236}">
                <a16:creationId xmlns:a16="http://schemas.microsoft.com/office/drawing/2014/main" id="{4E027851-87A1-E114-A55B-0ED3FE53B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2" y="1896925"/>
            <a:ext cx="2687999" cy="2015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A3AA74-552B-74F5-9001-537810A3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2158"/>
            <a:ext cx="11149013" cy="1217878"/>
          </a:xfrm>
        </p:spPr>
        <p:txBody>
          <a:bodyPr>
            <a:normAutofit/>
          </a:bodyPr>
          <a:lstStyle/>
          <a:p>
            <a:r>
              <a:rPr lang="de-DE" dirty="0"/>
              <a:t>Assistierende Technologien (Beispiele)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D1A0B7-BE17-8968-1E5A-94277140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27B-0FBE-4458-9D5F-AC83C08119AF}" type="slidenum">
              <a:rPr lang="de-AT" smtClean="0"/>
              <a:t>9</a:t>
            </a:fld>
            <a:endParaRPr lang="de-AT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A4458017-A8CB-BCEE-36C0-EDA3CA48036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704605" y="1636691"/>
            <a:ext cx="2771678" cy="428998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Einhandtastatur</a:t>
            </a:r>
            <a:endParaRPr lang="de-A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Bildschirmtastatur</a:t>
            </a:r>
            <a:endParaRPr lang="de-AT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/>
              <a:t>Großfeldtastatur</a:t>
            </a:r>
            <a:endParaRPr lang="de-AT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Mundmaus</a:t>
            </a:r>
            <a:endParaRPr lang="de-A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Trackball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Joystickmaus</a:t>
            </a:r>
            <a:endParaRPr lang="de-A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Augensteuerung</a:t>
            </a:r>
            <a:endParaRPr lang="de-A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Sprachsteuerung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AT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 descr="Mit der Mund zu bedienende Maus.">
            <a:extLst>
              <a:ext uri="{FF2B5EF4-FFF2-40B4-BE49-F238E27FC236}">
                <a16:creationId xmlns:a16="http://schemas.microsoft.com/office/drawing/2014/main" id="{AEB04AAB-6086-F890-6DF8-1C2497642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859706"/>
            <a:ext cx="1512000" cy="2015999"/>
          </a:xfrm>
          <a:prstGeom prst="rect">
            <a:avLst/>
          </a:prstGeom>
        </p:spPr>
      </p:pic>
      <p:pic>
        <p:nvPicPr>
          <p:cNvPr id="25" name="Grafik 24" descr="Trackball">
            <a:extLst>
              <a:ext uri="{FF2B5EF4-FFF2-40B4-BE49-F238E27FC236}">
                <a16:creationId xmlns:a16="http://schemas.microsoft.com/office/drawing/2014/main" id="{3D0B593B-185E-9E53-CBB7-47F849EA9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877" r="13158" b="877"/>
          <a:stretch/>
        </p:blipFill>
        <p:spPr>
          <a:xfrm>
            <a:off x="9643680" y="4206244"/>
            <a:ext cx="1512000" cy="2015999"/>
          </a:xfrm>
          <a:prstGeom prst="rect">
            <a:avLst/>
          </a:prstGeom>
        </p:spPr>
      </p:pic>
      <p:pic>
        <p:nvPicPr>
          <p:cNvPr id="28" name="Grafik 27" descr="Großfeldtastaur.">
            <a:extLst>
              <a:ext uri="{FF2B5EF4-FFF2-40B4-BE49-F238E27FC236}">
                <a16:creationId xmlns:a16="http://schemas.microsoft.com/office/drawing/2014/main" id="{1E8173F6-3CC0-C4CC-0913-E780B55D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0" y="4178355"/>
            <a:ext cx="2687998" cy="2015999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A07FE-4B4F-54AB-6543-D2C7DCB4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445901"/>
            <a:ext cx="4822804" cy="365125"/>
          </a:xfrm>
        </p:spPr>
        <p:txBody>
          <a:bodyPr/>
          <a:lstStyle/>
          <a:p>
            <a:pPr algn="l"/>
            <a:r>
              <a:rPr lang="de-DE" sz="1200" cap="none" dirty="0">
                <a:solidFill>
                  <a:schemeClr val="tx1"/>
                </a:solidFill>
              </a:rPr>
              <a:t>Grundlegendes zu digitaler Barrierefreiheit</a:t>
            </a:r>
            <a:endParaRPr lang="de-AT" sz="1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89993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enutzerdefinier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777</Words>
  <Application>Microsoft Macintosh PowerPoint</Application>
  <PresentationFormat>Breitbild</PresentationFormat>
  <Paragraphs>147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Calibri</vt:lpstr>
      <vt:lpstr>Symbol</vt:lpstr>
      <vt:lpstr>Wingdings</vt:lpstr>
      <vt:lpstr>Rückblick</vt:lpstr>
      <vt:lpstr>Digitale Barrierefreiheit von Repositorien</vt:lpstr>
      <vt:lpstr>Unser Projekt: Eckdaten</vt:lpstr>
      <vt:lpstr>Interviews</vt:lpstr>
      <vt:lpstr>Interviews</vt:lpstr>
      <vt:lpstr>Interviews</vt:lpstr>
      <vt:lpstr>Fazit der Interviews</vt:lpstr>
      <vt:lpstr>Digitale Barrierefreiheit</vt:lpstr>
      <vt:lpstr>Bedienbarkeit</vt:lpstr>
      <vt:lpstr>Assistierende Technologien (Beispiele)</vt:lpstr>
      <vt:lpstr>Bedienbarkeit</vt:lpstr>
      <vt:lpstr>Tests von Repositorien</vt:lpstr>
      <vt:lpstr>Fazit der Tests</vt:lpstr>
      <vt:lpstr>Ergebnisse des Projekts</vt:lpstr>
      <vt:lpstr>Ergebnisse des Projekts</vt:lpstr>
      <vt:lpstr>PowerPoint-Präsentation</vt:lpstr>
      <vt:lpstr>PowerPoint-Präsentation</vt:lpstr>
      <vt:lpstr>Quellennachweise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Präsentationsfolien zum Vortrag "Digitale Barrierefreiheit in Repositorien" für die Lunch Hour @ the Library</dc:title>
  <dc:subject/>
  <dc:creator>Karin Kostrhon, Angelika Mucha, Leo Urlesberger, Christine Bazalka</dc:creator>
  <cp:keywords/>
  <dc:description/>
  <cp:lastModifiedBy>Christine Bazalka</cp:lastModifiedBy>
  <cp:revision>59</cp:revision>
  <dcterms:created xsi:type="dcterms:W3CDTF">2022-09-13T15:38:34Z</dcterms:created>
  <dcterms:modified xsi:type="dcterms:W3CDTF">2022-11-30T21:30:31Z</dcterms:modified>
  <cp:category/>
</cp:coreProperties>
</file>