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5327650" cy="7559675"/>
  <p:notesSz cx="10234613" cy="7104063"/>
  <p:defaultTextStyle>
    <a:defPPr>
      <a:defRPr lang="en-US"/>
    </a:defPPr>
    <a:lvl1pPr marL="0" algn="l" defTabSz="80587">
      <a:defRPr sz="317">
        <a:solidFill>
          <a:schemeClr val="tx1"/>
        </a:solidFill>
        <a:latin typeface="+mn-lt"/>
        <a:ea typeface="+mn-ea"/>
        <a:cs typeface="+mn-cs"/>
      </a:defRPr>
    </a:lvl1pPr>
    <a:lvl2pPr marL="80587" algn="l" defTabSz="80587">
      <a:defRPr sz="317">
        <a:solidFill>
          <a:schemeClr val="tx1"/>
        </a:solidFill>
        <a:latin typeface="+mn-lt"/>
        <a:ea typeface="+mn-ea"/>
        <a:cs typeface="+mn-cs"/>
      </a:defRPr>
    </a:lvl2pPr>
    <a:lvl3pPr marL="161175" algn="l" defTabSz="80587">
      <a:defRPr sz="317">
        <a:solidFill>
          <a:schemeClr val="tx1"/>
        </a:solidFill>
        <a:latin typeface="+mn-lt"/>
        <a:ea typeface="+mn-ea"/>
        <a:cs typeface="+mn-cs"/>
      </a:defRPr>
    </a:lvl3pPr>
    <a:lvl4pPr marL="241762" algn="l" defTabSz="80587">
      <a:defRPr sz="317">
        <a:solidFill>
          <a:schemeClr val="tx1"/>
        </a:solidFill>
        <a:latin typeface="+mn-lt"/>
        <a:ea typeface="+mn-ea"/>
        <a:cs typeface="+mn-cs"/>
      </a:defRPr>
    </a:lvl4pPr>
    <a:lvl5pPr marL="322350" algn="l" defTabSz="80587">
      <a:defRPr sz="317">
        <a:solidFill>
          <a:schemeClr val="tx1"/>
        </a:solidFill>
        <a:latin typeface="+mn-lt"/>
        <a:ea typeface="+mn-ea"/>
        <a:cs typeface="+mn-cs"/>
      </a:defRPr>
    </a:lvl5pPr>
    <a:lvl6pPr marL="402937" algn="l" defTabSz="80587">
      <a:defRPr sz="317">
        <a:solidFill>
          <a:schemeClr val="tx1"/>
        </a:solidFill>
        <a:latin typeface="+mn-lt"/>
        <a:ea typeface="+mn-ea"/>
        <a:cs typeface="+mn-cs"/>
      </a:defRPr>
    </a:lvl6pPr>
    <a:lvl7pPr marL="483525" algn="l" defTabSz="80587">
      <a:defRPr sz="317">
        <a:solidFill>
          <a:schemeClr val="tx1"/>
        </a:solidFill>
        <a:latin typeface="+mn-lt"/>
        <a:ea typeface="+mn-ea"/>
        <a:cs typeface="+mn-cs"/>
      </a:defRPr>
    </a:lvl7pPr>
    <a:lvl8pPr marL="564112" algn="l" defTabSz="80587">
      <a:defRPr sz="317">
        <a:solidFill>
          <a:schemeClr val="tx1"/>
        </a:solidFill>
        <a:latin typeface="+mn-lt"/>
        <a:ea typeface="+mn-ea"/>
        <a:cs typeface="+mn-cs"/>
      </a:defRPr>
    </a:lvl8pPr>
    <a:lvl9pPr marL="644699" algn="l" defTabSz="80587">
      <a:defRPr sz="317">
        <a:solidFill>
          <a:schemeClr val="tx1"/>
        </a:solidFill>
        <a:latin typeface="+mn-lt"/>
        <a:ea typeface="+mn-ea"/>
        <a:cs typeface="+mn-cs"/>
      </a:defRPr>
    </a:lvl9pPr>
  </p:defaultTextStyle>
  <p:extLst>
    <p:ext uri="{EFAFB233-063F-42B5-8137-9DF3F51BA10A}">
      <p15:sldGuideLst xmlns:p15="http://schemas.microsoft.com/office/powerpoint/2012/main">
        <p15:guide id="1" pos="1678" userDrawn="1">
          <p15:clr>
            <a:srgbClr val="A4A3A4"/>
          </p15:clr>
        </p15:guide>
        <p15:guide id="2" orient="horz" pos="589" userDrawn="1">
          <p15:clr>
            <a:srgbClr val="A4A3A4"/>
          </p15:clr>
        </p15:guide>
        <p15:guide id="3" orient="horz" pos="4672" userDrawn="1">
          <p15:clr>
            <a:srgbClr val="A4A3A4"/>
          </p15:clr>
        </p15:guide>
        <p15:guide id="4" pos="90" userDrawn="1">
          <p15:clr>
            <a:srgbClr val="A4A3A4"/>
          </p15:clr>
        </p15:guide>
        <p15:guide id="5" pos="3266" userDrawn="1">
          <p15:clr>
            <a:srgbClr val="A4A3A4"/>
          </p15:clr>
        </p15:guide>
        <p15:guide id="7" pos="1633" userDrawn="1">
          <p15:clr>
            <a:srgbClr val="A4A3A4"/>
          </p15:clr>
        </p15:guide>
        <p15:guide id="8" pos="172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2E083-BD81-9E40-ED4E-0B0A26FBDBBD}" name="Kreuz, Ruth" initials="RK" userId="S::ruth.kreuz@wu.ac.at::ac355c3f-cf4c-421d-a14d-0944ac0757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09D"/>
    <a:srgbClr val="136599"/>
    <a:srgbClr val="FF7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0"/>
    <p:restoredTop sz="94677"/>
  </p:normalViewPr>
  <p:slideViewPr>
    <p:cSldViewPr snapToGrid="0" snapToObjects="1">
      <p:cViewPr varScale="1">
        <p:scale>
          <a:sx n="92" d="100"/>
          <a:sy n="92" d="100"/>
        </p:scale>
        <p:origin x="2400" y="84"/>
      </p:cViewPr>
      <p:guideLst>
        <p:guide pos="1678"/>
        <p:guide orient="horz" pos="589"/>
        <p:guide orient="horz" pos="4672"/>
        <p:guide pos="90"/>
        <p:guide pos="3266"/>
        <p:guide pos="1633"/>
        <p:guide pos="1723"/>
      </p:guideLst>
    </p:cSldViewPr>
  </p:slideViewPr>
  <p:notesTextViewPr>
    <p:cViewPr>
      <p:scale>
        <a:sx n="1" d="1"/>
        <a:sy n="1" d="1"/>
      </p:scale>
      <p:origin x="0" y="0"/>
    </p:cViewPr>
  </p:notesTextViewPr>
  <p:notesViewPr>
    <p:cSldViewPr snapToGrid="0" snapToObjects="1" showGuides="1">
      <p:cViewPr varScale="1">
        <p:scale>
          <a:sx n="127" d="100"/>
          <a:sy n="127" d="100"/>
        </p:scale>
        <p:origin x="17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uz, Ruth" userId="ac355c3f-cf4c-421d-a14d-0944ac07578a" providerId="ADAL" clId="{17BBA7E4-8C22-4646-A0F1-D234EC7E70FC}"/>
    <pc:docChg chg="undo custSel modSld">
      <pc:chgData name="Kreuz, Ruth" userId="ac355c3f-cf4c-421d-a14d-0944ac07578a" providerId="ADAL" clId="{17BBA7E4-8C22-4646-A0F1-D234EC7E70FC}" dt="2025-03-18T14:54:26.531" v="20" actId="20577"/>
      <pc:docMkLst>
        <pc:docMk/>
      </pc:docMkLst>
      <pc:sldChg chg="modSp mod">
        <pc:chgData name="Kreuz, Ruth" userId="ac355c3f-cf4c-421d-a14d-0944ac07578a" providerId="ADAL" clId="{17BBA7E4-8C22-4646-A0F1-D234EC7E70FC}" dt="2025-03-18T14:54:26.531" v="20" actId="20577"/>
        <pc:sldMkLst>
          <pc:docMk/>
          <pc:sldMk cId="3921700811" sldId="257"/>
        </pc:sldMkLst>
        <pc:spChg chg="mod">
          <ac:chgData name="Kreuz, Ruth" userId="ac355c3f-cf4c-421d-a14d-0944ac07578a" providerId="ADAL" clId="{17BBA7E4-8C22-4646-A0F1-D234EC7E70FC}" dt="2025-03-18T14:54:26.531" v="20" actId="20577"/>
          <ac:spMkLst>
            <pc:docMk/>
            <pc:sldMk cId="3921700811" sldId="257"/>
            <ac:spMk id="24" creationId="{2EFBE011-DE12-4A96-85B8-F9F2802F92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6A5D159-62D4-45DF-8872-C0EEC8CA48A2}"/>
              </a:ext>
            </a:extLst>
          </p:cNvPr>
          <p:cNvSpPr>
            <a:spLocks noGrp="1"/>
          </p:cNvSpPr>
          <p:nvPr>
            <p:ph type="hdr" sz="quarter"/>
          </p:nvPr>
        </p:nvSpPr>
        <p:spPr>
          <a:xfrm>
            <a:off x="1" y="2"/>
            <a:ext cx="4435599" cy="356810"/>
          </a:xfrm>
          <a:prstGeom prst="rect">
            <a:avLst/>
          </a:prstGeom>
        </p:spPr>
        <p:txBody>
          <a:bodyPr vert="horz" lIns="95516" tIns="47758" rIns="95516" bIns="47758" rtlCol="0"/>
          <a:lstStyle>
            <a:lvl1pPr algn="l">
              <a:defRPr sz="1300"/>
            </a:lvl1pPr>
          </a:lstStyle>
          <a:p>
            <a:endParaRPr lang="de-AT"/>
          </a:p>
        </p:txBody>
      </p:sp>
      <p:sp>
        <p:nvSpPr>
          <p:cNvPr id="3" name="Datumsplatzhalter 2">
            <a:extLst>
              <a:ext uri="{FF2B5EF4-FFF2-40B4-BE49-F238E27FC236}">
                <a16:creationId xmlns:a16="http://schemas.microsoft.com/office/drawing/2014/main" id="{5EA8B827-6500-40C5-9CE2-D69284A74543}"/>
              </a:ext>
            </a:extLst>
          </p:cNvPr>
          <p:cNvSpPr>
            <a:spLocks noGrp="1"/>
          </p:cNvSpPr>
          <p:nvPr>
            <p:ph type="dt" sz="quarter" idx="1"/>
          </p:nvPr>
        </p:nvSpPr>
        <p:spPr>
          <a:xfrm>
            <a:off x="5797378" y="2"/>
            <a:ext cx="4435599" cy="356810"/>
          </a:xfrm>
          <a:prstGeom prst="rect">
            <a:avLst/>
          </a:prstGeom>
        </p:spPr>
        <p:txBody>
          <a:bodyPr vert="horz" lIns="95516" tIns="47758" rIns="95516" bIns="47758" rtlCol="0"/>
          <a:lstStyle>
            <a:lvl1pPr algn="r">
              <a:defRPr sz="1300"/>
            </a:lvl1pPr>
          </a:lstStyle>
          <a:p>
            <a:fld id="{6173BA61-EA13-496B-B1F7-48AF1E6ABEF4}" type="datetimeFigureOut">
              <a:rPr lang="de-AT" smtClean="0"/>
              <a:t>21.03.2025</a:t>
            </a:fld>
            <a:endParaRPr lang="de-AT"/>
          </a:p>
        </p:txBody>
      </p:sp>
      <p:sp>
        <p:nvSpPr>
          <p:cNvPr id="4" name="Fußzeilenplatzhalter 3">
            <a:extLst>
              <a:ext uri="{FF2B5EF4-FFF2-40B4-BE49-F238E27FC236}">
                <a16:creationId xmlns:a16="http://schemas.microsoft.com/office/drawing/2014/main" id="{FCFD7F46-BCCB-4194-AACB-08F94A727252}"/>
              </a:ext>
            </a:extLst>
          </p:cNvPr>
          <p:cNvSpPr>
            <a:spLocks noGrp="1"/>
          </p:cNvSpPr>
          <p:nvPr>
            <p:ph type="ftr" sz="quarter" idx="2"/>
          </p:nvPr>
        </p:nvSpPr>
        <p:spPr>
          <a:xfrm>
            <a:off x="1" y="6747253"/>
            <a:ext cx="4435599" cy="356810"/>
          </a:xfrm>
          <a:prstGeom prst="rect">
            <a:avLst/>
          </a:prstGeom>
        </p:spPr>
        <p:txBody>
          <a:bodyPr vert="horz" lIns="95516" tIns="47758" rIns="95516" bIns="47758" rtlCol="0" anchor="b"/>
          <a:lstStyle>
            <a:lvl1pPr algn="l">
              <a:defRPr sz="1300"/>
            </a:lvl1pPr>
          </a:lstStyle>
          <a:p>
            <a:endParaRPr lang="de-AT"/>
          </a:p>
        </p:txBody>
      </p:sp>
      <p:sp>
        <p:nvSpPr>
          <p:cNvPr id="5" name="Foliennummernplatzhalter 4">
            <a:extLst>
              <a:ext uri="{FF2B5EF4-FFF2-40B4-BE49-F238E27FC236}">
                <a16:creationId xmlns:a16="http://schemas.microsoft.com/office/drawing/2014/main" id="{9FB52059-B02F-42F5-84D5-A0B877D1DF0C}"/>
              </a:ext>
            </a:extLst>
          </p:cNvPr>
          <p:cNvSpPr>
            <a:spLocks noGrp="1"/>
          </p:cNvSpPr>
          <p:nvPr>
            <p:ph type="sldNum" sz="quarter" idx="3"/>
          </p:nvPr>
        </p:nvSpPr>
        <p:spPr>
          <a:xfrm>
            <a:off x="5797378" y="6747253"/>
            <a:ext cx="4435599" cy="356810"/>
          </a:xfrm>
          <a:prstGeom prst="rect">
            <a:avLst/>
          </a:prstGeom>
        </p:spPr>
        <p:txBody>
          <a:bodyPr vert="horz" lIns="95516" tIns="47758" rIns="95516" bIns="47758" rtlCol="0" anchor="b"/>
          <a:lstStyle>
            <a:lvl1pPr algn="r">
              <a:defRPr sz="1300"/>
            </a:lvl1pPr>
          </a:lstStyle>
          <a:p>
            <a:fld id="{D2F72CE7-0915-473E-B04D-C30A43BC4954}" type="slidenum">
              <a:rPr lang="de-AT" smtClean="0"/>
              <a:t>‹Nr.›</a:t>
            </a:fld>
            <a:endParaRPr lang="de-AT"/>
          </a:p>
        </p:txBody>
      </p:sp>
    </p:spTree>
    <p:extLst>
      <p:ext uri="{BB962C8B-B14F-4D97-AF65-F5344CB8AC3E}">
        <p14:creationId xmlns:p14="http://schemas.microsoft.com/office/powerpoint/2010/main" val="344688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1" y="2"/>
            <a:ext cx="4434999" cy="356437"/>
          </a:xfrm>
          <a:prstGeom prst="rect">
            <a:avLst/>
          </a:prstGeom>
        </p:spPr>
        <p:txBody>
          <a:bodyPr vert="horz" lIns="95516" tIns="47758" rIns="95516" bIns="47758" rtlCol="0" anchor="ctr"/>
          <a:lstStyle>
            <a:lvl1pPr algn="l">
              <a:defRPr sz="1300"/>
            </a:lvl1pPr>
          </a:lstStyle>
          <a:p>
            <a:pPr>
              <a:defRPr/>
            </a:pPr>
            <a:endParaRPr/>
          </a:p>
        </p:txBody>
      </p:sp>
      <p:sp>
        <p:nvSpPr>
          <p:cNvPr id="3" name="Date Placeholder 2"/>
          <p:cNvSpPr>
            <a:spLocks noGrp="1"/>
          </p:cNvSpPr>
          <p:nvPr>
            <p:ph type="dt" idx="2"/>
          </p:nvPr>
        </p:nvSpPr>
        <p:spPr bwMode="auto">
          <a:xfrm>
            <a:off x="5797247" y="2"/>
            <a:ext cx="4434999" cy="356437"/>
          </a:xfrm>
          <a:prstGeom prst="rect">
            <a:avLst/>
          </a:prstGeom>
        </p:spPr>
        <p:txBody>
          <a:bodyPr vert="horz" lIns="95516" tIns="47758" rIns="95516" bIns="47758" rtlCol="0" anchor="ctr"/>
          <a:lstStyle>
            <a:lvl1pPr algn="r">
              <a:defRPr sz="1300"/>
            </a:lvl1pPr>
          </a:lstStyle>
          <a:p>
            <a:pPr>
              <a:defRPr/>
            </a:pPr>
            <a:endParaRPr/>
          </a:p>
        </p:txBody>
      </p:sp>
      <p:sp>
        <p:nvSpPr>
          <p:cNvPr id="4" name="Date Placeholder 2"/>
          <p:cNvSpPr>
            <a:spLocks noGrp="1"/>
          </p:cNvSpPr>
          <p:nvPr>
            <p:ph type="dt" idx="3"/>
          </p:nvPr>
        </p:nvSpPr>
        <p:spPr bwMode="auto">
          <a:xfrm>
            <a:off x="5797247" y="2"/>
            <a:ext cx="4434999" cy="356437"/>
          </a:xfrm>
          <a:prstGeom prst="rect">
            <a:avLst/>
          </a:prstGeom>
        </p:spPr>
        <p:txBody>
          <a:bodyPr vert="horz" lIns="95516" tIns="47758" rIns="95516" bIns="47758" rtlCol="0" anchor="ctr"/>
          <a:lstStyle>
            <a:lvl1pPr algn="r">
              <a:defRPr sz="1300"/>
            </a:lvl1pPr>
          </a:lstStyle>
          <a:p>
            <a:pPr>
              <a:defRPr/>
            </a:pPr>
            <a:endParaRPr/>
          </a:p>
        </p:txBody>
      </p:sp>
      <p:sp>
        <p:nvSpPr>
          <p:cNvPr id="5" name="Notes Placeholder 4"/>
          <p:cNvSpPr>
            <a:spLocks noGrp="1"/>
          </p:cNvSpPr>
          <p:nvPr>
            <p:ph type="body" sz="quarter" idx="1"/>
          </p:nvPr>
        </p:nvSpPr>
        <p:spPr bwMode="auto">
          <a:xfrm>
            <a:off x="1023462" y="3418831"/>
            <a:ext cx="8187690" cy="2797225"/>
          </a:xfrm>
          <a:prstGeom prst="rect">
            <a:avLst/>
          </a:prstGeom>
        </p:spPr>
        <p:txBody>
          <a:bodyPr vert="horz" lIns="95516" tIns="47758" rIns="95516" bIns="47758" rtlCol="0" anchor="ctr"/>
          <a:lstStyle/>
          <a:p>
            <a:pPr>
              <a:defRPr/>
            </a:pPr>
            <a:endParaRPr/>
          </a:p>
        </p:txBody>
      </p:sp>
      <p:sp>
        <p:nvSpPr>
          <p:cNvPr id="6" name="Footer Placeholder 5"/>
          <p:cNvSpPr>
            <a:spLocks noGrp="1"/>
          </p:cNvSpPr>
          <p:nvPr>
            <p:ph type="ftr" sz="quarter" idx="4"/>
          </p:nvPr>
        </p:nvSpPr>
        <p:spPr bwMode="auto">
          <a:xfrm>
            <a:off x="1" y="6747628"/>
            <a:ext cx="4434999" cy="356436"/>
          </a:xfrm>
          <a:prstGeom prst="rect">
            <a:avLst/>
          </a:prstGeom>
        </p:spPr>
        <p:txBody>
          <a:bodyPr vert="horz" lIns="95516" tIns="47758" rIns="95516" bIns="47758" rtlCol="0" anchor="b"/>
          <a:lstStyle>
            <a:lvl1pPr algn="l">
              <a:defRPr sz="1300"/>
            </a:lvl1pPr>
          </a:lstStyle>
          <a:p>
            <a:pPr>
              <a:defRPr/>
            </a:pPr>
            <a:endParaRPr/>
          </a:p>
        </p:txBody>
      </p:sp>
      <p:sp>
        <p:nvSpPr>
          <p:cNvPr id="7" name="Slide Number Placeholder 6"/>
          <p:cNvSpPr>
            <a:spLocks noGrp="1"/>
          </p:cNvSpPr>
          <p:nvPr>
            <p:ph type="sldNum" sz="quarter" idx="10"/>
          </p:nvPr>
        </p:nvSpPr>
        <p:spPr bwMode="auto">
          <a:xfrm>
            <a:off x="5797247" y="6747628"/>
            <a:ext cx="4434999" cy="356436"/>
          </a:xfrm>
          <a:prstGeom prst="rect">
            <a:avLst/>
          </a:prstGeom>
        </p:spPr>
        <p:txBody>
          <a:bodyPr vert="horz" lIns="95516" tIns="47758" rIns="95516" bIns="47758" rtlCol="0" anchor="b"/>
          <a:lstStyle>
            <a:lvl1pPr algn="r">
              <a:defRPr sz="1300"/>
            </a:lvl1pPr>
          </a:lstStyle>
          <a:p>
            <a:pPr>
              <a:defRPr/>
            </a:pPr>
            <a:endParaRPr/>
          </a:p>
        </p:txBody>
      </p:sp>
    </p:spTree>
  </p:cSld>
  <p:clrMap bg1="lt1" tx1="dk1" bg2="lt2" tx2="dk2" accent1="accent1" accent2="accent2" accent3="accent3" accent4="accent4" accent5="accent5" accent6="accent6" hlink="hlink" folHlink="folHlink"/>
  <p:notesStyle>
    <a:lvl1pPr marL="0" algn="l" defTabSz="161175">
      <a:defRPr sz="211">
        <a:solidFill>
          <a:schemeClr val="tx1"/>
        </a:solidFill>
        <a:latin typeface="+mn-lt"/>
        <a:ea typeface="+mn-ea"/>
        <a:cs typeface="+mn-cs"/>
      </a:defRPr>
    </a:lvl1pPr>
    <a:lvl2pPr marL="80587" algn="l" defTabSz="161175">
      <a:defRPr sz="211">
        <a:solidFill>
          <a:schemeClr val="tx1"/>
        </a:solidFill>
        <a:latin typeface="+mn-lt"/>
        <a:ea typeface="+mn-ea"/>
        <a:cs typeface="+mn-cs"/>
      </a:defRPr>
    </a:lvl2pPr>
    <a:lvl3pPr marL="161175" algn="l" defTabSz="161175">
      <a:defRPr sz="211">
        <a:solidFill>
          <a:schemeClr val="tx1"/>
        </a:solidFill>
        <a:latin typeface="+mn-lt"/>
        <a:ea typeface="+mn-ea"/>
        <a:cs typeface="+mn-cs"/>
      </a:defRPr>
    </a:lvl3pPr>
    <a:lvl4pPr marL="241762" algn="l" defTabSz="161175">
      <a:defRPr sz="211">
        <a:solidFill>
          <a:schemeClr val="tx1"/>
        </a:solidFill>
        <a:latin typeface="+mn-lt"/>
        <a:ea typeface="+mn-ea"/>
        <a:cs typeface="+mn-cs"/>
      </a:defRPr>
    </a:lvl4pPr>
    <a:lvl5pPr marL="322350" algn="l" defTabSz="161175">
      <a:defRPr sz="211">
        <a:solidFill>
          <a:schemeClr val="tx1"/>
        </a:solidFill>
        <a:latin typeface="+mn-lt"/>
        <a:ea typeface="+mn-ea"/>
        <a:cs typeface="+mn-cs"/>
      </a:defRPr>
    </a:lvl5pPr>
    <a:lvl6pPr marL="402937" algn="l" defTabSz="161175">
      <a:defRPr sz="211">
        <a:solidFill>
          <a:schemeClr val="tx1"/>
        </a:solidFill>
        <a:latin typeface="+mn-lt"/>
        <a:ea typeface="+mn-ea"/>
        <a:cs typeface="+mn-cs"/>
      </a:defRPr>
    </a:lvl6pPr>
    <a:lvl7pPr marL="483525" algn="l" defTabSz="161175">
      <a:defRPr sz="211">
        <a:solidFill>
          <a:schemeClr val="tx1"/>
        </a:solidFill>
        <a:latin typeface="+mn-lt"/>
        <a:ea typeface="+mn-ea"/>
        <a:cs typeface="+mn-cs"/>
      </a:defRPr>
    </a:lvl7pPr>
    <a:lvl8pPr marL="564112" algn="l" defTabSz="161175">
      <a:defRPr sz="211">
        <a:solidFill>
          <a:schemeClr val="tx1"/>
        </a:solidFill>
        <a:latin typeface="+mn-lt"/>
        <a:ea typeface="+mn-ea"/>
        <a:cs typeface="+mn-cs"/>
      </a:defRPr>
    </a:lvl8pPr>
    <a:lvl9pPr marL="644699" algn="l" defTabSz="161175">
      <a:defRPr sz="211">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73250400" name="Slide Image Placeholder 1"/>
          <p:cNvSpPr>
            <a:spLocks noGrp="1" noRot="1" noChangeAspect="1"/>
          </p:cNvSpPr>
          <p:nvPr>
            <p:ph type="sldImg"/>
          </p:nvPr>
        </p:nvSpPr>
        <p:spPr bwMode="auto"/>
      </p:sp>
      <p:sp>
        <p:nvSpPr>
          <p:cNvPr id="463316084" name="Notes Placeholder 2"/>
          <p:cNvSpPr>
            <a:spLocks noGrp="1"/>
          </p:cNvSpPr>
          <p:nvPr>
            <p:ph type="body" idx="1"/>
          </p:nvPr>
        </p:nvSpPr>
        <p:spPr bwMode="auto"/>
        <p:txBody>
          <a:bodyPr/>
          <a:lstStyle/>
          <a:p>
            <a:pPr>
              <a:defRPr/>
            </a:pPr>
            <a:endParaRPr dirty="0"/>
          </a:p>
        </p:txBody>
      </p:sp>
      <p:sp>
        <p:nvSpPr>
          <p:cNvPr id="1562776038" name="Slide Number Placeholder 3"/>
          <p:cNvSpPr>
            <a:spLocks noGrp="1"/>
          </p:cNvSpPr>
          <p:nvPr>
            <p:ph type="sldNum" sz="quarter" idx="10"/>
          </p:nvPr>
        </p:nvSpPr>
        <p:spPr bwMode="auto"/>
        <p:txBody>
          <a:bodyPr/>
          <a:lstStyle/>
          <a:p>
            <a:pPr>
              <a:defRPr/>
            </a:pPr>
            <a:fld id="{70E57A47-1405-858E-61C7-0D23801C1345}"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73250400" name="Slide Image Placeholder 1"/>
          <p:cNvSpPr>
            <a:spLocks noGrp="1" noRot="1" noChangeAspect="1"/>
          </p:cNvSpPr>
          <p:nvPr>
            <p:ph type="sldImg"/>
          </p:nvPr>
        </p:nvSpPr>
        <p:spPr bwMode="auto"/>
      </p:sp>
      <p:sp>
        <p:nvSpPr>
          <p:cNvPr id="463316084" name="Notes Placeholder 2"/>
          <p:cNvSpPr>
            <a:spLocks noGrp="1"/>
          </p:cNvSpPr>
          <p:nvPr>
            <p:ph type="body" idx="1"/>
          </p:nvPr>
        </p:nvSpPr>
        <p:spPr bwMode="auto"/>
        <p:txBody>
          <a:bodyPr/>
          <a:lstStyle/>
          <a:p>
            <a:pPr>
              <a:defRPr/>
            </a:pPr>
            <a:endParaRPr/>
          </a:p>
        </p:txBody>
      </p:sp>
      <p:sp>
        <p:nvSpPr>
          <p:cNvPr id="1562776038" name="Slide Number Placeholder 3"/>
          <p:cNvSpPr>
            <a:spLocks noGrp="1"/>
          </p:cNvSpPr>
          <p:nvPr>
            <p:ph type="sldNum" sz="quarter" idx="10"/>
          </p:nvPr>
        </p:nvSpPr>
        <p:spPr bwMode="auto"/>
        <p:txBody>
          <a:bodyPr/>
          <a:lstStyle/>
          <a:p>
            <a:pPr>
              <a:defRPr/>
            </a:pPr>
            <a:fld id="{70E57A47-1405-858E-61C7-0D23801C1345}" type="slidenum">
              <a:rPr/>
              <a:t>2</a:t>
            </a:fld>
            <a:endParaRPr/>
          </a:p>
        </p:txBody>
      </p:sp>
    </p:spTree>
    <p:extLst>
      <p:ext uri="{BB962C8B-B14F-4D97-AF65-F5344CB8AC3E}">
        <p14:creationId xmlns:p14="http://schemas.microsoft.com/office/powerpoint/2010/main" val="1906875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forschungsdaten.at/sharedrdm"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publicdomain/mark/1.0/deed" TargetMode="Externa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grpSp>
        <p:nvGrpSpPr>
          <p:cNvPr id="12" name="Gruppieren 18">
            <a:extLst>
              <a:ext uri="{FF2B5EF4-FFF2-40B4-BE49-F238E27FC236}">
                <a16:creationId xmlns:a16="http://schemas.microsoft.com/office/drawing/2014/main" id="{C21020D1-8CFA-45C7-83D5-9A7283B11E2B}"/>
              </a:ext>
            </a:extLst>
          </p:cNvPr>
          <p:cNvGrpSpPr/>
          <p:nvPr userDrawn="1"/>
        </p:nvGrpSpPr>
        <p:grpSpPr bwMode="auto">
          <a:xfrm>
            <a:off x="0" y="291880"/>
            <a:ext cx="5327650" cy="1105958"/>
            <a:chOff x="0" y="0"/>
            <a:chExt cx="30275212" cy="6397693"/>
          </a:xfrm>
        </p:grpSpPr>
        <p:sp>
          <p:nvSpPr>
            <p:cNvPr id="13" name="Rectangle 68">
              <a:extLst>
                <a:ext uri="{FF2B5EF4-FFF2-40B4-BE49-F238E27FC236}">
                  <a16:creationId xmlns:a16="http://schemas.microsoft.com/office/drawing/2014/main" id="{BF2E7DD7-A28E-476A-8CA1-306A9A31E1DC}"/>
                </a:ext>
              </a:extLst>
            </p:cNvPr>
            <p:cNvSpPr/>
            <p:nvPr/>
          </p:nvSpPr>
          <p:spPr bwMode="auto">
            <a:xfrm>
              <a:off x="0" y="330830"/>
              <a:ext cx="30275213" cy="5095216"/>
            </a:xfrm>
            <a:prstGeom prst="rect">
              <a:avLst/>
            </a:prstGeom>
            <a:solidFill>
              <a:srgbClr val="FF7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sz="100"/>
            </a:p>
          </p:txBody>
        </p:sp>
        <p:pic>
          <p:nvPicPr>
            <p:cNvPr id="14" name="Grafik 10">
              <a:extLst>
                <a:ext uri="{FF2B5EF4-FFF2-40B4-BE49-F238E27FC236}">
                  <a16:creationId xmlns:a16="http://schemas.microsoft.com/office/drawing/2014/main" id="{9CD1035B-4397-44E4-BF90-D676CB13DE36}"/>
                </a:ext>
              </a:extLst>
            </p:cNvPr>
            <p:cNvPicPr>
              <a:picLocks noChangeAspect="1"/>
            </p:cNvPicPr>
            <p:nvPr/>
          </p:nvPicPr>
          <p:blipFill>
            <a:blip r:embed="rId2"/>
            <a:stretch/>
          </p:blipFill>
          <p:spPr bwMode="auto">
            <a:xfrm>
              <a:off x="1329354" y="0"/>
              <a:ext cx="13873073" cy="6397693"/>
            </a:xfrm>
            <a:prstGeom prst="rect">
              <a:avLst/>
            </a:prstGeom>
          </p:spPr>
        </p:pic>
      </p:grpSp>
      <p:pic>
        <p:nvPicPr>
          <p:cNvPr id="15" name="Picture 7">
            <a:extLst>
              <a:ext uri="{FF2B5EF4-FFF2-40B4-BE49-F238E27FC236}">
                <a16:creationId xmlns:a16="http://schemas.microsoft.com/office/drawing/2014/main" id="{D9DEE952-214F-4AFA-8F9E-CE19011E9F11}"/>
              </a:ext>
            </a:extLst>
          </p:cNvPr>
          <p:cNvPicPr>
            <a:picLocks noChangeAspect="1"/>
          </p:cNvPicPr>
          <p:nvPr userDrawn="1"/>
        </p:nvPicPr>
        <p:blipFill>
          <a:blip r:embed="rId3"/>
          <a:stretch/>
        </p:blipFill>
        <p:spPr bwMode="auto">
          <a:xfrm>
            <a:off x="4009549" y="113764"/>
            <a:ext cx="1175226" cy="202139"/>
          </a:xfrm>
          <a:prstGeom prst="rect">
            <a:avLst/>
          </a:prstGeom>
        </p:spPr>
      </p:pic>
      <p:pic>
        <p:nvPicPr>
          <p:cNvPr id="16" name="Grafik 15">
            <a:extLst>
              <a:ext uri="{FF2B5EF4-FFF2-40B4-BE49-F238E27FC236}">
                <a16:creationId xmlns:a16="http://schemas.microsoft.com/office/drawing/2014/main" id="{2F855FC8-6B87-47E2-8319-28E7EECEDDCF}"/>
              </a:ext>
            </a:extLst>
          </p:cNvPr>
          <p:cNvPicPr>
            <a:picLocks noChangeAspect="1"/>
          </p:cNvPicPr>
          <p:nvPr userDrawn="1"/>
        </p:nvPicPr>
        <p:blipFill>
          <a:blip r:embed="rId4"/>
          <a:stretch>
            <a:fillRect/>
          </a:stretch>
        </p:blipFill>
        <p:spPr bwMode="auto">
          <a:xfrm>
            <a:off x="4563334" y="483172"/>
            <a:ext cx="621442" cy="613526"/>
          </a:xfrm>
          <a:prstGeom prst="rect">
            <a:avLst/>
          </a:prstGeom>
        </p:spPr>
      </p:pic>
      <p:sp>
        <p:nvSpPr>
          <p:cNvPr id="17" name="Textfeld 16">
            <a:extLst>
              <a:ext uri="{FF2B5EF4-FFF2-40B4-BE49-F238E27FC236}">
                <a16:creationId xmlns:a16="http://schemas.microsoft.com/office/drawing/2014/main" id="{BDB1D1D4-AA41-4E5F-A906-F3B5B08B5AD6}"/>
              </a:ext>
            </a:extLst>
          </p:cNvPr>
          <p:cNvSpPr txBox="1"/>
          <p:nvPr userDrawn="1"/>
        </p:nvSpPr>
        <p:spPr bwMode="auto">
          <a:xfrm>
            <a:off x="3562725" y="7278454"/>
            <a:ext cx="1723959" cy="200055"/>
          </a:xfrm>
          <a:prstGeom prst="rect">
            <a:avLst/>
          </a:prstGeom>
          <a:noFill/>
        </p:spPr>
        <p:txBody>
          <a:bodyPr wrap="square" rtlCol="0">
            <a:spAutoFit/>
          </a:bodyPr>
          <a:lstStyle/>
          <a:p>
            <a:pPr algn="r"/>
            <a:r>
              <a:rPr lang="de-AT" sz="700" dirty="0">
                <a:solidFill>
                  <a:srgbClr val="31309D"/>
                </a:solidFill>
                <a:hlinkClick r:id="rId5">
                  <a:extLst>
                    <a:ext uri="{A12FA001-AC4F-418D-AE19-62706E023703}">
                      <ahyp:hlinkClr xmlns:ahyp="http://schemas.microsoft.com/office/drawing/2018/hyperlinkcolor" val="tx"/>
                    </a:ext>
                  </a:extLst>
                </a:hlinkClick>
              </a:rPr>
              <a:t>https://forschungsdaten.at/sharedrdm</a:t>
            </a:r>
            <a:endParaRPr lang="de-AT" sz="700" dirty="0">
              <a:solidFill>
                <a:srgbClr val="31309D"/>
              </a:solidFill>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tangle 68">
            <a:extLst>
              <a:ext uri="{FF2B5EF4-FFF2-40B4-BE49-F238E27FC236}">
                <a16:creationId xmlns:a16="http://schemas.microsoft.com/office/drawing/2014/main" id="{4D2D95C3-46E1-4F97-9C45-B8D9BD44439F}"/>
              </a:ext>
            </a:extLst>
          </p:cNvPr>
          <p:cNvSpPr/>
          <p:nvPr userDrawn="1"/>
        </p:nvSpPr>
        <p:spPr bwMode="auto">
          <a:xfrm>
            <a:off x="0" y="-3200"/>
            <a:ext cx="5327650" cy="374584"/>
          </a:xfrm>
          <a:prstGeom prst="rect">
            <a:avLst/>
          </a:prstGeom>
          <a:solidFill>
            <a:srgbClr val="FF7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sz="100"/>
          </a:p>
        </p:txBody>
      </p:sp>
      <p:grpSp>
        <p:nvGrpSpPr>
          <p:cNvPr id="10" name="Gruppieren 9">
            <a:extLst>
              <a:ext uri="{FF2B5EF4-FFF2-40B4-BE49-F238E27FC236}">
                <a16:creationId xmlns:a16="http://schemas.microsoft.com/office/drawing/2014/main" id="{996EA335-4574-4EFC-8C63-38AC22B7062E}"/>
              </a:ext>
            </a:extLst>
          </p:cNvPr>
          <p:cNvGrpSpPr/>
          <p:nvPr userDrawn="1"/>
        </p:nvGrpSpPr>
        <p:grpSpPr>
          <a:xfrm>
            <a:off x="2543828" y="6934191"/>
            <a:ext cx="2701476" cy="487888"/>
            <a:chOff x="2587725" y="6916864"/>
            <a:chExt cx="2701476" cy="487888"/>
          </a:xfrm>
        </p:grpSpPr>
        <p:sp>
          <p:nvSpPr>
            <p:cNvPr id="13" name="Textfeld 12">
              <a:extLst>
                <a:ext uri="{FF2B5EF4-FFF2-40B4-BE49-F238E27FC236}">
                  <a16:creationId xmlns:a16="http://schemas.microsoft.com/office/drawing/2014/main" id="{94B701FC-0159-4E42-9BE4-C0DD6C29E176}"/>
                </a:ext>
              </a:extLst>
            </p:cNvPr>
            <p:cNvSpPr txBox="1"/>
            <p:nvPr/>
          </p:nvSpPr>
          <p:spPr>
            <a:xfrm>
              <a:off x="2587725" y="7096975"/>
              <a:ext cx="2701475" cy="307777"/>
            </a:xfrm>
            <a:prstGeom prst="rect">
              <a:avLst/>
            </a:prstGeom>
            <a:noFill/>
          </p:spPr>
          <p:txBody>
            <a:bodyPr wrap="square">
              <a:spAutoFit/>
            </a:bodyPr>
            <a:lstStyle/>
            <a:p>
              <a:pPr algn="l">
                <a:lnSpc>
                  <a:spcPct val="100000"/>
                </a:lnSpc>
              </a:pPr>
              <a:r>
                <a:rPr lang="de-AT" sz="700" dirty="0"/>
                <a:t>Diese Lizenz schließt Projekt- und Institutslogos und </a:t>
              </a:r>
              <a:br>
                <a:rPr lang="de-AT" sz="700" dirty="0"/>
              </a:br>
              <a:r>
                <a:rPr lang="de-AT" sz="700" dirty="0"/>
                <a:t>individuell referenzierte Materialien nicht mit ein!</a:t>
              </a:r>
            </a:p>
          </p:txBody>
        </p:sp>
        <p:pic>
          <p:nvPicPr>
            <p:cNvPr id="14" name="Grafik 13">
              <a:extLst>
                <a:ext uri="{FF2B5EF4-FFF2-40B4-BE49-F238E27FC236}">
                  <a16:creationId xmlns:a16="http://schemas.microsoft.com/office/drawing/2014/main" id="{42AADCFE-21A1-4919-8BA9-4F1811AF25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817" y="7122995"/>
              <a:ext cx="260019" cy="228442"/>
            </a:xfrm>
            <a:prstGeom prst="rect">
              <a:avLst/>
            </a:prstGeom>
          </p:spPr>
        </p:pic>
        <p:pic>
          <p:nvPicPr>
            <p:cNvPr id="15" name="Grafik 14">
              <a:extLst>
                <a:ext uri="{FF2B5EF4-FFF2-40B4-BE49-F238E27FC236}">
                  <a16:creationId xmlns:a16="http://schemas.microsoft.com/office/drawing/2014/main" id="{EC131B47-EC82-49B9-B5A4-8C6E13E2EE7F}"/>
                </a:ext>
              </a:extLst>
            </p:cNvPr>
            <p:cNvPicPr>
              <a:picLocks noChangeAspect="1"/>
            </p:cNvPicPr>
            <p:nvPr userDrawn="1"/>
          </p:nvPicPr>
          <p:blipFill>
            <a:blip r:embed="rId4"/>
            <a:stretch>
              <a:fillRect/>
            </a:stretch>
          </p:blipFill>
          <p:spPr>
            <a:xfrm>
              <a:off x="4944111" y="7121377"/>
              <a:ext cx="230060" cy="230060"/>
            </a:xfrm>
            <a:prstGeom prst="rect">
              <a:avLst/>
            </a:prstGeom>
          </p:spPr>
        </p:pic>
        <p:sp>
          <p:nvSpPr>
            <p:cNvPr id="16" name="Textfeld 15">
              <a:extLst>
                <a:ext uri="{FF2B5EF4-FFF2-40B4-BE49-F238E27FC236}">
                  <a16:creationId xmlns:a16="http://schemas.microsoft.com/office/drawing/2014/main" id="{146AC83E-AE99-46BF-B7AA-C138E50D78ED}"/>
                </a:ext>
              </a:extLst>
            </p:cNvPr>
            <p:cNvSpPr txBox="1"/>
            <p:nvPr userDrawn="1"/>
          </p:nvSpPr>
          <p:spPr>
            <a:xfrm>
              <a:off x="2587726" y="6916864"/>
              <a:ext cx="2701475" cy="215444"/>
            </a:xfrm>
            <a:prstGeom prst="rect">
              <a:avLst/>
            </a:prstGeom>
            <a:noFill/>
          </p:spPr>
          <p:txBody>
            <a:bodyPr wrap="square">
              <a:spAutoFit/>
            </a:bodyPr>
            <a:lstStyle/>
            <a:p>
              <a:pPr algn="l">
                <a:lnSpc>
                  <a:spcPct val="100000"/>
                </a:lnSpc>
              </a:pPr>
              <a:r>
                <a:rPr lang="de-AT" sz="800" dirty="0">
                  <a:solidFill>
                    <a:srgbClr val="31309D"/>
                  </a:solidFill>
                  <a:hlinkClick r:id="rId5">
                    <a:extLst>
                      <a:ext uri="{A12FA001-AC4F-418D-AE19-62706E023703}">
                        <ahyp:hlinkClr xmlns:ahyp="http://schemas.microsoft.com/office/drawing/2018/hyperlinkcolor" val="tx"/>
                      </a:ext>
                    </a:extLst>
                  </a:hlinkClick>
                </a:rPr>
                <a:t>https://creativecommons.org/publicdomain/mark/1.0/deed</a:t>
              </a:r>
              <a:endParaRPr lang="de-AT" sz="800" dirty="0">
                <a:solidFill>
                  <a:srgbClr val="31309D"/>
                </a:solidFill>
              </a:endParaRPr>
            </a:p>
          </p:txBody>
        </p:sp>
      </p:grpSp>
    </p:spTree>
    <p:extLst>
      <p:ext uri="{BB962C8B-B14F-4D97-AF65-F5344CB8AC3E}">
        <p14:creationId xmlns:p14="http://schemas.microsoft.com/office/powerpoint/2010/main" val="1272545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523278">
        <a:lnSpc>
          <a:spcPct val="90000"/>
        </a:lnSpc>
        <a:spcBef>
          <a:spcPts val="0"/>
        </a:spcBef>
        <a:buNone/>
        <a:defRPr sz="2515">
          <a:solidFill>
            <a:schemeClr val="tx1"/>
          </a:solidFill>
          <a:latin typeface="+mj-lt"/>
          <a:ea typeface="+mj-ea"/>
          <a:cs typeface="+mj-cs"/>
        </a:defRPr>
      </a:lvl1pPr>
    </p:titleStyle>
    <p:bodyStyle>
      <a:lvl1pPr marL="130820" indent="-130820" algn="l" defTabSz="523278">
        <a:lnSpc>
          <a:spcPct val="90000"/>
        </a:lnSpc>
        <a:spcBef>
          <a:spcPts val="572"/>
        </a:spcBef>
        <a:buFont typeface="Arial"/>
        <a:buChar char="•"/>
        <a:defRPr sz="1599">
          <a:solidFill>
            <a:schemeClr val="tx1"/>
          </a:solidFill>
          <a:latin typeface="+mn-lt"/>
          <a:ea typeface="+mn-ea"/>
          <a:cs typeface="+mn-cs"/>
        </a:defRPr>
      </a:lvl1pPr>
      <a:lvl2pPr marL="392458" indent="-130820" algn="l" defTabSz="523278">
        <a:lnSpc>
          <a:spcPct val="90000"/>
        </a:lnSpc>
        <a:spcBef>
          <a:spcPts val="286"/>
        </a:spcBef>
        <a:buFont typeface="Arial"/>
        <a:buChar char="•"/>
        <a:defRPr sz="1374">
          <a:solidFill>
            <a:schemeClr val="tx1"/>
          </a:solidFill>
          <a:latin typeface="+mn-lt"/>
          <a:ea typeface="+mn-ea"/>
          <a:cs typeface="+mn-cs"/>
        </a:defRPr>
      </a:lvl2pPr>
      <a:lvl3pPr marL="654097" indent="-130820" algn="l" defTabSz="523278">
        <a:lnSpc>
          <a:spcPct val="90000"/>
        </a:lnSpc>
        <a:spcBef>
          <a:spcPts val="286"/>
        </a:spcBef>
        <a:buFont typeface="Arial"/>
        <a:buChar char="•"/>
        <a:defRPr sz="1141">
          <a:solidFill>
            <a:schemeClr val="tx1"/>
          </a:solidFill>
          <a:latin typeface="+mn-lt"/>
          <a:ea typeface="+mn-ea"/>
          <a:cs typeface="+mn-cs"/>
        </a:defRPr>
      </a:lvl3pPr>
      <a:lvl4pPr marL="915735" indent="-130820" algn="l" defTabSz="523278">
        <a:lnSpc>
          <a:spcPct val="90000"/>
        </a:lnSpc>
        <a:spcBef>
          <a:spcPts val="286"/>
        </a:spcBef>
        <a:buFont typeface="Arial"/>
        <a:buChar char="•"/>
        <a:defRPr sz="1029">
          <a:solidFill>
            <a:schemeClr val="tx1"/>
          </a:solidFill>
          <a:latin typeface="+mn-lt"/>
          <a:ea typeface="+mn-ea"/>
          <a:cs typeface="+mn-cs"/>
        </a:defRPr>
      </a:lvl4pPr>
      <a:lvl5pPr marL="1177374" indent="-130820" algn="l" defTabSz="523278">
        <a:lnSpc>
          <a:spcPct val="90000"/>
        </a:lnSpc>
        <a:spcBef>
          <a:spcPts val="286"/>
        </a:spcBef>
        <a:buFont typeface="Arial"/>
        <a:buChar char="•"/>
        <a:defRPr sz="1029">
          <a:solidFill>
            <a:schemeClr val="tx1"/>
          </a:solidFill>
          <a:latin typeface="+mn-lt"/>
          <a:ea typeface="+mn-ea"/>
          <a:cs typeface="+mn-cs"/>
        </a:defRPr>
      </a:lvl5pPr>
      <a:lvl6pPr marL="1439013" indent="-130820" algn="l" defTabSz="523278">
        <a:lnSpc>
          <a:spcPct val="90000"/>
        </a:lnSpc>
        <a:spcBef>
          <a:spcPts val="286"/>
        </a:spcBef>
        <a:buFont typeface="Arial"/>
        <a:buChar char="•"/>
        <a:defRPr sz="1029">
          <a:solidFill>
            <a:schemeClr val="tx1"/>
          </a:solidFill>
          <a:latin typeface="+mn-lt"/>
          <a:ea typeface="+mn-ea"/>
          <a:cs typeface="+mn-cs"/>
        </a:defRPr>
      </a:lvl6pPr>
      <a:lvl7pPr marL="1700652" indent="-130820" algn="l" defTabSz="523278">
        <a:lnSpc>
          <a:spcPct val="90000"/>
        </a:lnSpc>
        <a:spcBef>
          <a:spcPts val="286"/>
        </a:spcBef>
        <a:buFont typeface="Arial"/>
        <a:buChar char="•"/>
        <a:defRPr sz="1029">
          <a:solidFill>
            <a:schemeClr val="tx1"/>
          </a:solidFill>
          <a:latin typeface="+mn-lt"/>
          <a:ea typeface="+mn-ea"/>
          <a:cs typeface="+mn-cs"/>
        </a:defRPr>
      </a:lvl7pPr>
      <a:lvl8pPr marL="1962290" indent="-130820" algn="l" defTabSz="523278">
        <a:lnSpc>
          <a:spcPct val="90000"/>
        </a:lnSpc>
        <a:spcBef>
          <a:spcPts val="286"/>
        </a:spcBef>
        <a:buFont typeface="Arial"/>
        <a:buChar char="•"/>
        <a:defRPr sz="1029">
          <a:solidFill>
            <a:schemeClr val="tx1"/>
          </a:solidFill>
          <a:latin typeface="+mn-lt"/>
          <a:ea typeface="+mn-ea"/>
          <a:cs typeface="+mn-cs"/>
        </a:defRPr>
      </a:lvl8pPr>
      <a:lvl9pPr marL="2223929" indent="-130820" algn="l" defTabSz="523278">
        <a:lnSpc>
          <a:spcPct val="90000"/>
        </a:lnSpc>
        <a:spcBef>
          <a:spcPts val="286"/>
        </a:spcBef>
        <a:buFont typeface="Arial"/>
        <a:buChar char="•"/>
        <a:defRPr sz="1029">
          <a:solidFill>
            <a:schemeClr val="tx1"/>
          </a:solidFill>
          <a:latin typeface="+mn-lt"/>
          <a:ea typeface="+mn-ea"/>
          <a:cs typeface="+mn-cs"/>
        </a:defRPr>
      </a:lvl9pPr>
    </p:bodyStyle>
    <p:otherStyle>
      <a:defPPr>
        <a:defRPr lang="en-US"/>
      </a:defPPr>
      <a:lvl1pPr marL="0" algn="l" defTabSz="523278">
        <a:defRPr sz="1029">
          <a:solidFill>
            <a:schemeClr val="tx1"/>
          </a:solidFill>
          <a:latin typeface="+mn-lt"/>
          <a:ea typeface="+mn-ea"/>
          <a:cs typeface="+mn-cs"/>
        </a:defRPr>
      </a:lvl1pPr>
      <a:lvl2pPr marL="261639" algn="l" defTabSz="523278">
        <a:defRPr sz="1029">
          <a:solidFill>
            <a:schemeClr val="tx1"/>
          </a:solidFill>
          <a:latin typeface="+mn-lt"/>
          <a:ea typeface="+mn-ea"/>
          <a:cs typeface="+mn-cs"/>
        </a:defRPr>
      </a:lvl2pPr>
      <a:lvl3pPr marL="523278" algn="l" defTabSz="523278">
        <a:defRPr sz="1029">
          <a:solidFill>
            <a:schemeClr val="tx1"/>
          </a:solidFill>
          <a:latin typeface="+mn-lt"/>
          <a:ea typeface="+mn-ea"/>
          <a:cs typeface="+mn-cs"/>
        </a:defRPr>
      </a:lvl3pPr>
      <a:lvl4pPr marL="784916" algn="l" defTabSz="523278">
        <a:defRPr sz="1029">
          <a:solidFill>
            <a:schemeClr val="tx1"/>
          </a:solidFill>
          <a:latin typeface="+mn-lt"/>
          <a:ea typeface="+mn-ea"/>
          <a:cs typeface="+mn-cs"/>
        </a:defRPr>
      </a:lvl4pPr>
      <a:lvl5pPr marL="1046555" algn="l" defTabSz="523278">
        <a:defRPr sz="1029">
          <a:solidFill>
            <a:schemeClr val="tx1"/>
          </a:solidFill>
          <a:latin typeface="+mn-lt"/>
          <a:ea typeface="+mn-ea"/>
          <a:cs typeface="+mn-cs"/>
        </a:defRPr>
      </a:lvl5pPr>
      <a:lvl6pPr marL="1308193" algn="l" defTabSz="523278">
        <a:defRPr sz="1029">
          <a:solidFill>
            <a:schemeClr val="tx1"/>
          </a:solidFill>
          <a:latin typeface="+mn-lt"/>
          <a:ea typeface="+mn-ea"/>
          <a:cs typeface="+mn-cs"/>
        </a:defRPr>
      </a:lvl6pPr>
      <a:lvl7pPr marL="1569832" algn="l" defTabSz="523278">
        <a:defRPr sz="1029">
          <a:solidFill>
            <a:schemeClr val="tx1"/>
          </a:solidFill>
          <a:latin typeface="+mn-lt"/>
          <a:ea typeface="+mn-ea"/>
          <a:cs typeface="+mn-cs"/>
        </a:defRPr>
      </a:lvl7pPr>
      <a:lvl8pPr marL="1831471" algn="l" defTabSz="523278">
        <a:defRPr sz="1029">
          <a:solidFill>
            <a:schemeClr val="tx1"/>
          </a:solidFill>
          <a:latin typeface="+mn-lt"/>
          <a:ea typeface="+mn-ea"/>
          <a:cs typeface="+mn-cs"/>
        </a:defRPr>
      </a:lvl8pPr>
      <a:lvl9pPr marL="2093109" algn="l" defTabSz="523278">
        <a:defRPr sz="1029">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rschungsdaten.at/sharedrdm" TargetMode="External"/><Relationship Id="rId3" Type="http://schemas.openxmlformats.org/officeDocument/2006/relationships/image" Target="../media/image2.png"/><Relationship Id="rId7" Type="http://schemas.openxmlformats.org/officeDocument/2006/relationships/hyperlink" Target="https://de.wikipedia.org/wiki/FAIR-Prinzipien#/media/Datei:FAIR_data_principles.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ub.fdm@uni-graz.at" TargetMode="External"/><Relationship Id="rId4" Type="http://schemas.openxmlformats.org/officeDocument/2006/relationships/hyperlink" Target="https://forschungsdatenmanagement.uni-graz.a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999"/>
          </a:schemeClr>
        </a:solidFill>
        <a:effectLst/>
      </p:bgPr>
    </p:bg>
    <p:spTree>
      <p:nvGrpSpPr>
        <p:cNvPr id="1" name=""/>
        <p:cNvGrpSpPr/>
        <p:nvPr/>
      </p:nvGrpSpPr>
      <p:grpSpPr bwMode="auto">
        <a:xfrm>
          <a:off x="0" y="0"/>
          <a:ext cx="0" cy="0"/>
          <a:chOff x="0" y="0"/>
          <a:chExt cx="0" cy="0"/>
        </a:xfrm>
      </p:grpSpPr>
      <p:pic>
        <p:nvPicPr>
          <p:cNvPr id="1813849483" name="Picture 7" descr="Logo Cluster Forschungsdaten"/>
          <p:cNvPicPr>
            <a:picLocks noChangeAspect="1"/>
          </p:cNvPicPr>
          <p:nvPr/>
        </p:nvPicPr>
        <p:blipFill>
          <a:blip r:embed="rId3"/>
          <a:stretch/>
        </p:blipFill>
        <p:spPr bwMode="auto">
          <a:xfrm>
            <a:off x="4009549" y="113764"/>
            <a:ext cx="1175226" cy="202139"/>
          </a:xfrm>
          <a:prstGeom prst="rect">
            <a:avLst/>
          </a:prstGeom>
        </p:spPr>
      </p:pic>
      <p:grpSp>
        <p:nvGrpSpPr>
          <p:cNvPr id="2081543232" name="Gruppieren 18">
            <a:extLst>
              <a:ext uri="{C183D7F6-B498-43B3-948B-1728B52AA6E4}">
                <adec:decorative xmlns:adec="http://schemas.microsoft.com/office/drawing/2017/decorative" val="1"/>
              </a:ext>
            </a:extLst>
          </p:cNvPr>
          <p:cNvGrpSpPr/>
          <p:nvPr/>
        </p:nvGrpSpPr>
        <p:grpSpPr bwMode="auto">
          <a:xfrm>
            <a:off x="0" y="291880"/>
            <a:ext cx="5327650" cy="1105958"/>
            <a:chOff x="0" y="0"/>
            <a:chExt cx="30275212" cy="6397693"/>
          </a:xfrm>
        </p:grpSpPr>
        <p:sp>
          <p:nvSpPr>
            <p:cNvPr id="1466136743" name="Rectangle 68"/>
            <p:cNvSpPr/>
            <p:nvPr/>
          </p:nvSpPr>
          <p:spPr bwMode="auto">
            <a:xfrm>
              <a:off x="0" y="330830"/>
              <a:ext cx="30275213" cy="5095216"/>
            </a:xfrm>
            <a:prstGeom prst="rect">
              <a:avLst/>
            </a:prstGeom>
            <a:solidFill>
              <a:srgbClr val="FF7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sz="100"/>
            </a:p>
          </p:txBody>
        </p:sp>
        <p:pic>
          <p:nvPicPr>
            <p:cNvPr id="127087542" name="Grafik 10" descr="Logo Shared RDM"/>
            <p:cNvPicPr>
              <a:picLocks noChangeAspect="1"/>
            </p:cNvPicPr>
            <p:nvPr/>
          </p:nvPicPr>
          <p:blipFill>
            <a:blip r:embed="rId4"/>
            <a:stretch/>
          </p:blipFill>
          <p:spPr bwMode="auto">
            <a:xfrm>
              <a:off x="1329354" y="0"/>
              <a:ext cx="13873073" cy="6397693"/>
            </a:xfrm>
            <a:prstGeom prst="rect">
              <a:avLst/>
            </a:prstGeom>
          </p:spPr>
        </p:pic>
      </p:grpSp>
      <p:pic>
        <p:nvPicPr>
          <p:cNvPr id="10" name="Grafik 9">
            <a:extLst>
              <a:ext uri="{FF2B5EF4-FFF2-40B4-BE49-F238E27FC236}">
                <a16:creationId xmlns:a16="http://schemas.microsoft.com/office/drawing/2014/main" id="{4289D47C-C565-4B6E-A7AE-D989EAC7145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63334" y="483172"/>
            <a:ext cx="621442" cy="613526"/>
          </a:xfrm>
          <a:prstGeom prst="rect">
            <a:avLst/>
          </a:prstGeom>
        </p:spPr>
      </p:pic>
      <p:pic>
        <p:nvPicPr>
          <p:cNvPr id="3" name="Grafik 2" descr="FAIR: Findable, Accessible, Interoperable, Reusable">
            <a:extLst>
              <a:ext uri="{FF2B5EF4-FFF2-40B4-BE49-F238E27FC236}">
                <a16:creationId xmlns:a16="http://schemas.microsoft.com/office/drawing/2014/main" id="{B59DADB3-A2A6-4FA4-8937-8D2AA61EACA0}"/>
              </a:ext>
            </a:extLst>
          </p:cNvPr>
          <p:cNvPicPr>
            <a:picLocks noChangeAspect="1"/>
          </p:cNvPicPr>
          <p:nvPr/>
        </p:nvPicPr>
        <p:blipFill>
          <a:blip r:embed="rId6"/>
          <a:stretch>
            <a:fillRect/>
          </a:stretch>
        </p:blipFill>
        <p:spPr>
          <a:xfrm>
            <a:off x="0" y="1221557"/>
            <a:ext cx="5327650" cy="1808088"/>
          </a:xfrm>
          <a:prstGeom prst="rect">
            <a:avLst/>
          </a:prstGeom>
        </p:spPr>
      </p:pic>
      <p:sp>
        <p:nvSpPr>
          <p:cNvPr id="5" name="Textfeld 4">
            <a:extLst>
              <a:ext uri="{FF2B5EF4-FFF2-40B4-BE49-F238E27FC236}">
                <a16:creationId xmlns:a16="http://schemas.microsoft.com/office/drawing/2014/main" id="{9B428A52-F798-4C1A-96CD-984F28D50064}"/>
              </a:ext>
            </a:extLst>
          </p:cNvPr>
          <p:cNvSpPr txBox="1"/>
          <p:nvPr/>
        </p:nvSpPr>
        <p:spPr>
          <a:xfrm>
            <a:off x="189834" y="7272638"/>
            <a:ext cx="3206509" cy="200055"/>
          </a:xfrm>
          <a:prstGeom prst="rect">
            <a:avLst/>
          </a:prstGeom>
          <a:noFill/>
        </p:spPr>
        <p:txBody>
          <a:bodyPr wrap="square" rtlCol="0">
            <a:spAutoFit/>
          </a:bodyPr>
          <a:lstStyle/>
          <a:p>
            <a:r>
              <a:rPr lang="de-AT" sz="700" dirty="0">
                <a:solidFill>
                  <a:srgbClr val="31309D"/>
                </a:solidFill>
                <a:hlinkClick r:id="rId7">
                  <a:extLst>
                    <a:ext uri="{A12FA001-AC4F-418D-AE19-62706E023703}">
                      <ahyp:hlinkClr xmlns:ahyp="http://schemas.microsoft.com/office/drawing/2018/hyperlinkcolor" val="tx"/>
                    </a:ext>
                  </a:extLst>
                </a:hlinkClick>
              </a:rPr>
              <a:t>FAIR-Grafik</a:t>
            </a:r>
            <a:r>
              <a:rPr lang="de-AT" sz="700" dirty="0">
                <a:solidFill>
                  <a:schemeClr val="tx1"/>
                </a:solidFill>
              </a:rPr>
              <a:t>, CCBY-SA 4.0, </a:t>
            </a:r>
            <a:r>
              <a:rPr lang="de-AT" sz="700" dirty="0" err="1">
                <a:solidFill>
                  <a:schemeClr val="tx1"/>
                </a:solidFill>
              </a:rPr>
              <a:t>SangyaPundir</a:t>
            </a:r>
            <a:r>
              <a:rPr lang="de-AT" sz="700" dirty="0">
                <a:solidFill>
                  <a:schemeClr val="tx1"/>
                </a:solidFill>
              </a:rPr>
              <a:t>, Wikipedia 2016  </a:t>
            </a:r>
          </a:p>
        </p:txBody>
      </p:sp>
      <p:sp>
        <p:nvSpPr>
          <p:cNvPr id="29" name="Rechteck: abgerundete Ecken 28">
            <a:extLst>
              <a:ext uri="{FF2B5EF4-FFF2-40B4-BE49-F238E27FC236}">
                <a16:creationId xmlns:a16="http://schemas.microsoft.com/office/drawing/2014/main" id="{8EF830AB-DAFA-42B0-B0A5-A00B8C97FFFD}"/>
              </a:ext>
            </a:extLst>
          </p:cNvPr>
          <p:cNvSpPr/>
          <p:nvPr/>
        </p:nvSpPr>
        <p:spPr bwMode="auto">
          <a:xfrm>
            <a:off x="155520" y="3146531"/>
            <a:ext cx="5034584" cy="1221532"/>
          </a:xfrm>
          <a:prstGeom prst="roundRect">
            <a:avLst>
              <a:gd name="adj" fmla="val 5824"/>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spcCol="180000" rtlCol="0" anchor="t"/>
          <a:lstStyle/>
          <a:p>
            <a:r>
              <a:rPr lang="de-AT" sz="900" dirty="0">
                <a:solidFill>
                  <a:schemeClr val="tx1"/>
                </a:solidFill>
              </a:rPr>
              <a:t>Die FAIR-Prinzipien sind eher Grundsätze als Normen. Sie beziehen sich sowohl auf </a:t>
            </a:r>
            <a:r>
              <a:rPr lang="de-AT" sz="900" dirty="0" err="1">
                <a:solidFill>
                  <a:schemeClr val="tx1"/>
                </a:solidFill>
              </a:rPr>
              <a:t>For-schungsdaten</a:t>
            </a:r>
            <a:r>
              <a:rPr lang="de-AT" sz="900" dirty="0">
                <a:solidFill>
                  <a:schemeClr val="tx1"/>
                </a:solidFill>
              </a:rPr>
              <a:t> als auch auf die damit </a:t>
            </a:r>
            <a:r>
              <a:rPr lang="de-AT" sz="900" dirty="0" err="1">
                <a:solidFill>
                  <a:schemeClr val="tx1"/>
                </a:solidFill>
              </a:rPr>
              <a:t>verbun</a:t>
            </a:r>
            <a:r>
              <a:rPr lang="de-AT" sz="900" dirty="0">
                <a:solidFill>
                  <a:schemeClr val="tx1"/>
                </a:solidFill>
              </a:rPr>
              <a:t>-denen Metadaten. Sie wurden 2014 im Rahmen eines internationalen Workshops entwickelt, an dem Personen aus Wissenschaft, Forschungs-förderung, Wirtschaft und Politik beteiligt waren. Ziel ist es, Effizienz, Qualität und Nachnutzbarkeit  wissenschaftlicher Arbeit zu steigern. Im Fokus stehen dabei die standardisierte Beschreibung und vor allem die maschinelle Verarbeitung und Verwaltung von Forschungsdaten. Das </a:t>
            </a:r>
            <a:r>
              <a:rPr lang="de-AT" sz="900" dirty="0" err="1">
                <a:solidFill>
                  <a:schemeClr val="tx1"/>
                </a:solidFill>
              </a:rPr>
              <a:t>einpräg</a:t>
            </a:r>
            <a:r>
              <a:rPr lang="de-AT" sz="900" dirty="0">
                <a:solidFill>
                  <a:schemeClr val="tx1"/>
                </a:solidFill>
              </a:rPr>
              <a:t>-same Akronym FAIR hat sich seitdem etabliert und wird auch in unterschiedlichen Wort-kreationen (</a:t>
            </a:r>
            <a:r>
              <a:rPr lang="de-AT" sz="900" dirty="0" err="1">
                <a:solidFill>
                  <a:schemeClr val="tx1"/>
                </a:solidFill>
              </a:rPr>
              <a:t>FAIRe</a:t>
            </a:r>
            <a:r>
              <a:rPr lang="de-AT" sz="900" dirty="0">
                <a:solidFill>
                  <a:schemeClr val="tx1"/>
                </a:solidFill>
              </a:rPr>
              <a:t> Daten, </a:t>
            </a:r>
            <a:r>
              <a:rPr lang="de-AT" sz="900" dirty="0" err="1">
                <a:solidFill>
                  <a:schemeClr val="tx1"/>
                </a:solidFill>
              </a:rPr>
              <a:t>FAIRness</a:t>
            </a:r>
            <a:r>
              <a:rPr lang="de-AT" sz="900" dirty="0">
                <a:solidFill>
                  <a:schemeClr val="tx1"/>
                </a:solidFill>
              </a:rPr>
              <a:t>) verwendet.</a:t>
            </a:r>
          </a:p>
        </p:txBody>
      </p:sp>
      <p:sp>
        <p:nvSpPr>
          <p:cNvPr id="27" name="Rechteck: abgerundete Ecken 26">
            <a:extLst>
              <a:ext uri="{FF2B5EF4-FFF2-40B4-BE49-F238E27FC236}">
                <a16:creationId xmlns:a16="http://schemas.microsoft.com/office/drawing/2014/main" id="{4EFBB5F2-CA13-4BB0-B3B1-841E43043EB1}"/>
              </a:ext>
            </a:extLst>
          </p:cNvPr>
          <p:cNvSpPr/>
          <p:nvPr/>
        </p:nvSpPr>
        <p:spPr bwMode="auto">
          <a:xfrm>
            <a:off x="147613" y="4440481"/>
            <a:ext cx="2449512" cy="1359131"/>
          </a:xfrm>
          <a:prstGeom prst="roundRect">
            <a:avLst>
              <a:gd name="adj" fmla="val 460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noProof="0" dirty="0">
                <a:solidFill>
                  <a:schemeClr val="tx1"/>
                </a:solidFill>
                <a:latin typeface="Arial" panose="020B0604020202020204" pitchFamily="34" charset="0"/>
                <a:cs typeface="Arial" panose="020B0604020202020204" pitchFamily="34" charset="0"/>
              </a:rPr>
              <a:t>Findable</a:t>
            </a:r>
            <a:r>
              <a:rPr lang="de-AT" sz="1200" dirty="0">
                <a:solidFill>
                  <a:schemeClr val="tx1"/>
                </a:solidFill>
              </a:rPr>
              <a:t> – </a:t>
            </a:r>
            <a:r>
              <a:rPr lang="de-AT" sz="1200" dirty="0">
                <a:solidFill>
                  <a:schemeClr val="tx1"/>
                </a:solidFill>
                <a:latin typeface="Arial" panose="020B0604020202020204" pitchFamily="34" charset="0"/>
                <a:cs typeface="Arial" panose="020B0604020202020204" pitchFamily="34" charset="0"/>
              </a:rPr>
              <a:t>Auffindbar</a:t>
            </a:r>
            <a:endParaRPr lang="de-AT" sz="800" dirty="0">
              <a:solidFill>
                <a:schemeClr val="tx1"/>
              </a:solidFill>
              <a:latin typeface="Arial" panose="020B0604020202020204" pitchFamily="34" charset="0"/>
              <a:cs typeface="Arial" panose="020B0604020202020204" pitchFamily="34" charset="0"/>
            </a:endParaRPr>
          </a:p>
          <a:p>
            <a:pPr>
              <a:spcAft>
                <a:spcPts val="600"/>
              </a:spcAft>
            </a:pPr>
            <a:r>
              <a:rPr lang="de-AT" sz="900" dirty="0">
                <a:solidFill>
                  <a:schemeClr val="tx1"/>
                </a:solidFill>
              </a:rPr>
              <a:t>Daten und Metadaten sind eindeutig mit einem persistenten Identifikator (PID) wie z.B. DOI oder dem Handle-System assoziiert. Die Daten sind mit aussagekräftigen und umfangreichen Metadaten beschrieben. Daten und/oder Metadaten sind in einer durchsuchbaren Ressource (z.B. Datenbanken, Repositorien) registriert.</a:t>
            </a:r>
          </a:p>
        </p:txBody>
      </p:sp>
      <p:sp>
        <p:nvSpPr>
          <p:cNvPr id="61" name="Rechteck: abgerundete Ecken 60">
            <a:extLst>
              <a:ext uri="{FF2B5EF4-FFF2-40B4-BE49-F238E27FC236}">
                <a16:creationId xmlns:a16="http://schemas.microsoft.com/office/drawing/2014/main" id="{8C39C819-DA87-48AF-B379-032EF220C0BD}"/>
              </a:ext>
            </a:extLst>
          </p:cNvPr>
          <p:cNvSpPr/>
          <p:nvPr/>
        </p:nvSpPr>
        <p:spPr bwMode="auto">
          <a:xfrm>
            <a:off x="160258" y="5966493"/>
            <a:ext cx="2439819" cy="1278731"/>
          </a:xfrm>
          <a:prstGeom prst="roundRect">
            <a:avLst>
              <a:gd name="adj" fmla="val 3977"/>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40" noProof="0" dirty="0">
                <a:solidFill>
                  <a:schemeClr val="tx1"/>
                </a:solidFill>
                <a:latin typeface="Arial" panose="020B0604020202020204" pitchFamily="34" charset="0"/>
                <a:cs typeface="Arial" panose="020B0604020202020204" pitchFamily="34" charset="0"/>
              </a:rPr>
              <a:t>Interoperable</a:t>
            </a:r>
            <a:r>
              <a:rPr lang="de-AT" sz="1140" dirty="0">
                <a:solidFill>
                  <a:schemeClr val="tx1"/>
                </a:solidFill>
                <a:latin typeface="Arial" panose="020B0604020202020204" pitchFamily="34" charset="0"/>
                <a:cs typeface="Arial" panose="020B0604020202020204" pitchFamily="34" charset="0"/>
              </a:rPr>
              <a:t> </a:t>
            </a:r>
            <a:r>
              <a:rPr lang="de-AT" sz="1140" dirty="0">
                <a:solidFill>
                  <a:schemeClr val="tx1"/>
                </a:solidFill>
              </a:rPr>
              <a:t>–</a:t>
            </a:r>
            <a:r>
              <a:rPr lang="de-AT" sz="1140" dirty="0">
                <a:solidFill>
                  <a:schemeClr val="tx1"/>
                </a:solidFill>
                <a:latin typeface="Arial" panose="020B0604020202020204" pitchFamily="34" charset="0"/>
                <a:cs typeface="Arial" panose="020B0604020202020204" pitchFamily="34" charset="0"/>
              </a:rPr>
              <a:t> </a:t>
            </a:r>
            <a:r>
              <a:rPr lang="de-AT" sz="1140" dirty="0" err="1">
                <a:solidFill>
                  <a:schemeClr val="tx1"/>
                </a:solidFill>
                <a:latin typeface="Arial" panose="020B0604020202020204" pitchFamily="34" charset="0"/>
                <a:cs typeface="Arial" panose="020B0604020202020204" pitchFamily="34" charset="0"/>
              </a:rPr>
              <a:t>Weiterverarbeitbar</a:t>
            </a:r>
            <a:endParaRPr lang="de-AT" sz="1140" dirty="0">
              <a:solidFill>
                <a:schemeClr val="tx1"/>
              </a:solidFill>
              <a:latin typeface="Arial" panose="020B0604020202020204" pitchFamily="34" charset="0"/>
              <a:cs typeface="Arial" panose="020B0604020202020204" pitchFamily="34" charset="0"/>
            </a:endParaRPr>
          </a:p>
          <a:p>
            <a:pPr>
              <a:spcAft>
                <a:spcPts val="600"/>
              </a:spcAft>
            </a:pPr>
            <a:r>
              <a:rPr lang="de-AT" sz="900" dirty="0">
                <a:solidFill>
                  <a:schemeClr val="tx1"/>
                </a:solidFill>
              </a:rPr>
              <a:t>Daten und Metadaten sind in standardisierten Formaten archiviert. Als Metadaten werden Vokabularien verwendet, die selbst auch den FAIR-Prinzipien entsprechen. Metadaten beinhalten maschinenlesbare Referenzen zu anderen Daten bzw. Metadaten, um eine bessere Kontextualisierung zu erreichen.</a:t>
            </a:r>
          </a:p>
          <a:p>
            <a:pPr>
              <a:spcAft>
                <a:spcPts val="600"/>
              </a:spcAft>
            </a:pPr>
            <a:endParaRPr lang="de-AT" sz="900" dirty="0">
              <a:solidFill>
                <a:schemeClr val="tx1"/>
              </a:solidFill>
            </a:endParaRPr>
          </a:p>
        </p:txBody>
      </p:sp>
      <p:sp>
        <p:nvSpPr>
          <p:cNvPr id="62" name="Rechteck: abgerundete Ecken 61">
            <a:extLst>
              <a:ext uri="{FF2B5EF4-FFF2-40B4-BE49-F238E27FC236}">
                <a16:creationId xmlns:a16="http://schemas.microsoft.com/office/drawing/2014/main" id="{494E2B91-CF3E-44B9-BC21-29BB4B6511E2}"/>
              </a:ext>
            </a:extLst>
          </p:cNvPr>
          <p:cNvSpPr/>
          <p:nvPr/>
        </p:nvSpPr>
        <p:spPr bwMode="auto">
          <a:xfrm>
            <a:off x="2740003" y="4435100"/>
            <a:ext cx="2438302" cy="1364513"/>
          </a:xfrm>
          <a:prstGeom prst="roundRect">
            <a:avLst>
              <a:gd name="adj" fmla="val 573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noProof="0" dirty="0">
                <a:solidFill>
                  <a:schemeClr val="tx1"/>
                </a:solidFill>
                <a:latin typeface="Arial" panose="020B0604020202020204" pitchFamily="34" charset="0"/>
                <a:cs typeface="Arial" panose="020B0604020202020204" pitchFamily="34" charset="0"/>
              </a:rPr>
              <a:t>Accessible</a:t>
            </a:r>
            <a:r>
              <a:rPr lang="de-AT" sz="1200" dirty="0">
                <a:solidFill>
                  <a:schemeClr val="tx1"/>
                </a:solidFill>
                <a:latin typeface="Arial" panose="020B0604020202020204" pitchFamily="34" charset="0"/>
                <a:cs typeface="Arial" panose="020B0604020202020204" pitchFamily="34" charset="0"/>
              </a:rPr>
              <a:t> – Zugänglich</a:t>
            </a:r>
            <a:endParaRPr lang="de-AT" sz="800" dirty="0">
              <a:solidFill>
                <a:schemeClr val="tx1"/>
              </a:solidFill>
              <a:latin typeface="Arial" panose="020B0604020202020204" pitchFamily="34" charset="0"/>
              <a:cs typeface="Arial" panose="020B0604020202020204" pitchFamily="34" charset="0"/>
            </a:endParaRPr>
          </a:p>
          <a:p>
            <a:pPr>
              <a:spcAft>
                <a:spcPts val="600"/>
              </a:spcAft>
            </a:pPr>
            <a:r>
              <a:rPr lang="de-AT" sz="900" dirty="0">
                <a:solidFill>
                  <a:schemeClr val="tx1"/>
                </a:solidFill>
              </a:rPr>
              <a:t>Daten und Metadaten können über ihren PID mithilfe universeller, offener und kostenloser Kommunikationsprotokolle (z.B. ftp, https) aufgerufen werden. Diese Protokolle erlauben Authentifizierungsroutinen, um z.B. sensible Daten adäquat schützen zu können. Metadaten sind frei verfügbar, auch wenn die Daten nicht zugänglich oder nicht mehr vorhanden sind. </a:t>
            </a:r>
          </a:p>
          <a:p>
            <a:endParaRPr lang="de-AT" sz="900" dirty="0">
              <a:solidFill>
                <a:schemeClr val="tx1"/>
              </a:solidFill>
            </a:endParaRPr>
          </a:p>
        </p:txBody>
      </p:sp>
      <p:sp>
        <p:nvSpPr>
          <p:cNvPr id="30" name="Rechteck: abgerundete Ecken 29">
            <a:extLst>
              <a:ext uri="{FF2B5EF4-FFF2-40B4-BE49-F238E27FC236}">
                <a16:creationId xmlns:a16="http://schemas.microsoft.com/office/drawing/2014/main" id="{392AFBFA-6A08-4DE3-A8B0-20CE013D7F5D}"/>
              </a:ext>
            </a:extLst>
          </p:cNvPr>
          <p:cNvSpPr/>
          <p:nvPr/>
        </p:nvSpPr>
        <p:spPr bwMode="auto">
          <a:xfrm>
            <a:off x="2740003" y="5966493"/>
            <a:ext cx="2455116" cy="1269662"/>
          </a:xfrm>
          <a:prstGeom prst="roundRect">
            <a:avLst>
              <a:gd name="adj" fmla="val 4626"/>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noProof="0" dirty="0">
                <a:solidFill>
                  <a:schemeClr val="tx1"/>
                </a:solidFill>
                <a:latin typeface="Arial" panose="020B0604020202020204" pitchFamily="34" charset="0"/>
                <a:cs typeface="Arial" panose="020B0604020202020204" pitchFamily="34" charset="0"/>
              </a:rPr>
              <a:t>Reusable</a:t>
            </a:r>
            <a:r>
              <a:rPr lang="de-AT" sz="1200" dirty="0">
                <a:solidFill>
                  <a:schemeClr val="tx1"/>
                </a:solidFill>
                <a:latin typeface="Arial" panose="020B0604020202020204" pitchFamily="34" charset="0"/>
                <a:cs typeface="Arial" panose="020B0604020202020204" pitchFamily="34" charset="0"/>
              </a:rPr>
              <a:t> </a:t>
            </a:r>
            <a:r>
              <a:rPr lang="de-AT" sz="1200" dirty="0">
                <a:solidFill>
                  <a:schemeClr val="tx1"/>
                </a:solidFill>
              </a:rPr>
              <a:t>–</a:t>
            </a:r>
            <a:r>
              <a:rPr lang="de-AT" sz="1200" dirty="0">
                <a:solidFill>
                  <a:schemeClr val="tx1"/>
                </a:solidFill>
                <a:latin typeface="Arial" panose="020B0604020202020204" pitchFamily="34" charset="0"/>
                <a:cs typeface="Arial" panose="020B0604020202020204" pitchFamily="34" charset="0"/>
              </a:rPr>
              <a:t> Wiederverwendbar</a:t>
            </a:r>
          </a:p>
          <a:p>
            <a:pPr>
              <a:spcAft>
                <a:spcPts val="600"/>
              </a:spcAft>
            </a:pPr>
            <a:r>
              <a:rPr lang="de-AT" sz="900" dirty="0">
                <a:solidFill>
                  <a:schemeClr val="tx1"/>
                </a:solidFill>
              </a:rPr>
              <a:t>Daten und Metadaten sind eindeutig lizenziert, um damit die Nachnutzbarkeit zu vereinfachen. Die Metadaten enthalten nachvollziehbare Informationen zur Herkunft und zum Inhalt der Daten und folgen bei der </a:t>
            </a:r>
            <a:r>
              <a:rPr lang="de-AT" sz="900" dirty="0" err="1">
                <a:solidFill>
                  <a:schemeClr val="tx1"/>
                </a:solidFill>
              </a:rPr>
              <a:t>Beschlagwortung</a:t>
            </a:r>
            <a:r>
              <a:rPr lang="de-AT" sz="900" dirty="0">
                <a:solidFill>
                  <a:schemeClr val="tx1"/>
                </a:solidFill>
              </a:rPr>
              <a:t> und Beschreibung den jeweiligen Community-Standards.</a:t>
            </a:r>
          </a:p>
        </p:txBody>
      </p:sp>
      <p:sp>
        <p:nvSpPr>
          <p:cNvPr id="12" name="Textfeld 11">
            <a:extLst>
              <a:ext uri="{FF2B5EF4-FFF2-40B4-BE49-F238E27FC236}">
                <a16:creationId xmlns:a16="http://schemas.microsoft.com/office/drawing/2014/main" id="{834DDC3F-05CD-403C-AE92-00FAFBE09A10}"/>
              </a:ext>
            </a:extLst>
          </p:cNvPr>
          <p:cNvSpPr txBox="1"/>
          <p:nvPr/>
        </p:nvSpPr>
        <p:spPr>
          <a:xfrm>
            <a:off x="3562725" y="7278454"/>
            <a:ext cx="1723959" cy="200055"/>
          </a:xfrm>
          <a:prstGeom prst="rect">
            <a:avLst/>
          </a:prstGeom>
          <a:noFill/>
        </p:spPr>
        <p:txBody>
          <a:bodyPr wrap="square" rtlCol="0">
            <a:spAutoFit/>
          </a:bodyPr>
          <a:lstStyle/>
          <a:p>
            <a:pPr algn="r"/>
            <a:r>
              <a:rPr lang="de-AT" sz="700" dirty="0">
                <a:solidFill>
                  <a:srgbClr val="31309D"/>
                </a:solidFill>
                <a:hlinkClick r:id="rId8">
                  <a:extLst>
                    <a:ext uri="{A12FA001-AC4F-418D-AE19-62706E023703}">
                      <ahyp:hlinkClr xmlns:ahyp="http://schemas.microsoft.com/office/drawing/2018/hyperlinkcolor" val="tx"/>
                    </a:ext>
                  </a:extLst>
                </a:hlinkClick>
              </a:rPr>
              <a:t>https://forschungsdaten.at/sharedrdm</a:t>
            </a:r>
            <a:endParaRPr lang="de-AT" sz="700" dirty="0">
              <a:solidFill>
                <a:srgbClr val="31309D"/>
              </a:solidFill>
            </a:endParaRPr>
          </a:p>
        </p:txBody>
      </p:sp>
      <p:grpSp>
        <p:nvGrpSpPr>
          <p:cNvPr id="6" name="Gruppieren 5">
            <a:extLst>
              <a:ext uri="{FF2B5EF4-FFF2-40B4-BE49-F238E27FC236}">
                <a16:creationId xmlns:a16="http://schemas.microsoft.com/office/drawing/2014/main" id="{9B657C4E-1781-461C-A5D4-26338FFC29AB}"/>
              </a:ext>
              <a:ext uri="{C183D7F6-B498-43B3-948B-1728B52AA6E4}">
                <adec:decorative xmlns:adec="http://schemas.microsoft.com/office/drawing/2017/decorative" val="1"/>
              </a:ext>
            </a:extLst>
          </p:cNvPr>
          <p:cNvGrpSpPr/>
          <p:nvPr/>
        </p:nvGrpSpPr>
        <p:grpSpPr>
          <a:xfrm>
            <a:off x="-11210" y="3911431"/>
            <a:ext cx="706807" cy="705030"/>
            <a:chOff x="77623" y="3418188"/>
            <a:chExt cx="926180" cy="923853"/>
          </a:xfrm>
        </p:grpSpPr>
        <p:pic>
          <p:nvPicPr>
            <p:cNvPr id="151860718" name="Grafik 151860717"/>
            <p:cNvPicPr>
              <a:picLocks noChangeAspect="1"/>
            </p:cNvPicPr>
            <p:nvPr/>
          </p:nvPicPr>
          <p:blipFill>
            <a:blip r:embed="rId9"/>
            <a:stretch/>
          </p:blipFill>
          <p:spPr bwMode="auto">
            <a:xfrm rot="10799990">
              <a:off x="77623" y="3491938"/>
              <a:ext cx="893253" cy="850103"/>
            </a:xfrm>
            <a:prstGeom prst="rect">
              <a:avLst/>
            </a:prstGeom>
          </p:spPr>
        </p:pic>
        <p:pic>
          <p:nvPicPr>
            <p:cNvPr id="491687647" name="Grafik 491687646"/>
            <p:cNvPicPr>
              <a:picLocks noChangeAspect="1"/>
            </p:cNvPicPr>
            <p:nvPr/>
          </p:nvPicPr>
          <p:blipFill>
            <a:blip r:embed="rId10"/>
            <a:stretch/>
          </p:blipFill>
          <p:spPr bwMode="auto">
            <a:xfrm rot="10799990">
              <a:off x="296103" y="3418188"/>
              <a:ext cx="707700" cy="608449"/>
            </a:xfrm>
            <a:prstGeom prst="rect">
              <a:avLst/>
            </a:prstGeom>
          </p:spPr>
        </p:pic>
      </p:grpSp>
      <p:pic>
        <p:nvPicPr>
          <p:cNvPr id="2001182368" name="Grafik 2001182367">
            <a:extLst>
              <a:ext uri="{C183D7F6-B498-43B3-948B-1728B52AA6E4}">
                <adec:decorative xmlns:adec="http://schemas.microsoft.com/office/drawing/2017/decorative" val="1"/>
              </a:ext>
            </a:extLst>
          </p:cNvPr>
          <p:cNvPicPr>
            <a:picLocks noChangeAspect="1"/>
          </p:cNvPicPr>
          <p:nvPr/>
        </p:nvPicPr>
        <p:blipFill>
          <a:blip r:embed="rId11"/>
          <a:stretch/>
        </p:blipFill>
        <p:spPr bwMode="auto">
          <a:xfrm rot="5400000">
            <a:off x="2052180" y="5224554"/>
            <a:ext cx="1055891" cy="1015509"/>
          </a:xfrm>
          <a:prstGeom prst="rect">
            <a:avLst/>
          </a:prstGeom>
        </p:spPr>
      </p:pic>
      <p:grpSp>
        <p:nvGrpSpPr>
          <p:cNvPr id="66" name="Gruppieren 65">
            <a:extLst>
              <a:ext uri="{FF2B5EF4-FFF2-40B4-BE49-F238E27FC236}">
                <a16:creationId xmlns:a16="http://schemas.microsoft.com/office/drawing/2014/main" id="{2D23D73B-BCCA-4454-B5FC-E6F5948B7801}"/>
              </a:ext>
              <a:ext uri="{C183D7F6-B498-43B3-948B-1728B52AA6E4}">
                <adec:decorative xmlns:adec="http://schemas.microsoft.com/office/drawing/2017/decorative" val="1"/>
              </a:ext>
            </a:extLst>
          </p:cNvPr>
          <p:cNvGrpSpPr/>
          <p:nvPr/>
        </p:nvGrpSpPr>
        <p:grpSpPr>
          <a:xfrm rot="10800000">
            <a:off x="4660613" y="2892950"/>
            <a:ext cx="706807" cy="712982"/>
            <a:chOff x="77623" y="3407768"/>
            <a:chExt cx="926180" cy="934273"/>
          </a:xfrm>
        </p:grpSpPr>
        <p:pic>
          <p:nvPicPr>
            <p:cNvPr id="67" name="Grafik 66">
              <a:extLst>
                <a:ext uri="{FF2B5EF4-FFF2-40B4-BE49-F238E27FC236}">
                  <a16:creationId xmlns:a16="http://schemas.microsoft.com/office/drawing/2014/main" id="{43C75D19-98DC-4CE8-9E4D-D34CACBD0606}"/>
                </a:ext>
              </a:extLst>
            </p:cNvPr>
            <p:cNvPicPr>
              <a:picLocks noChangeAspect="1"/>
            </p:cNvPicPr>
            <p:nvPr/>
          </p:nvPicPr>
          <p:blipFill>
            <a:blip r:embed="rId9"/>
            <a:stretch/>
          </p:blipFill>
          <p:spPr bwMode="auto">
            <a:xfrm rot="10799990">
              <a:off x="77623" y="3491938"/>
              <a:ext cx="893253" cy="850103"/>
            </a:xfrm>
            <a:prstGeom prst="rect">
              <a:avLst/>
            </a:prstGeom>
          </p:spPr>
        </p:pic>
        <p:pic>
          <p:nvPicPr>
            <p:cNvPr id="68" name="Grafik 67">
              <a:extLst>
                <a:ext uri="{FF2B5EF4-FFF2-40B4-BE49-F238E27FC236}">
                  <a16:creationId xmlns:a16="http://schemas.microsoft.com/office/drawing/2014/main" id="{FE0A3F1B-8C42-4BF8-902B-2C46CA01F2CD}"/>
                </a:ext>
              </a:extLst>
            </p:cNvPr>
            <p:cNvPicPr>
              <a:picLocks noChangeAspect="1"/>
            </p:cNvPicPr>
            <p:nvPr/>
          </p:nvPicPr>
          <p:blipFill>
            <a:blip r:embed="rId10"/>
            <a:stretch/>
          </p:blipFill>
          <p:spPr bwMode="auto">
            <a:xfrm rot="10799990">
              <a:off x="296103" y="3407768"/>
              <a:ext cx="707700" cy="60844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999"/>
          </a:schemeClr>
        </a:solidFill>
        <a:effectLst/>
      </p:bgPr>
    </p:bg>
    <p:spTree>
      <p:nvGrpSpPr>
        <p:cNvPr id="1" name=""/>
        <p:cNvGrpSpPr/>
        <p:nvPr/>
      </p:nvGrpSpPr>
      <p:grpSpPr bwMode="auto">
        <a:xfrm>
          <a:off x="0" y="0"/>
          <a:ext cx="0" cy="0"/>
          <a:chOff x="0" y="0"/>
          <a:chExt cx="0" cy="0"/>
        </a:xfrm>
      </p:grpSpPr>
      <p:sp>
        <p:nvSpPr>
          <p:cNvPr id="1466136743" name="Rectangle 68">
            <a:extLst>
              <a:ext uri="{C183D7F6-B498-43B3-948B-1728B52AA6E4}">
                <adec:decorative xmlns:adec="http://schemas.microsoft.com/office/drawing/2017/decorative" val="1"/>
              </a:ext>
            </a:extLst>
          </p:cNvPr>
          <p:cNvSpPr/>
          <p:nvPr/>
        </p:nvSpPr>
        <p:spPr bwMode="auto">
          <a:xfrm>
            <a:off x="0" y="-3200"/>
            <a:ext cx="5327650" cy="374584"/>
          </a:xfrm>
          <a:prstGeom prst="rect">
            <a:avLst/>
          </a:prstGeom>
          <a:solidFill>
            <a:srgbClr val="FF7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sz="100"/>
          </a:p>
        </p:txBody>
      </p:sp>
      <p:pic>
        <p:nvPicPr>
          <p:cNvPr id="17" name="Grafik 16" descr="Logo Uni Graz">
            <a:extLst>
              <a:ext uri="{FF2B5EF4-FFF2-40B4-BE49-F238E27FC236}">
                <a16:creationId xmlns:a16="http://schemas.microsoft.com/office/drawing/2014/main" id="{78B3DD3F-DBF9-4E7F-BE90-EF52722F6B0A}"/>
              </a:ext>
            </a:extLst>
          </p:cNvPr>
          <p:cNvPicPr>
            <a:picLocks noChangeAspect="1"/>
          </p:cNvPicPr>
          <p:nvPr/>
        </p:nvPicPr>
        <p:blipFill>
          <a:blip r:embed="rId3"/>
          <a:stretch>
            <a:fillRect/>
          </a:stretch>
        </p:blipFill>
        <p:spPr>
          <a:xfrm>
            <a:off x="4381798" y="126616"/>
            <a:ext cx="821552" cy="706711"/>
          </a:xfrm>
          <a:prstGeom prst="rect">
            <a:avLst/>
          </a:prstGeom>
        </p:spPr>
      </p:pic>
      <p:sp>
        <p:nvSpPr>
          <p:cNvPr id="49" name="Textfeld 1">
            <a:extLst>
              <a:ext uri="{FF2B5EF4-FFF2-40B4-BE49-F238E27FC236}">
                <a16:creationId xmlns:a16="http://schemas.microsoft.com/office/drawing/2014/main" id="{1D773D84-2D20-45E6-B15F-4C4CF41BC174}"/>
              </a:ext>
            </a:extLst>
          </p:cNvPr>
          <p:cNvSpPr txBox="1">
            <a:spLocks noGrp="1"/>
          </p:cNvSpPr>
          <p:nvPr>
            <p:ph type="title" idx="4294967295"/>
          </p:nvPr>
        </p:nvSpPr>
        <p:spPr bwMode="auto">
          <a:xfrm>
            <a:off x="55265" y="439882"/>
            <a:ext cx="451171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587"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Wie</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kann</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ich</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als</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Forscher:in</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die</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FAIR-Prinzipien am besten</a:t>
            </a:r>
            <a:r>
              <a:rPr kumimoji="0" lang="de-DE" sz="8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sz="16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anwenden?</a:t>
            </a:r>
            <a:endParaRPr kumimoji="0" lang="de-DE" sz="16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6" name="Rechteck: abgerundete Ecken 25">
            <a:extLst>
              <a:ext uri="{FF2B5EF4-FFF2-40B4-BE49-F238E27FC236}">
                <a16:creationId xmlns:a16="http://schemas.microsoft.com/office/drawing/2014/main" id="{F78BD63F-E869-4930-9520-BC8C4C5056F7}"/>
              </a:ext>
            </a:extLst>
          </p:cNvPr>
          <p:cNvSpPr/>
          <p:nvPr/>
        </p:nvSpPr>
        <p:spPr bwMode="auto">
          <a:xfrm>
            <a:off x="136474" y="1097764"/>
            <a:ext cx="5054455" cy="584775"/>
          </a:xfrm>
          <a:prstGeom prst="roundRect">
            <a:avLst>
              <a:gd name="adj" fmla="val 13437"/>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latin typeface="Arial" panose="020B0604020202020204" pitchFamily="34" charset="0"/>
                <a:cs typeface="Arial" panose="020B0604020202020204" pitchFamily="34" charset="0"/>
              </a:rPr>
              <a:t>Der Leitsatz lautet: </a:t>
            </a:r>
          </a:p>
          <a:p>
            <a:r>
              <a:rPr lang="de-AT" sz="1200" dirty="0">
                <a:solidFill>
                  <a:schemeClr val="tx1"/>
                </a:solidFill>
              </a:rPr>
              <a:t>												</a:t>
            </a:r>
            <a:r>
              <a:rPr lang="en-GB" sz="1200" noProof="0" dirty="0">
                <a:solidFill>
                  <a:schemeClr val="tx1"/>
                </a:solidFill>
              </a:rPr>
              <a:t>Publish your data </a:t>
            </a:r>
            <a:r>
              <a:rPr lang="en-GB" sz="1200" b="1" noProof="0" dirty="0">
                <a:solidFill>
                  <a:schemeClr val="tx1"/>
                </a:solidFill>
              </a:rPr>
              <a:t>as open as possible</a:t>
            </a:r>
            <a:r>
              <a:rPr lang="en-GB" sz="1200" noProof="0" dirty="0">
                <a:solidFill>
                  <a:schemeClr val="tx1"/>
                </a:solidFill>
              </a:rPr>
              <a:t>, as closed as necessary.</a:t>
            </a:r>
            <a:endParaRPr lang="de-AT" sz="1200" dirty="0">
              <a:solidFill>
                <a:schemeClr val="tx1"/>
              </a:solidFill>
            </a:endParaRPr>
          </a:p>
        </p:txBody>
      </p:sp>
      <p:sp>
        <p:nvSpPr>
          <p:cNvPr id="21" name="Rechteck: abgerundete Ecken 20">
            <a:extLst>
              <a:ext uri="{FF2B5EF4-FFF2-40B4-BE49-F238E27FC236}">
                <a16:creationId xmlns:a16="http://schemas.microsoft.com/office/drawing/2014/main" id="{61C03096-DC86-4756-B11B-0B15BD5C5B5A}"/>
              </a:ext>
            </a:extLst>
          </p:cNvPr>
          <p:cNvSpPr/>
          <p:nvPr/>
        </p:nvSpPr>
        <p:spPr bwMode="auto">
          <a:xfrm>
            <a:off x="131867" y="1919824"/>
            <a:ext cx="2449512" cy="1264110"/>
          </a:xfrm>
          <a:prstGeom prst="roundRect">
            <a:avLst>
              <a:gd name="adj" fmla="val 5063"/>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rPr>
              <a:t>Tipp 1</a:t>
            </a:r>
          </a:p>
          <a:p>
            <a:pPr>
              <a:spcAft>
                <a:spcPts val="600"/>
              </a:spcAft>
            </a:pPr>
            <a:r>
              <a:rPr lang="de-AT" sz="900" dirty="0">
                <a:solidFill>
                  <a:schemeClr val="tx1"/>
                </a:solidFill>
              </a:rPr>
              <a:t>Veröffentlichen Sie Ihre Daten so offen wie möglich – Ihre Daten sollen nachgenutzt werden, um den wissenschaftlichen Fortschritt auch ökonomisch zu unterstützen! Nur rechtliche Einschränkungen (z.B. Urheberrecht, Datenschutz) sollen einen freien Zugriff auf die Daten einschränken.</a:t>
            </a:r>
          </a:p>
        </p:txBody>
      </p:sp>
      <p:sp>
        <p:nvSpPr>
          <p:cNvPr id="20" name="Rechteck: abgerundete Ecken 19">
            <a:extLst>
              <a:ext uri="{FF2B5EF4-FFF2-40B4-BE49-F238E27FC236}">
                <a16:creationId xmlns:a16="http://schemas.microsoft.com/office/drawing/2014/main" id="{3D28875A-EBD0-477C-B5B7-716B8984C71B}"/>
              </a:ext>
            </a:extLst>
          </p:cNvPr>
          <p:cNvSpPr/>
          <p:nvPr/>
        </p:nvSpPr>
        <p:spPr bwMode="auto">
          <a:xfrm>
            <a:off x="2741564" y="2282009"/>
            <a:ext cx="2454219" cy="1358203"/>
          </a:xfrm>
          <a:prstGeom prst="roundRect">
            <a:avLst>
              <a:gd name="adj" fmla="val 3634"/>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rPr>
              <a:t>Tipp 2</a:t>
            </a:r>
          </a:p>
          <a:p>
            <a:pPr>
              <a:spcAft>
                <a:spcPts val="600"/>
              </a:spcAft>
            </a:pPr>
            <a:r>
              <a:rPr lang="de-AT" sz="900" dirty="0">
                <a:solidFill>
                  <a:schemeClr val="tx1"/>
                </a:solidFill>
              </a:rPr>
              <a:t>Beschreiben Sie die Daten so ausführlich wie möglich! Das beste Instrument dafür ist der Datenmanagementplan (DMP), der immer gemeinsam mit den Daten veröffentlicht werden sollte. Im DMP können auch alle Metadaten gesammelt werden, welche die Daten im Repositorium beschreiben. Idealer-weise ist der DMP maschinenlesbar.</a:t>
            </a:r>
          </a:p>
        </p:txBody>
      </p:sp>
      <p:sp>
        <p:nvSpPr>
          <p:cNvPr id="23" name="Rechteck: abgerundete Ecken 22">
            <a:extLst>
              <a:ext uri="{FF2B5EF4-FFF2-40B4-BE49-F238E27FC236}">
                <a16:creationId xmlns:a16="http://schemas.microsoft.com/office/drawing/2014/main" id="{23230DDD-2704-4AC4-A5D3-2A2FFA0EA872}"/>
              </a:ext>
            </a:extLst>
          </p:cNvPr>
          <p:cNvSpPr/>
          <p:nvPr/>
        </p:nvSpPr>
        <p:spPr bwMode="auto">
          <a:xfrm>
            <a:off x="131867" y="3425725"/>
            <a:ext cx="2449512" cy="1284920"/>
          </a:xfrm>
          <a:prstGeom prst="roundRect">
            <a:avLst>
              <a:gd name="adj" fmla="val 4665"/>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rPr>
              <a:t>Tipp 3</a:t>
            </a:r>
          </a:p>
          <a:p>
            <a:pPr>
              <a:spcAft>
                <a:spcPts val="600"/>
              </a:spcAft>
            </a:pPr>
            <a:r>
              <a:rPr lang="de-AT" sz="900" dirty="0">
                <a:solidFill>
                  <a:schemeClr val="tx1"/>
                </a:solidFill>
              </a:rPr>
              <a:t>Verwenden Sie für die Archivierung offene Datenformate oder zumindest Datenformate, die in Ihrer Disziplin üblich sind! Wenn Sie proprietäre Daten in ein offenes Format konvertieren, beschreiben Sie, wie Sie dabei vorgegangen sind, damit allfällige Änderungen an den Daten nachvollziehbar werden.</a:t>
            </a:r>
          </a:p>
        </p:txBody>
      </p:sp>
      <p:sp>
        <p:nvSpPr>
          <p:cNvPr id="24" name="Rechteck: abgerundete Ecken 23">
            <a:extLst>
              <a:ext uri="{FF2B5EF4-FFF2-40B4-BE49-F238E27FC236}">
                <a16:creationId xmlns:a16="http://schemas.microsoft.com/office/drawing/2014/main" id="{2EFBE011-DE12-4A96-85B8-F9F2802F9244}"/>
              </a:ext>
            </a:extLst>
          </p:cNvPr>
          <p:cNvSpPr/>
          <p:nvPr/>
        </p:nvSpPr>
        <p:spPr bwMode="auto">
          <a:xfrm>
            <a:off x="2731955" y="4082077"/>
            <a:ext cx="2449512" cy="1264110"/>
          </a:xfrm>
          <a:prstGeom prst="roundRect">
            <a:avLst>
              <a:gd name="adj" fmla="val 4665"/>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rPr>
              <a:t>Tipp 4</a:t>
            </a:r>
          </a:p>
          <a:p>
            <a:pPr>
              <a:spcAft>
                <a:spcPts val="600"/>
              </a:spcAft>
            </a:pPr>
            <a:r>
              <a:rPr lang="de-AT" sz="900" dirty="0">
                <a:solidFill>
                  <a:schemeClr val="tx1"/>
                </a:solidFill>
              </a:rPr>
              <a:t>Wählen Sie wann immer möglich ein </a:t>
            </a:r>
            <a:r>
              <a:rPr lang="de-AT" sz="900" dirty="0" err="1">
                <a:solidFill>
                  <a:schemeClr val="tx1"/>
                </a:solidFill>
              </a:rPr>
              <a:t>disziplinenspezifisches</a:t>
            </a:r>
            <a:r>
              <a:rPr lang="de-AT" sz="900" dirty="0">
                <a:solidFill>
                  <a:schemeClr val="tx1"/>
                </a:solidFill>
              </a:rPr>
              <a:t> Repositorium zur Publikation der Daten oder Metadaten aus! Achten Sie bei der Auswahl des Repositoriums auch darauf, ob es möglich ist, die Daten mit maschinenlesbaren Metadaten, z.B. auf Basis von Vokabularien, zu beschlagworten.</a:t>
            </a:r>
          </a:p>
        </p:txBody>
      </p:sp>
      <p:sp>
        <p:nvSpPr>
          <p:cNvPr id="22" name="Rechteck: abgerundete Ecken 21">
            <a:extLst>
              <a:ext uri="{FF2B5EF4-FFF2-40B4-BE49-F238E27FC236}">
                <a16:creationId xmlns:a16="http://schemas.microsoft.com/office/drawing/2014/main" id="{D823C320-08E2-4CB1-AA0D-F6C20048277F}"/>
              </a:ext>
            </a:extLst>
          </p:cNvPr>
          <p:cNvSpPr/>
          <p:nvPr/>
        </p:nvSpPr>
        <p:spPr bwMode="auto">
          <a:xfrm>
            <a:off x="138253" y="4944317"/>
            <a:ext cx="2449512" cy="1264110"/>
          </a:xfrm>
          <a:prstGeom prst="roundRect">
            <a:avLst>
              <a:gd name="adj" fmla="val 7306"/>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rPr>
              <a:t>Tipp 5</a:t>
            </a:r>
          </a:p>
          <a:p>
            <a:r>
              <a:rPr lang="de-AT" sz="900" dirty="0">
                <a:solidFill>
                  <a:schemeClr val="tx1"/>
                </a:solidFill>
              </a:rPr>
              <a:t>Vergeben Sie eindeutige Lizenzen, damit potenzielle </a:t>
            </a:r>
            <a:r>
              <a:rPr lang="de-AT" sz="900" dirty="0" err="1">
                <a:solidFill>
                  <a:schemeClr val="tx1"/>
                </a:solidFill>
              </a:rPr>
              <a:t>Nachnutzer:innen</a:t>
            </a:r>
            <a:r>
              <a:rPr lang="de-AT" sz="900" dirty="0">
                <a:solidFill>
                  <a:schemeClr val="tx1"/>
                </a:solidFill>
              </a:rPr>
              <a:t> wissen, was sie mit den Daten machen dürfen und was nicht! Abhängig von der Art der Daten gibt es unterschiedliche Lizenzmodelle wie z.B. Creative Commons (CC, z.B. Text, Bild), oder GNU General Public License (z.B. Software).</a:t>
            </a:r>
          </a:p>
        </p:txBody>
      </p:sp>
      <p:sp>
        <p:nvSpPr>
          <p:cNvPr id="27" name="Rechteck: abgerundete Ecken 26">
            <a:extLst>
              <a:ext uri="{FF2B5EF4-FFF2-40B4-BE49-F238E27FC236}">
                <a16:creationId xmlns:a16="http://schemas.microsoft.com/office/drawing/2014/main" id="{93FD4D89-261D-478F-8458-19BF8D1FC4EE}"/>
              </a:ext>
            </a:extLst>
          </p:cNvPr>
          <p:cNvSpPr/>
          <p:nvPr/>
        </p:nvSpPr>
        <p:spPr bwMode="auto">
          <a:xfrm>
            <a:off x="2741564" y="5770068"/>
            <a:ext cx="2449512" cy="835535"/>
          </a:xfrm>
          <a:prstGeom prst="roundRect">
            <a:avLst>
              <a:gd name="adj" fmla="val 7306"/>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1200" dirty="0">
                <a:solidFill>
                  <a:schemeClr val="tx1"/>
                </a:solidFill>
              </a:rPr>
              <a:t>Tipp 6</a:t>
            </a:r>
          </a:p>
          <a:p>
            <a:r>
              <a:rPr lang="de-AT" sz="900" dirty="0">
                <a:solidFill>
                  <a:schemeClr val="tx1"/>
                </a:solidFill>
              </a:rPr>
              <a:t>Verbreiten Sie ihrer Forschung so breit wie möglich! Nutzen Sie den PID auf Postern, in Vorträgen und in Veröffentlichungen, um Ihre Daten direkt und einfach verfügbar zu machen.</a:t>
            </a:r>
          </a:p>
        </p:txBody>
      </p:sp>
      <p:sp>
        <p:nvSpPr>
          <p:cNvPr id="42" name="Rechteck: abgerundete Ecken 41">
            <a:extLst>
              <a:ext uri="{FF2B5EF4-FFF2-40B4-BE49-F238E27FC236}">
                <a16:creationId xmlns:a16="http://schemas.microsoft.com/office/drawing/2014/main" id="{6422ABB3-84A7-4E9F-AF67-866450B263EE}"/>
              </a:ext>
            </a:extLst>
          </p:cNvPr>
          <p:cNvSpPr/>
          <p:nvPr/>
        </p:nvSpPr>
        <p:spPr bwMode="auto">
          <a:xfrm>
            <a:off x="854167" y="6711810"/>
            <a:ext cx="4330607" cy="704990"/>
          </a:xfrm>
          <a:prstGeom prst="roundRect">
            <a:avLst>
              <a:gd name="adj" fmla="val 5645"/>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AT" sz="900" dirty="0">
                <a:solidFill>
                  <a:srgbClr val="31309D"/>
                </a:solidFill>
                <a:hlinkClick r:id="rId4">
                  <a:extLst>
                    <a:ext uri="{A12FA001-AC4F-418D-AE19-62706E023703}">
                      <ahyp:hlinkClr xmlns:ahyp="http://schemas.microsoft.com/office/drawing/2018/hyperlinkcolor" val="tx"/>
                    </a:ext>
                  </a:extLst>
                </a:hlinkClick>
              </a:rPr>
              <a:t>https://forschungsdatenmanagement.uni-graz.at</a:t>
            </a:r>
            <a:br>
              <a:rPr lang="de-AT" sz="900" dirty="0">
                <a:solidFill>
                  <a:srgbClr val="31309D"/>
                </a:solidFill>
              </a:rPr>
            </a:br>
            <a:r>
              <a:rPr lang="de-AT" sz="900" dirty="0">
                <a:solidFill>
                  <a:srgbClr val="31309D"/>
                </a:solidFill>
                <a:hlinkClick r:id="rId5">
                  <a:extLst>
                    <a:ext uri="{A12FA001-AC4F-418D-AE19-62706E023703}">
                      <ahyp:hlinkClr xmlns:ahyp="http://schemas.microsoft.com/office/drawing/2018/hyperlinkcolor" val="tx"/>
                    </a:ext>
                  </a:extLst>
                </a:hlinkClick>
              </a:rPr>
              <a:t>ub.fdm@uni-graz.at</a:t>
            </a:r>
            <a:r>
              <a:rPr lang="de-AT" sz="900" dirty="0">
                <a:solidFill>
                  <a:srgbClr val="31309D"/>
                </a:solidFill>
              </a:rPr>
              <a:t> </a:t>
            </a:r>
          </a:p>
          <a:p>
            <a:r>
              <a:rPr lang="de-AT" sz="900" dirty="0">
                <a:solidFill>
                  <a:schemeClr val="tx1"/>
                </a:solidFill>
              </a:rPr>
              <a:t>DOI: 10.25365/phaidra.606_01</a:t>
            </a:r>
          </a:p>
        </p:txBody>
      </p:sp>
      <p:sp>
        <p:nvSpPr>
          <p:cNvPr id="28" name="Textfeld 27">
            <a:extLst>
              <a:ext uri="{FF2B5EF4-FFF2-40B4-BE49-F238E27FC236}">
                <a16:creationId xmlns:a16="http://schemas.microsoft.com/office/drawing/2014/main" id="{D2701033-6C0B-4BC1-9B4B-8D72AA2961DF}"/>
              </a:ext>
            </a:extLst>
          </p:cNvPr>
          <p:cNvSpPr txBox="1"/>
          <p:nvPr/>
        </p:nvSpPr>
        <p:spPr>
          <a:xfrm>
            <a:off x="2511106" y="6736599"/>
            <a:ext cx="2664228" cy="230832"/>
          </a:xfrm>
          <a:prstGeom prst="rect">
            <a:avLst/>
          </a:prstGeom>
          <a:noFill/>
        </p:spPr>
        <p:txBody>
          <a:bodyPr wrap="square">
            <a:spAutoFit/>
          </a:bodyPr>
          <a:lstStyle/>
          <a:p>
            <a:pPr algn="r"/>
            <a:r>
              <a:rPr lang="de-AT" sz="900" dirty="0">
                <a:solidFill>
                  <a:schemeClr val="tx1"/>
                </a:solidFill>
              </a:rPr>
              <a:t>2024, Helmut W. Klug</a:t>
            </a:r>
            <a:endParaRPr lang="de-AT" sz="900" dirty="0">
              <a:solidFill>
                <a:srgbClr val="31309D"/>
              </a:solidFill>
            </a:endParaRPr>
          </a:p>
        </p:txBody>
      </p:sp>
      <p:pic>
        <p:nvPicPr>
          <p:cNvPr id="12" name="Grafik 11">
            <a:extLst>
              <a:ext uri="{FF2B5EF4-FFF2-40B4-BE49-F238E27FC236}">
                <a16:creationId xmlns:a16="http://schemas.microsoft.com/office/drawing/2014/main" id="{3A10B095-32C9-448E-9A1F-FF3E8637665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7496" y="6711810"/>
            <a:ext cx="749906" cy="741014"/>
          </a:xfrm>
          <a:prstGeom prst="rect">
            <a:avLst/>
          </a:prstGeom>
        </p:spPr>
      </p:pic>
      <p:grpSp>
        <p:nvGrpSpPr>
          <p:cNvPr id="34" name="Gruppieren 33">
            <a:extLst>
              <a:ext uri="{FF2B5EF4-FFF2-40B4-BE49-F238E27FC236}">
                <a16:creationId xmlns:a16="http://schemas.microsoft.com/office/drawing/2014/main" id="{710709C2-90B3-4CD1-8355-6FD5721827E3}"/>
              </a:ext>
              <a:ext uri="{C183D7F6-B498-43B3-948B-1728B52AA6E4}">
                <adec:decorative xmlns:adec="http://schemas.microsoft.com/office/drawing/2017/decorative" val="1"/>
              </a:ext>
            </a:extLst>
          </p:cNvPr>
          <p:cNvGrpSpPr/>
          <p:nvPr/>
        </p:nvGrpSpPr>
        <p:grpSpPr>
          <a:xfrm rot="5400000">
            <a:off x="2138446" y="5676886"/>
            <a:ext cx="697421" cy="696646"/>
            <a:chOff x="4476487" y="6805799"/>
            <a:chExt cx="913882" cy="912867"/>
          </a:xfrm>
        </p:grpSpPr>
        <p:pic>
          <p:nvPicPr>
            <p:cNvPr id="35" name="Grafik 34">
              <a:extLst>
                <a:ext uri="{FF2B5EF4-FFF2-40B4-BE49-F238E27FC236}">
                  <a16:creationId xmlns:a16="http://schemas.microsoft.com/office/drawing/2014/main" id="{5AB0D8A7-02D9-45A2-B632-1FD358A94A6C}"/>
                </a:ext>
              </a:extLst>
            </p:cNvPr>
            <p:cNvPicPr>
              <a:picLocks noChangeAspect="1"/>
            </p:cNvPicPr>
            <p:nvPr/>
          </p:nvPicPr>
          <p:blipFill>
            <a:blip r:embed="rId7"/>
            <a:stretch/>
          </p:blipFill>
          <p:spPr bwMode="auto">
            <a:xfrm>
              <a:off x="4497114" y="6805799"/>
              <a:ext cx="893255" cy="850103"/>
            </a:xfrm>
            <a:prstGeom prst="rect">
              <a:avLst/>
            </a:prstGeom>
          </p:spPr>
        </p:pic>
        <p:pic>
          <p:nvPicPr>
            <p:cNvPr id="36" name="Grafik 35">
              <a:extLst>
                <a:ext uri="{FF2B5EF4-FFF2-40B4-BE49-F238E27FC236}">
                  <a16:creationId xmlns:a16="http://schemas.microsoft.com/office/drawing/2014/main" id="{5C0CB4E0-FF85-4917-8073-1D8CA755965B}"/>
                </a:ext>
              </a:extLst>
            </p:cNvPr>
            <p:cNvPicPr>
              <a:picLocks noChangeAspect="1"/>
            </p:cNvPicPr>
            <p:nvPr/>
          </p:nvPicPr>
          <p:blipFill>
            <a:blip r:embed="rId8"/>
            <a:stretch/>
          </p:blipFill>
          <p:spPr bwMode="auto">
            <a:xfrm>
              <a:off x="4476487" y="7121438"/>
              <a:ext cx="694649" cy="597228"/>
            </a:xfrm>
            <a:prstGeom prst="rect">
              <a:avLst/>
            </a:prstGeom>
          </p:spPr>
        </p:pic>
      </p:grpSp>
      <p:grpSp>
        <p:nvGrpSpPr>
          <p:cNvPr id="45" name="Gruppieren 44">
            <a:extLst>
              <a:ext uri="{FF2B5EF4-FFF2-40B4-BE49-F238E27FC236}">
                <a16:creationId xmlns:a16="http://schemas.microsoft.com/office/drawing/2014/main" id="{A776560E-A231-42E4-B7F7-AA1582095283}"/>
              </a:ext>
              <a:ext uri="{C183D7F6-B498-43B3-948B-1728B52AA6E4}">
                <adec:decorative xmlns:adec="http://schemas.microsoft.com/office/drawing/2017/decorative" val="1"/>
              </a:ext>
            </a:extLst>
          </p:cNvPr>
          <p:cNvGrpSpPr/>
          <p:nvPr/>
        </p:nvGrpSpPr>
        <p:grpSpPr>
          <a:xfrm rot="5400000">
            <a:off x="2194755" y="4216296"/>
            <a:ext cx="603360" cy="633315"/>
            <a:chOff x="4476487" y="6805799"/>
            <a:chExt cx="913882" cy="912867"/>
          </a:xfrm>
        </p:grpSpPr>
        <p:pic>
          <p:nvPicPr>
            <p:cNvPr id="46" name="Grafik 45">
              <a:extLst>
                <a:ext uri="{FF2B5EF4-FFF2-40B4-BE49-F238E27FC236}">
                  <a16:creationId xmlns:a16="http://schemas.microsoft.com/office/drawing/2014/main" id="{164C12A3-5192-4E02-8D3A-3C864F7E99C6}"/>
                </a:ext>
              </a:extLst>
            </p:cNvPr>
            <p:cNvPicPr>
              <a:picLocks noChangeAspect="1"/>
            </p:cNvPicPr>
            <p:nvPr/>
          </p:nvPicPr>
          <p:blipFill>
            <a:blip r:embed="rId7"/>
            <a:stretch/>
          </p:blipFill>
          <p:spPr bwMode="auto">
            <a:xfrm>
              <a:off x="4497114" y="6805799"/>
              <a:ext cx="893255" cy="850103"/>
            </a:xfrm>
            <a:prstGeom prst="rect">
              <a:avLst/>
            </a:prstGeom>
          </p:spPr>
        </p:pic>
        <p:pic>
          <p:nvPicPr>
            <p:cNvPr id="47" name="Grafik 46">
              <a:extLst>
                <a:ext uri="{FF2B5EF4-FFF2-40B4-BE49-F238E27FC236}">
                  <a16:creationId xmlns:a16="http://schemas.microsoft.com/office/drawing/2014/main" id="{0196887F-1E20-4CB3-9B51-D8E39718C69B}"/>
                </a:ext>
              </a:extLst>
            </p:cNvPr>
            <p:cNvPicPr>
              <a:picLocks noChangeAspect="1"/>
            </p:cNvPicPr>
            <p:nvPr/>
          </p:nvPicPr>
          <p:blipFill>
            <a:blip r:embed="rId8"/>
            <a:stretch/>
          </p:blipFill>
          <p:spPr bwMode="auto">
            <a:xfrm>
              <a:off x="4476487" y="7121438"/>
              <a:ext cx="694649" cy="597228"/>
            </a:xfrm>
            <a:prstGeom prst="rect">
              <a:avLst/>
            </a:prstGeom>
          </p:spPr>
        </p:pic>
      </p:grpSp>
      <p:grpSp>
        <p:nvGrpSpPr>
          <p:cNvPr id="6" name="Gruppieren 5">
            <a:extLst>
              <a:ext uri="{FF2B5EF4-FFF2-40B4-BE49-F238E27FC236}">
                <a16:creationId xmlns:a16="http://schemas.microsoft.com/office/drawing/2014/main" id="{4C32EE14-95D3-4365-BF9C-56D44EE00CB8}"/>
              </a:ext>
              <a:ext uri="{C183D7F6-B498-43B3-948B-1728B52AA6E4}">
                <adec:decorative xmlns:adec="http://schemas.microsoft.com/office/drawing/2017/decorative" val="1"/>
              </a:ext>
            </a:extLst>
          </p:cNvPr>
          <p:cNvGrpSpPr/>
          <p:nvPr/>
        </p:nvGrpSpPr>
        <p:grpSpPr>
          <a:xfrm>
            <a:off x="2567164" y="3192918"/>
            <a:ext cx="694907" cy="698078"/>
            <a:chOff x="131271" y="3296098"/>
            <a:chExt cx="910588" cy="914743"/>
          </a:xfrm>
        </p:grpSpPr>
        <p:pic>
          <p:nvPicPr>
            <p:cNvPr id="151860718" name="Grafik 151860717"/>
            <p:cNvPicPr>
              <a:picLocks noChangeAspect="1"/>
            </p:cNvPicPr>
            <p:nvPr/>
          </p:nvPicPr>
          <p:blipFill>
            <a:blip r:embed="rId7"/>
            <a:stretch/>
          </p:blipFill>
          <p:spPr bwMode="auto">
            <a:xfrm rot="10799990">
              <a:off x="131271" y="3360738"/>
              <a:ext cx="893255" cy="850103"/>
            </a:xfrm>
            <a:prstGeom prst="rect">
              <a:avLst/>
            </a:prstGeom>
          </p:spPr>
        </p:pic>
        <p:pic>
          <p:nvPicPr>
            <p:cNvPr id="491687647" name="Grafik 491687646"/>
            <p:cNvPicPr>
              <a:picLocks noChangeAspect="1"/>
            </p:cNvPicPr>
            <p:nvPr/>
          </p:nvPicPr>
          <p:blipFill>
            <a:blip r:embed="rId8"/>
            <a:stretch/>
          </p:blipFill>
          <p:spPr bwMode="auto">
            <a:xfrm rot="10799990">
              <a:off x="347210" y="3296098"/>
              <a:ext cx="694649" cy="597229"/>
            </a:xfrm>
            <a:prstGeom prst="rect">
              <a:avLst/>
            </a:prstGeom>
          </p:spPr>
        </p:pic>
      </p:grpSp>
      <p:grpSp>
        <p:nvGrpSpPr>
          <p:cNvPr id="5" name="Gruppieren 4">
            <a:extLst>
              <a:ext uri="{FF2B5EF4-FFF2-40B4-BE49-F238E27FC236}">
                <a16:creationId xmlns:a16="http://schemas.microsoft.com/office/drawing/2014/main" id="{400F8862-F586-41DA-8F11-0E907D0EEE90}"/>
              </a:ext>
              <a:ext uri="{C183D7F6-B498-43B3-948B-1728B52AA6E4}">
                <adec:decorative xmlns:adec="http://schemas.microsoft.com/office/drawing/2017/decorative" val="1"/>
              </a:ext>
            </a:extLst>
          </p:cNvPr>
          <p:cNvGrpSpPr/>
          <p:nvPr/>
        </p:nvGrpSpPr>
        <p:grpSpPr>
          <a:xfrm>
            <a:off x="2065362" y="1676058"/>
            <a:ext cx="697421" cy="696646"/>
            <a:chOff x="4476487" y="6805799"/>
            <a:chExt cx="913882" cy="912867"/>
          </a:xfrm>
        </p:grpSpPr>
        <p:pic>
          <p:nvPicPr>
            <p:cNvPr id="2" name="Grafik 1">
              <a:extLst>
                <a:ext uri="{FF2B5EF4-FFF2-40B4-BE49-F238E27FC236}">
                  <a16:creationId xmlns:a16="http://schemas.microsoft.com/office/drawing/2014/main" id="{6FB11996-C479-A3B0-810B-3503070891D0}"/>
                </a:ext>
              </a:extLst>
            </p:cNvPr>
            <p:cNvPicPr>
              <a:picLocks noChangeAspect="1"/>
            </p:cNvPicPr>
            <p:nvPr/>
          </p:nvPicPr>
          <p:blipFill>
            <a:blip r:embed="rId7"/>
            <a:stretch/>
          </p:blipFill>
          <p:spPr bwMode="auto">
            <a:xfrm>
              <a:off x="4497114" y="6805799"/>
              <a:ext cx="893255" cy="850103"/>
            </a:xfrm>
            <a:prstGeom prst="rect">
              <a:avLst/>
            </a:prstGeom>
          </p:spPr>
        </p:pic>
        <p:pic>
          <p:nvPicPr>
            <p:cNvPr id="3" name="Grafik 2">
              <a:extLst>
                <a:ext uri="{FF2B5EF4-FFF2-40B4-BE49-F238E27FC236}">
                  <a16:creationId xmlns:a16="http://schemas.microsoft.com/office/drawing/2014/main" id="{4C4BA694-C37A-7896-9532-0031C249546A}"/>
                </a:ext>
              </a:extLst>
            </p:cNvPr>
            <p:cNvPicPr>
              <a:picLocks noChangeAspect="1"/>
            </p:cNvPicPr>
            <p:nvPr/>
          </p:nvPicPr>
          <p:blipFill>
            <a:blip r:embed="rId8"/>
            <a:stretch/>
          </p:blipFill>
          <p:spPr bwMode="auto">
            <a:xfrm>
              <a:off x="4476487" y="7121438"/>
              <a:ext cx="694649" cy="597228"/>
            </a:xfrm>
            <a:prstGeom prst="rect">
              <a:avLst/>
            </a:prstGeom>
          </p:spPr>
        </p:pic>
      </p:grpSp>
    </p:spTree>
    <p:extLst>
      <p:ext uri="{BB962C8B-B14F-4D97-AF65-F5344CB8AC3E}">
        <p14:creationId xmlns:p14="http://schemas.microsoft.com/office/powerpoint/2010/main" val="3921700811"/>
      </p:ext>
    </p:extLst>
  </p:cSld>
  <p:clrMapOvr>
    <a:masterClrMapping/>
  </p:clrMapOvr>
</p:sld>
</file>

<file path=ppt/theme/theme1.xml><?xml version="1.0" encoding="utf-8"?>
<a:theme xmlns:a="http://schemas.openxmlformats.org/drawingml/2006/main" name="Office">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689</Words>
  <Application>Microsoft Office PowerPoint</Application>
  <DocSecurity>0</DocSecurity>
  <PresentationFormat>Benutzerdefiniert</PresentationFormat>
  <Paragraphs>31</Paragraphs>
  <Slides>2</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vt:i4>
      </vt:variant>
    </vt:vector>
  </HeadingPairs>
  <TitlesOfParts>
    <vt:vector size="5" baseType="lpstr">
      <vt:lpstr>Arial</vt:lpstr>
      <vt:lpstr>Calibri</vt:lpstr>
      <vt:lpstr>Office</vt:lpstr>
      <vt:lpstr>PowerPoint-Präsentation</vt:lpstr>
      <vt:lpstr>Wie kann ich als Forscher:in die FAIR-Prinzipien am besten anwenden?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Hartmann, Simone</dc:creator>
  <cp:keywords/>
  <dc:description/>
  <cp:lastModifiedBy>Maria Guseva</cp:lastModifiedBy>
  <cp:revision>209</cp:revision>
  <cp:lastPrinted>2024-11-21T08:28:33Z</cp:lastPrinted>
  <dcterms:created xsi:type="dcterms:W3CDTF">2022-04-20T11:42:44Z</dcterms:created>
  <dcterms:modified xsi:type="dcterms:W3CDTF">2025-03-21T14:53:44Z</dcterms:modified>
  <cp:category/>
  <dc:identifier/>
  <cp:contentStatus/>
  <dc:language/>
  <cp:version/>
</cp:coreProperties>
</file>