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56" r:id="rId2"/>
    <p:sldId id="257" r:id="rId3"/>
  </p:sldIdLst>
  <p:sldSz cx="5327650" cy="7559675"/>
  <p:notesSz cx="9872663" cy="6797675"/>
  <p:defaultTextStyle>
    <a:defPPr>
      <a:defRPr lang="en-US"/>
    </a:defPPr>
    <a:lvl1pPr marL="0" algn="l" defTabSz="80587">
      <a:defRPr sz="317">
        <a:solidFill>
          <a:schemeClr val="tx1"/>
        </a:solidFill>
        <a:latin typeface="+mn-lt"/>
        <a:ea typeface="+mn-ea"/>
        <a:cs typeface="+mn-cs"/>
      </a:defRPr>
    </a:lvl1pPr>
    <a:lvl2pPr marL="80587" algn="l" defTabSz="80587">
      <a:defRPr sz="317">
        <a:solidFill>
          <a:schemeClr val="tx1"/>
        </a:solidFill>
        <a:latin typeface="+mn-lt"/>
        <a:ea typeface="+mn-ea"/>
        <a:cs typeface="+mn-cs"/>
      </a:defRPr>
    </a:lvl2pPr>
    <a:lvl3pPr marL="161175" algn="l" defTabSz="80587">
      <a:defRPr sz="317">
        <a:solidFill>
          <a:schemeClr val="tx1"/>
        </a:solidFill>
        <a:latin typeface="+mn-lt"/>
        <a:ea typeface="+mn-ea"/>
        <a:cs typeface="+mn-cs"/>
      </a:defRPr>
    </a:lvl3pPr>
    <a:lvl4pPr marL="241762" algn="l" defTabSz="80587">
      <a:defRPr sz="317">
        <a:solidFill>
          <a:schemeClr val="tx1"/>
        </a:solidFill>
        <a:latin typeface="+mn-lt"/>
        <a:ea typeface="+mn-ea"/>
        <a:cs typeface="+mn-cs"/>
      </a:defRPr>
    </a:lvl4pPr>
    <a:lvl5pPr marL="322350" algn="l" defTabSz="80587">
      <a:defRPr sz="317">
        <a:solidFill>
          <a:schemeClr val="tx1"/>
        </a:solidFill>
        <a:latin typeface="+mn-lt"/>
        <a:ea typeface="+mn-ea"/>
        <a:cs typeface="+mn-cs"/>
      </a:defRPr>
    </a:lvl5pPr>
    <a:lvl6pPr marL="402937" algn="l" defTabSz="80587">
      <a:defRPr sz="317">
        <a:solidFill>
          <a:schemeClr val="tx1"/>
        </a:solidFill>
        <a:latin typeface="+mn-lt"/>
        <a:ea typeface="+mn-ea"/>
        <a:cs typeface="+mn-cs"/>
      </a:defRPr>
    </a:lvl6pPr>
    <a:lvl7pPr marL="483525" algn="l" defTabSz="80587">
      <a:defRPr sz="317">
        <a:solidFill>
          <a:schemeClr val="tx1"/>
        </a:solidFill>
        <a:latin typeface="+mn-lt"/>
        <a:ea typeface="+mn-ea"/>
        <a:cs typeface="+mn-cs"/>
      </a:defRPr>
    </a:lvl7pPr>
    <a:lvl8pPr marL="564112" algn="l" defTabSz="80587">
      <a:defRPr sz="317">
        <a:solidFill>
          <a:schemeClr val="tx1"/>
        </a:solidFill>
        <a:latin typeface="+mn-lt"/>
        <a:ea typeface="+mn-ea"/>
        <a:cs typeface="+mn-cs"/>
      </a:defRPr>
    </a:lvl8pPr>
    <a:lvl9pPr marL="644699" algn="l" defTabSz="80587">
      <a:defRPr sz="317">
        <a:solidFill>
          <a:schemeClr val="tx1"/>
        </a:solidFill>
        <a:latin typeface="+mn-lt"/>
        <a:ea typeface="+mn-ea"/>
        <a:cs typeface="+mn-cs"/>
      </a:defRPr>
    </a:lvl9pPr>
  </p:defaultTextStyle>
  <p:extLst>
    <p:ext uri="{EFAFB233-063F-42B5-8137-9DF3F51BA10A}">
      <p15:sldGuideLst xmlns:p15="http://schemas.microsoft.com/office/powerpoint/2012/main">
        <p15:guide id="1" pos="1678" userDrawn="1">
          <p15:clr>
            <a:srgbClr val="A4A3A4"/>
          </p15:clr>
        </p15:guide>
        <p15:guide id="2" orient="horz" pos="589" userDrawn="1">
          <p15:clr>
            <a:srgbClr val="A4A3A4"/>
          </p15:clr>
        </p15:guide>
        <p15:guide id="3" orient="horz" pos="4672" userDrawn="1">
          <p15:clr>
            <a:srgbClr val="A4A3A4"/>
          </p15:clr>
        </p15:guide>
        <p15:guide id="4" pos="90" userDrawn="1">
          <p15:clr>
            <a:srgbClr val="A4A3A4"/>
          </p15:clr>
        </p15:guide>
        <p15:guide id="5" pos="3266" userDrawn="1">
          <p15:clr>
            <a:srgbClr val="A4A3A4"/>
          </p15:clr>
        </p15:guide>
        <p15:guide id="7" pos="1633" userDrawn="1">
          <p15:clr>
            <a:srgbClr val="A4A3A4"/>
          </p15:clr>
        </p15:guide>
        <p15:guide id="8" pos="172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72E083-BD81-9E40-ED4E-0B0A26FBDBBD}" name="Kreuz, Ruth" initials="RK" userId="S::ruth.kreuz@wu.ac.at::ac355c3f-cf4c-421d-a14d-0944ac07578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chranzhofer, Hermann" initials="SH" lastIdx="4" clrIdx="0">
    <p:extLst>
      <p:ext uri="{19B8F6BF-5375-455C-9EA6-DF929625EA0E}">
        <p15:presenceInfo xmlns:p15="http://schemas.microsoft.com/office/powerpoint/2012/main" userId="Schranzhofer, Her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09D"/>
    <a:srgbClr val="136599"/>
    <a:srgbClr val="FFFFFF"/>
    <a:srgbClr val="FF7659"/>
    <a:srgbClr val="FF79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2442" y="84"/>
      </p:cViewPr>
      <p:guideLst>
        <p:guide pos="1678"/>
        <p:guide orient="horz" pos="589"/>
        <p:guide orient="horz" pos="4672"/>
        <p:guide pos="90"/>
        <p:guide pos="3266"/>
        <p:guide pos="1633"/>
        <p:guide pos="1723"/>
      </p:guideLst>
    </p:cSldViewPr>
  </p:slideViewPr>
  <p:notesTextViewPr>
    <p:cViewPr>
      <p:scale>
        <a:sx n="1" d="1"/>
        <a:sy n="1" d="1"/>
      </p:scale>
      <p:origin x="0" y="0"/>
    </p:cViewPr>
  </p:notesTextViewPr>
  <p:notesViewPr>
    <p:cSldViewPr snapToGrid="0" snapToObjects="1" showGuides="1">
      <p:cViewPr varScale="1">
        <p:scale>
          <a:sx n="127" d="100"/>
          <a:sy n="127" d="100"/>
        </p:scale>
        <p:origin x="17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8/10/relationships/authors" Targe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16A5D159-62D4-45DF-8872-C0EEC8CA48A2}"/>
              </a:ext>
            </a:extLst>
          </p:cNvPr>
          <p:cNvSpPr>
            <a:spLocks noGrp="1"/>
          </p:cNvSpPr>
          <p:nvPr>
            <p:ph type="hdr" sz="quarter"/>
          </p:nvPr>
        </p:nvSpPr>
        <p:spPr>
          <a:xfrm>
            <a:off x="0" y="1"/>
            <a:ext cx="4278733" cy="341421"/>
          </a:xfrm>
          <a:prstGeom prst="rect">
            <a:avLst/>
          </a:prstGeom>
        </p:spPr>
        <p:txBody>
          <a:bodyPr vert="horz" lIns="91440" tIns="45720" rIns="91440" bIns="45720" rtlCol="0"/>
          <a:lstStyle>
            <a:lvl1pPr algn="l">
              <a:defRPr sz="1200"/>
            </a:lvl1pPr>
          </a:lstStyle>
          <a:p>
            <a:endParaRPr lang="de-AT"/>
          </a:p>
        </p:txBody>
      </p:sp>
      <p:sp>
        <p:nvSpPr>
          <p:cNvPr id="3" name="Datumsplatzhalter 2">
            <a:extLst>
              <a:ext uri="{FF2B5EF4-FFF2-40B4-BE49-F238E27FC236}">
                <a16:creationId xmlns:a16="http://schemas.microsoft.com/office/drawing/2014/main" id="{5EA8B827-6500-40C5-9CE2-D69284A74543}"/>
              </a:ext>
            </a:extLst>
          </p:cNvPr>
          <p:cNvSpPr>
            <a:spLocks noGrp="1"/>
          </p:cNvSpPr>
          <p:nvPr>
            <p:ph type="dt" sz="quarter" idx="1"/>
          </p:nvPr>
        </p:nvSpPr>
        <p:spPr>
          <a:xfrm>
            <a:off x="5592351" y="1"/>
            <a:ext cx="4278733" cy="341421"/>
          </a:xfrm>
          <a:prstGeom prst="rect">
            <a:avLst/>
          </a:prstGeom>
        </p:spPr>
        <p:txBody>
          <a:bodyPr vert="horz" lIns="91440" tIns="45720" rIns="91440" bIns="45720" rtlCol="0"/>
          <a:lstStyle>
            <a:lvl1pPr algn="r">
              <a:defRPr sz="1200"/>
            </a:lvl1pPr>
          </a:lstStyle>
          <a:p>
            <a:fld id="{6173BA61-EA13-496B-B1F7-48AF1E6ABEF4}" type="datetimeFigureOut">
              <a:rPr lang="de-AT" smtClean="0"/>
              <a:t>31.03.2025</a:t>
            </a:fld>
            <a:endParaRPr lang="de-AT"/>
          </a:p>
        </p:txBody>
      </p:sp>
      <p:sp>
        <p:nvSpPr>
          <p:cNvPr id="4" name="Fußzeilenplatzhalter 3">
            <a:extLst>
              <a:ext uri="{FF2B5EF4-FFF2-40B4-BE49-F238E27FC236}">
                <a16:creationId xmlns:a16="http://schemas.microsoft.com/office/drawing/2014/main" id="{FCFD7F46-BCCB-4194-AACB-08F94A727252}"/>
              </a:ext>
            </a:extLst>
          </p:cNvPr>
          <p:cNvSpPr>
            <a:spLocks noGrp="1"/>
          </p:cNvSpPr>
          <p:nvPr>
            <p:ph type="ftr" sz="quarter" idx="2"/>
          </p:nvPr>
        </p:nvSpPr>
        <p:spPr>
          <a:xfrm>
            <a:off x="0" y="6456254"/>
            <a:ext cx="4278733" cy="341421"/>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a:extLst>
              <a:ext uri="{FF2B5EF4-FFF2-40B4-BE49-F238E27FC236}">
                <a16:creationId xmlns:a16="http://schemas.microsoft.com/office/drawing/2014/main" id="{9FB52059-B02F-42F5-84D5-A0B877D1DF0C}"/>
              </a:ext>
            </a:extLst>
          </p:cNvPr>
          <p:cNvSpPr>
            <a:spLocks noGrp="1"/>
          </p:cNvSpPr>
          <p:nvPr>
            <p:ph type="sldNum" sz="quarter" idx="3"/>
          </p:nvPr>
        </p:nvSpPr>
        <p:spPr>
          <a:xfrm>
            <a:off x="5592351" y="6456254"/>
            <a:ext cx="4278733" cy="341421"/>
          </a:xfrm>
          <a:prstGeom prst="rect">
            <a:avLst/>
          </a:prstGeom>
        </p:spPr>
        <p:txBody>
          <a:bodyPr vert="horz" lIns="91440" tIns="45720" rIns="91440" bIns="45720" rtlCol="0" anchor="b"/>
          <a:lstStyle>
            <a:lvl1pPr algn="r">
              <a:defRPr sz="1200"/>
            </a:lvl1pPr>
          </a:lstStyle>
          <a:p>
            <a:fld id="{D2F72CE7-0915-473E-B04D-C30A43BC4954}" type="slidenum">
              <a:rPr lang="de-AT" smtClean="0"/>
              <a:t>‹Nr.›</a:t>
            </a:fld>
            <a:endParaRPr lang="de-AT"/>
          </a:p>
        </p:txBody>
      </p:sp>
    </p:spTree>
    <p:extLst>
      <p:ext uri="{BB962C8B-B14F-4D97-AF65-F5344CB8AC3E}">
        <p14:creationId xmlns:p14="http://schemas.microsoft.com/office/powerpoint/2010/main" val="3446885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Header Placeholder 1"/>
          <p:cNvSpPr>
            <a:spLocks noGrp="1"/>
          </p:cNvSpPr>
          <p:nvPr>
            <p:ph type="hdr" sz="quarter"/>
          </p:nvPr>
        </p:nvSpPr>
        <p:spPr bwMode="auto">
          <a:xfrm>
            <a:off x="0" y="0"/>
            <a:ext cx="4278154" cy="341065"/>
          </a:xfrm>
          <a:prstGeom prst="rect">
            <a:avLst/>
          </a:prstGeom>
        </p:spPr>
        <p:txBody>
          <a:bodyPr vert="horz" lIns="91440" tIns="45720" rIns="91440" bIns="45720" rtlCol="0" anchor="ctr"/>
          <a:lstStyle>
            <a:lvl1pPr algn="l">
              <a:defRPr sz="1200"/>
            </a:lvl1pPr>
          </a:lstStyle>
          <a:p>
            <a:pPr>
              <a:defRPr/>
            </a:pPr>
            <a:endParaRPr/>
          </a:p>
        </p:txBody>
      </p:sp>
      <p:sp>
        <p:nvSpPr>
          <p:cNvPr id="3" name="Date Placeholder 2"/>
          <p:cNvSpPr>
            <a:spLocks noGrp="1"/>
          </p:cNvSpPr>
          <p:nvPr>
            <p:ph type="dt" idx="2"/>
          </p:nvPr>
        </p:nvSpPr>
        <p:spPr bwMode="auto">
          <a:xfrm>
            <a:off x="5592225" y="0"/>
            <a:ext cx="4278154" cy="341065"/>
          </a:xfrm>
          <a:prstGeom prst="rect">
            <a:avLst/>
          </a:prstGeom>
        </p:spPr>
        <p:txBody>
          <a:bodyPr vert="horz" lIns="91440" tIns="45720" rIns="91440" bIns="45720" rtlCol="0" anchor="ctr"/>
          <a:lstStyle>
            <a:lvl1pPr algn="r">
              <a:defRPr sz="1200"/>
            </a:lvl1pPr>
          </a:lstStyle>
          <a:p>
            <a:pPr>
              <a:defRPr/>
            </a:pPr>
            <a:endParaRPr/>
          </a:p>
        </p:txBody>
      </p:sp>
      <p:sp>
        <p:nvSpPr>
          <p:cNvPr id="4" name="Date Placeholder 2"/>
          <p:cNvSpPr>
            <a:spLocks noGrp="1"/>
          </p:cNvSpPr>
          <p:nvPr>
            <p:ph type="dt" idx="3"/>
          </p:nvPr>
        </p:nvSpPr>
        <p:spPr bwMode="auto">
          <a:xfrm>
            <a:off x="5592225" y="0"/>
            <a:ext cx="4278154" cy="341065"/>
          </a:xfrm>
          <a:prstGeom prst="rect">
            <a:avLst/>
          </a:prstGeom>
        </p:spPr>
        <p:txBody>
          <a:bodyPr vert="horz" lIns="91440" tIns="45720" rIns="91440" bIns="45720" rtlCol="0" anchor="ctr"/>
          <a:lstStyle>
            <a:lvl1pPr algn="r">
              <a:defRPr sz="1200"/>
            </a:lvl1pPr>
          </a:lstStyle>
          <a:p>
            <a:pPr>
              <a:defRPr/>
            </a:pPr>
            <a:endParaRPr/>
          </a:p>
        </p:txBody>
      </p:sp>
      <p:sp>
        <p:nvSpPr>
          <p:cNvPr id="5" name="Notes Placeholder 4"/>
          <p:cNvSpPr>
            <a:spLocks noGrp="1"/>
          </p:cNvSpPr>
          <p:nvPr>
            <p:ph type="body" sz="quarter" idx="1"/>
          </p:nvPr>
        </p:nvSpPr>
        <p:spPr bwMode="auto">
          <a:xfrm>
            <a:off x="987267" y="3271381"/>
            <a:ext cx="7898130" cy="2676585"/>
          </a:xfrm>
          <a:prstGeom prst="rect">
            <a:avLst/>
          </a:prstGeom>
        </p:spPr>
        <p:txBody>
          <a:bodyPr vert="horz" lIns="91440" tIns="45720" rIns="91440" bIns="45720" rtlCol="0" anchor="ctr"/>
          <a:lstStyle/>
          <a:p>
            <a:pPr>
              <a:defRPr/>
            </a:pPr>
            <a:endParaRPr/>
          </a:p>
        </p:txBody>
      </p:sp>
      <p:sp>
        <p:nvSpPr>
          <p:cNvPr id="6" name="Footer Placeholder 5"/>
          <p:cNvSpPr>
            <a:spLocks noGrp="1"/>
          </p:cNvSpPr>
          <p:nvPr>
            <p:ph type="ftr" sz="quarter" idx="4"/>
          </p:nvPr>
        </p:nvSpPr>
        <p:spPr bwMode="auto">
          <a:xfrm>
            <a:off x="0" y="6456612"/>
            <a:ext cx="4278154" cy="341064"/>
          </a:xfrm>
          <a:prstGeom prst="rect">
            <a:avLst/>
          </a:prstGeom>
        </p:spPr>
        <p:txBody>
          <a:bodyPr vert="horz" lIns="91440" tIns="45720" rIns="91440" bIns="45720" rtlCol="0" anchor="b"/>
          <a:lstStyle>
            <a:lvl1pPr algn="l">
              <a:defRPr sz="1200"/>
            </a:lvl1pPr>
          </a:lstStyle>
          <a:p>
            <a:pPr>
              <a:defRPr/>
            </a:pPr>
            <a:endParaRPr/>
          </a:p>
        </p:txBody>
      </p:sp>
      <p:sp>
        <p:nvSpPr>
          <p:cNvPr id="7" name="Slide Number Placeholder 6"/>
          <p:cNvSpPr>
            <a:spLocks noGrp="1"/>
          </p:cNvSpPr>
          <p:nvPr>
            <p:ph type="sldNum" sz="quarter" idx="10"/>
          </p:nvPr>
        </p:nvSpPr>
        <p:spPr bwMode="auto">
          <a:xfrm>
            <a:off x="5592225" y="6456612"/>
            <a:ext cx="4278154" cy="341064"/>
          </a:xfrm>
          <a:prstGeom prst="rect">
            <a:avLst/>
          </a:prstGeom>
        </p:spPr>
        <p:txBody>
          <a:bodyPr vert="horz" lIns="91440" tIns="45720" rIns="91440" bIns="45720" rtlCol="0" anchor="b"/>
          <a:lstStyle>
            <a:lvl1pPr algn="r">
              <a:defRPr sz="1200"/>
            </a:lvl1pPr>
          </a:lstStyle>
          <a:p>
            <a:pPr>
              <a:defRPr/>
            </a:pPr>
            <a:endParaRPr/>
          </a:p>
        </p:txBody>
      </p:sp>
    </p:spTree>
  </p:cSld>
  <p:clrMap bg1="lt1" tx1="dk1" bg2="lt2" tx2="dk2" accent1="accent1" accent2="accent2" accent3="accent3" accent4="accent4" accent5="accent5" accent6="accent6" hlink="hlink" folHlink="folHlink"/>
  <p:notesStyle>
    <a:lvl1pPr marL="0" algn="l" defTabSz="161175">
      <a:defRPr sz="211">
        <a:solidFill>
          <a:schemeClr val="tx1"/>
        </a:solidFill>
        <a:latin typeface="+mn-lt"/>
        <a:ea typeface="+mn-ea"/>
        <a:cs typeface="+mn-cs"/>
      </a:defRPr>
    </a:lvl1pPr>
    <a:lvl2pPr marL="80587" algn="l" defTabSz="161175">
      <a:defRPr sz="211">
        <a:solidFill>
          <a:schemeClr val="tx1"/>
        </a:solidFill>
        <a:latin typeface="+mn-lt"/>
        <a:ea typeface="+mn-ea"/>
        <a:cs typeface="+mn-cs"/>
      </a:defRPr>
    </a:lvl2pPr>
    <a:lvl3pPr marL="161175" algn="l" defTabSz="161175">
      <a:defRPr sz="211">
        <a:solidFill>
          <a:schemeClr val="tx1"/>
        </a:solidFill>
        <a:latin typeface="+mn-lt"/>
        <a:ea typeface="+mn-ea"/>
        <a:cs typeface="+mn-cs"/>
      </a:defRPr>
    </a:lvl3pPr>
    <a:lvl4pPr marL="241762" algn="l" defTabSz="161175">
      <a:defRPr sz="211">
        <a:solidFill>
          <a:schemeClr val="tx1"/>
        </a:solidFill>
        <a:latin typeface="+mn-lt"/>
        <a:ea typeface="+mn-ea"/>
        <a:cs typeface="+mn-cs"/>
      </a:defRPr>
    </a:lvl4pPr>
    <a:lvl5pPr marL="322350" algn="l" defTabSz="161175">
      <a:defRPr sz="211">
        <a:solidFill>
          <a:schemeClr val="tx1"/>
        </a:solidFill>
        <a:latin typeface="+mn-lt"/>
        <a:ea typeface="+mn-ea"/>
        <a:cs typeface="+mn-cs"/>
      </a:defRPr>
    </a:lvl5pPr>
    <a:lvl6pPr marL="402937" algn="l" defTabSz="161175">
      <a:defRPr sz="211">
        <a:solidFill>
          <a:schemeClr val="tx1"/>
        </a:solidFill>
        <a:latin typeface="+mn-lt"/>
        <a:ea typeface="+mn-ea"/>
        <a:cs typeface="+mn-cs"/>
      </a:defRPr>
    </a:lvl6pPr>
    <a:lvl7pPr marL="483525" algn="l" defTabSz="161175">
      <a:defRPr sz="211">
        <a:solidFill>
          <a:schemeClr val="tx1"/>
        </a:solidFill>
        <a:latin typeface="+mn-lt"/>
        <a:ea typeface="+mn-ea"/>
        <a:cs typeface="+mn-cs"/>
      </a:defRPr>
    </a:lvl7pPr>
    <a:lvl8pPr marL="564112" algn="l" defTabSz="161175">
      <a:defRPr sz="211">
        <a:solidFill>
          <a:schemeClr val="tx1"/>
        </a:solidFill>
        <a:latin typeface="+mn-lt"/>
        <a:ea typeface="+mn-ea"/>
        <a:cs typeface="+mn-cs"/>
      </a:defRPr>
    </a:lvl8pPr>
    <a:lvl9pPr marL="644699" algn="l" defTabSz="161175">
      <a:defRPr sz="211">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1973250400" name="Slide Image Placeholder 1"/>
          <p:cNvSpPr>
            <a:spLocks noGrp="1" noRot="1" noChangeAspect="1"/>
          </p:cNvSpPr>
          <p:nvPr>
            <p:ph type="sldImg"/>
          </p:nvPr>
        </p:nvSpPr>
        <p:spPr bwMode="auto"/>
      </p:sp>
      <p:sp>
        <p:nvSpPr>
          <p:cNvPr id="463316084" name="Notes Placeholder 2"/>
          <p:cNvSpPr>
            <a:spLocks noGrp="1"/>
          </p:cNvSpPr>
          <p:nvPr>
            <p:ph type="body" idx="1"/>
          </p:nvPr>
        </p:nvSpPr>
        <p:spPr bwMode="auto"/>
        <p:txBody>
          <a:bodyPr/>
          <a:lstStyle/>
          <a:p>
            <a:pPr>
              <a:defRPr/>
            </a:pPr>
            <a:endParaRPr dirty="0"/>
          </a:p>
        </p:txBody>
      </p:sp>
      <p:sp>
        <p:nvSpPr>
          <p:cNvPr id="1562776038" name="Slide Number Placeholder 3"/>
          <p:cNvSpPr>
            <a:spLocks noGrp="1"/>
          </p:cNvSpPr>
          <p:nvPr>
            <p:ph type="sldNum" sz="quarter" idx="10"/>
          </p:nvPr>
        </p:nvSpPr>
        <p:spPr bwMode="auto"/>
        <p:txBody>
          <a:bodyPr/>
          <a:lstStyle/>
          <a:p>
            <a:pPr>
              <a:defRPr/>
            </a:pPr>
            <a:fld id="{70E57A47-1405-858E-61C7-0D23801C1345}" type="slidenum">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1973250400" name="Slide Image Placeholder 1"/>
          <p:cNvSpPr>
            <a:spLocks noGrp="1" noRot="1" noChangeAspect="1"/>
          </p:cNvSpPr>
          <p:nvPr>
            <p:ph type="sldImg"/>
          </p:nvPr>
        </p:nvSpPr>
        <p:spPr bwMode="auto"/>
      </p:sp>
      <p:sp>
        <p:nvSpPr>
          <p:cNvPr id="463316084" name="Notes Placeholder 2"/>
          <p:cNvSpPr>
            <a:spLocks noGrp="1"/>
          </p:cNvSpPr>
          <p:nvPr>
            <p:ph type="body" idx="1"/>
          </p:nvPr>
        </p:nvSpPr>
        <p:spPr bwMode="auto"/>
        <p:txBody>
          <a:bodyPr/>
          <a:lstStyle/>
          <a:p>
            <a:pPr>
              <a:defRPr/>
            </a:pPr>
            <a:endParaRPr/>
          </a:p>
        </p:txBody>
      </p:sp>
      <p:sp>
        <p:nvSpPr>
          <p:cNvPr id="1562776038" name="Slide Number Placeholder 3"/>
          <p:cNvSpPr>
            <a:spLocks noGrp="1"/>
          </p:cNvSpPr>
          <p:nvPr>
            <p:ph type="sldNum" sz="quarter" idx="10"/>
          </p:nvPr>
        </p:nvSpPr>
        <p:spPr bwMode="auto"/>
        <p:txBody>
          <a:bodyPr/>
          <a:lstStyle/>
          <a:p>
            <a:pPr>
              <a:defRPr/>
            </a:pPr>
            <a:fld id="{70E57A47-1405-858E-61C7-0D23801C1345}" type="slidenum">
              <a:rPr/>
              <a:t>2</a:t>
            </a:fld>
            <a:endParaRPr/>
          </a:p>
        </p:txBody>
      </p:sp>
    </p:spTree>
    <p:extLst>
      <p:ext uri="{BB962C8B-B14F-4D97-AF65-F5344CB8AC3E}">
        <p14:creationId xmlns:p14="http://schemas.microsoft.com/office/powerpoint/2010/main" val="19068754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elfolie">
    <p:spTree>
      <p:nvGrpSpPr>
        <p:cNvPr id="1" name=""/>
        <p:cNvGrpSpPr/>
        <p:nvPr/>
      </p:nvGrpSpPr>
      <p:grpSpPr bwMode="auto">
        <a:xfrm>
          <a:off x="0" y="0"/>
          <a:ext cx="0" cy="0"/>
          <a:chOff x="0" y="0"/>
          <a:chExt cx="0" cy="0"/>
        </a:xfrm>
      </p:grpSpPr>
      <p:grpSp>
        <p:nvGrpSpPr>
          <p:cNvPr id="12" name="Gruppieren 18">
            <a:extLst>
              <a:ext uri="{FF2B5EF4-FFF2-40B4-BE49-F238E27FC236}">
                <a16:creationId xmlns:a16="http://schemas.microsoft.com/office/drawing/2014/main" id="{C21020D1-8CFA-45C7-83D5-9A7283B11E2B}"/>
              </a:ext>
            </a:extLst>
          </p:cNvPr>
          <p:cNvGrpSpPr/>
          <p:nvPr userDrawn="1"/>
        </p:nvGrpSpPr>
        <p:grpSpPr bwMode="auto">
          <a:xfrm>
            <a:off x="0" y="291880"/>
            <a:ext cx="5327650" cy="1105958"/>
            <a:chOff x="0" y="0"/>
            <a:chExt cx="30275212" cy="6397693"/>
          </a:xfrm>
        </p:grpSpPr>
        <p:sp>
          <p:nvSpPr>
            <p:cNvPr id="13" name="Rectangle 68">
              <a:extLst>
                <a:ext uri="{FF2B5EF4-FFF2-40B4-BE49-F238E27FC236}">
                  <a16:creationId xmlns:a16="http://schemas.microsoft.com/office/drawing/2014/main" id="{BF2E7DD7-A28E-476A-8CA1-306A9A31E1DC}"/>
                </a:ext>
              </a:extLst>
            </p:cNvPr>
            <p:cNvSpPr/>
            <p:nvPr/>
          </p:nvSpPr>
          <p:spPr bwMode="auto">
            <a:xfrm>
              <a:off x="0" y="330830"/>
              <a:ext cx="30275213" cy="5095216"/>
            </a:xfrm>
            <a:prstGeom prst="rect">
              <a:avLst/>
            </a:prstGeom>
            <a:solidFill>
              <a:srgbClr val="FF7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AT" sz="100"/>
            </a:p>
          </p:txBody>
        </p:sp>
        <p:pic>
          <p:nvPicPr>
            <p:cNvPr id="14" name="Grafik 10">
              <a:extLst>
                <a:ext uri="{FF2B5EF4-FFF2-40B4-BE49-F238E27FC236}">
                  <a16:creationId xmlns:a16="http://schemas.microsoft.com/office/drawing/2014/main" id="{9CD1035B-4397-44E4-BF90-D676CB13DE36}"/>
                </a:ext>
              </a:extLst>
            </p:cNvPr>
            <p:cNvPicPr>
              <a:picLocks noChangeAspect="1"/>
            </p:cNvPicPr>
            <p:nvPr/>
          </p:nvPicPr>
          <p:blipFill>
            <a:blip r:embed="rId2"/>
            <a:stretch/>
          </p:blipFill>
          <p:spPr bwMode="auto">
            <a:xfrm>
              <a:off x="1329354" y="0"/>
              <a:ext cx="13873073" cy="6397693"/>
            </a:xfrm>
            <a:prstGeom prst="rect">
              <a:avLst/>
            </a:prstGeom>
          </p:spPr>
        </p:pic>
      </p:grpSp>
      <p:pic>
        <p:nvPicPr>
          <p:cNvPr id="15" name="Picture 7">
            <a:extLst>
              <a:ext uri="{FF2B5EF4-FFF2-40B4-BE49-F238E27FC236}">
                <a16:creationId xmlns:a16="http://schemas.microsoft.com/office/drawing/2014/main" id="{D9DEE952-214F-4AFA-8F9E-CE19011E9F11}"/>
              </a:ext>
            </a:extLst>
          </p:cNvPr>
          <p:cNvPicPr>
            <a:picLocks noChangeAspect="1"/>
          </p:cNvPicPr>
          <p:nvPr userDrawn="1"/>
        </p:nvPicPr>
        <p:blipFill>
          <a:blip r:embed="rId3"/>
          <a:stretch/>
        </p:blipFill>
        <p:spPr bwMode="auto">
          <a:xfrm>
            <a:off x="4009549" y="113764"/>
            <a:ext cx="1175226" cy="202139"/>
          </a:xfrm>
          <a:prstGeom prst="rect">
            <a:avLst/>
          </a:prstGeom>
        </p:spPr>
      </p:pic>
      <p:pic>
        <p:nvPicPr>
          <p:cNvPr id="16" name="Grafik 15">
            <a:extLst>
              <a:ext uri="{FF2B5EF4-FFF2-40B4-BE49-F238E27FC236}">
                <a16:creationId xmlns:a16="http://schemas.microsoft.com/office/drawing/2014/main" id="{2F855FC8-6B87-47E2-8319-28E7EECEDDCF}"/>
              </a:ext>
            </a:extLst>
          </p:cNvPr>
          <p:cNvPicPr>
            <a:picLocks noChangeAspect="1"/>
          </p:cNvPicPr>
          <p:nvPr userDrawn="1"/>
        </p:nvPicPr>
        <p:blipFill>
          <a:blip r:embed="rId4"/>
          <a:stretch>
            <a:fillRect/>
          </a:stretch>
        </p:blipFill>
        <p:spPr bwMode="auto">
          <a:xfrm>
            <a:off x="4563334" y="483172"/>
            <a:ext cx="621442" cy="613526"/>
          </a:xfrm>
          <a:prstGeom prst="rect">
            <a:avLst/>
          </a:prstGeom>
        </p:spPr>
      </p:pic>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Rectangle 68">
            <a:extLst>
              <a:ext uri="{FF2B5EF4-FFF2-40B4-BE49-F238E27FC236}">
                <a16:creationId xmlns:a16="http://schemas.microsoft.com/office/drawing/2014/main" id="{4D2D95C3-46E1-4F97-9C45-B8D9BD44439F}"/>
              </a:ext>
            </a:extLst>
          </p:cNvPr>
          <p:cNvSpPr/>
          <p:nvPr userDrawn="1"/>
        </p:nvSpPr>
        <p:spPr bwMode="auto">
          <a:xfrm>
            <a:off x="0" y="-3200"/>
            <a:ext cx="5327650" cy="374584"/>
          </a:xfrm>
          <a:prstGeom prst="rect">
            <a:avLst/>
          </a:prstGeom>
          <a:solidFill>
            <a:srgbClr val="FF7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AT" sz="100"/>
          </a:p>
        </p:txBody>
      </p:sp>
    </p:spTree>
    <p:extLst>
      <p:ext uri="{BB962C8B-B14F-4D97-AF65-F5344CB8AC3E}">
        <p14:creationId xmlns:p14="http://schemas.microsoft.com/office/powerpoint/2010/main" val="12725450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523278">
        <a:lnSpc>
          <a:spcPct val="90000"/>
        </a:lnSpc>
        <a:spcBef>
          <a:spcPts val="0"/>
        </a:spcBef>
        <a:buNone/>
        <a:defRPr sz="2515">
          <a:solidFill>
            <a:schemeClr val="tx1"/>
          </a:solidFill>
          <a:latin typeface="+mj-lt"/>
          <a:ea typeface="+mj-ea"/>
          <a:cs typeface="+mj-cs"/>
        </a:defRPr>
      </a:lvl1pPr>
    </p:titleStyle>
    <p:bodyStyle>
      <a:lvl1pPr marL="130820" indent="-130820" algn="l" defTabSz="523278">
        <a:lnSpc>
          <a:spcPct val="90000"/>
        </a:lnSpc>
        <a:spcBef>
          <a:spcPts val="572"/>
        </a:spcBef>
        <a:buFont typeface="Arial"/>
        <a:buChar char="•"/>
        <a:defRPr sz="1599">
          <a:solidFill>
            <a:schemeClr val="tx1"/>
          </a:solidFill>
          <a:latin typeface="+mn-lt"/>
          <a:ea typeface="+mn-ea"/>
          <a:cs typeface="+mn-cs"/>
        </a:defRPr>
      </a:lvl1pPr>
      <a:lvl2pPr marL="392458" indent="-130820" algn="l" defTabSz="523278">
        <a:lnSpc>
          <a:spcPct val="90000"/>
        </a:lnSpc>
        <a:spcBef>
          <a:spcPts val="286"/>
        </a:spcBef>
        <a:buFont typeface="Arial"/>
        <a:buChar char="•"/>
        <a:defRPr sz="1374">
          <a:solidFill>
            <a:schemeClr val="tx1"/>
          </a:solidFill>
          <a:latin typeface="+mn-lt"/>
          <a:ea typeface="+mn-ea"/>
          <a:cs typeface="+mn-cs"/>
        </a:defRPr>
      </a:lvl2pPr>
      <a:lvl3pPr marL="654097" indent="-130820" algn="l" defTabSz="523278">
        <a:lnSpc>
          <a:spcPct val="90000"/>
        </a:lnSpc>
        <a:spcBef>
          <a:spcPts val="286"/>
        </a:spcBef>
        <a:buFont typeface="Arial"/>
        <a:buChar char="•"/>
        <a:defRPr sz="1141">
          <a:solidFill>
            <a:schemeClr val="tx1"/>
          </a:solidFill>
          <a:latin typeface="+mn-lt"/>
          <a:ea typeface="+mn-ea"/>
          <a:cs typeface="+mn-cs"/>
        </a:defRPr>
      </a:lvl3pPr>
      <a:lvl4pPr marL="915735" indent="-130820" algn="l" defTabSz="523278">
        <a:lnSpc>
          <a:spcPct val="90000"/>
        </a:lnSpc>
        <a:spcBef>
          <a:spcPts val="286"/>
        </a:spcBef>
        <a:buFont typeface="Arial"/>
        <a:buChar char="•"/>
        <a:defRPr sz="1029">
          <a:solidFill>
            <a:schemeClr val="tx1"/>
          </a:solidFill>
          <a:latin typeface="+mn-lt"/>
          <a:ea typeface="+mn-ea"/>
          <a:cs typeface="+mn-cs"/>
        </a:defRPr>
      </a:lvl4pPr>
      <a:lvl5pPr marL="1177374" indent="-130820" algn="l" defTabSz="523278">
        <a:lnSpc>
          <a:spcPct val="90000"/>
        </a:lnSpc>
        <a:spcBef>
          <a:spcPts val="286"/>
        </a:spcBef>
        <a:buFont typeface="Arial"/>
        <a:buChar char="•"/>
        <a:defRPr sz="1029">
          <a:solidFill>
            <a:schemeClr val="tx1"/>
          </a:solidFill>
          <a:latin typeface="+mn-lt"/>
          <a:ea typeface="+mn-ea"/>
          <a:cs typeface="+mn-cs"/>
        </a:defRPr>
      </a:lvl5pPr>
      <a:lvl6pPr marL="1439013" indent="-130820" algn="l" defTabSz="523278">
        <a:lnSpc>
          <a:spcPct val="90000"/>
        </a:lnSpc>
        <a:spcBef>
          <a:spcPts val="286"/>
        </a:spcBef>
        <a:buFont typeface="Arial"/>
        <a:buChar char="•"/>
        <a:defRPr sz="1029">
          <a:solidFill>
            <a:schemeClr val="tx1"/>
          </a:solidFill>
          <a:latin typeface="+mn-lt"/>
          <a:ea typeface="+mn-ea"/>
          <a:cs typeface="+mn-cs"/>
        </a:defRPr>
      </a:lvl6pPr>
      <a:lvl7pPr marL="1700652" indent="-130820" algn="l" defTabSz="523278">
        <a:lnSpc>
          <a:spcPct val="90000"/>
        </a:lnSpc>
        <a:spcBef>
          <a:spcPts val="286"/>
        </a:spcBef>
        <a:buFont typeface="Arial"/>
        <a:buChar char="•"/>
        <a:defRPr sz="1029">
          <a:solidFill>
            <a:schemeClr val="tx1"/>
          </a:solidFill>
          <a:latin typeface="+mn-lt"/>
          <a:ea typeface="+mn-ea"/>
          <a:cs typeface="+mn-cs"/>
        </a:defRPr>
      </a:lvl7pPr>
      <a:lvl8pPr marL="1962290" indent="-130820" algn="l" defTabSz="523278">
        <a:lnSpc>
          <a:spcPct val="90000"/>
        </a:lnSpc>
        <a:spcBef>
          <a:spcPts val="286"/>
        </a:spcBef>
        <a:buFont typeface="Arial"/>
        <a:buChar char="•"/>
        <a:defRPr sz="1029">
          <a:solidFill>
            <a:schemeClr val="tx1"/>
          </a:solidFill>
          <a:latin typeface="+mn-lt"/>
          <a:ea typeface="+mn-ea"/>
          <a:cs typeface="+mn-cs"/>
        </a:defRPr>
      </a:lvl8pPr>
      <a:lvl9pPr marL="2223929" indent="-130820" algn="l" defTabSz="523278">
        <a:lnSpc>
          <a:spcPct val="90000"/>
        </a:lnSpc>
        <a:spcBef>
          <a:spcPts val="286"/>
        </a:spcBef>
        <a:buFont typeface="Arial"/>
        <a:buChar char="•"/>
        <a:defRPr sz="1029">
          <a:solidFill>
            <a:schemeClr val="tx1"/>
          </a:solidFill>
          <a:latin typeface="+mn-lt"/>
          <a:ea typeface="+mn-ea"/>
          <a:cs typeface="+mn-cs"/>
        </a:defRPr>
      </a:lvl9pPr>
    </p:bodyStyle>
    <p:otherStyle>
      <a:defPPr>
        <a:defRPr lang="en-US"/>
      </a:defPPr>
      <a:lvl1pPr marL="0" algn="l" defTabSz="523278">
        <a:defRPr sz="1029">
          <a:solidFill>
            <a:schemeClr val="tx1"/>
          </a:solidFill>
          <a:latin typeface="+mn-lt"/>
          <a:ea typeface="+mn-ea"/>
          <a:cs typeface="+mn-cs"/>
        </a:defRPr>
      </a:lvl1pPr>
      <a:lvl2pPr marL="261639" algn="l" defTabSz="523278">
        <a:defRPr sz="1029">
          <a:solidFill>
            <a:schemeClr val="tx1"/>
          </a:solidFill>
          <a:latin typeface="+mn-lt"/>
          <a:ea typeface="+mn-ea"/>
          <a:cs typeface="+mn-cs"/>
        </a:defRPr>
      </a:lvl2pPr>
      <a:lvl3pPr marL="523278" algn="l" defTabSz="523278">
        <a:defRPr sz="1029">
          <a:solidFill>
            <a:schemeClr val="tx1"/>
          </a:solidFill>
          <a:latin typeface="+mn-lt"/>
          <a:ea typeface="+mn-ea"/>
          <a:cs typeface="+mn-cs"/>
        </a:defRPr>
      </a:lvl3pPr>
      <a:lvl4pPr marL="784916" algn="l" defTabSz="523278">
        <a:defRPr sz="1029">
          <a:solidFill>
            <a:schemeClr val="tx1"/>
          </a:solidFill>
          <a:latin typeface="+mn-lt"/>
          <a:ea typeface="+mn-ea"/>
          <a:cs typeface="+mn-cs"/>
        </a:defRPr>
      </a:lvl4pPr>
      <a:lvl5pPr marL="1046555" algn="l" defTabSz="523278">
        <a:defRPr sz="1029">
          <a:solidFill>
            <a:schemeClr val="tx1"/>
          </a:solidFill>
          <a:latin typeface="+mn-lt"/>
          <a:ea typeface="+mn-ea"/>
          <a:cs typeface="+mn-cs"/>
        </a:defRPr>
      </a:lvl5pPr>
      <a:lvl6pPr marL="1308193" algn="l" defTabSz="523278">
        <a:defRPr sz="1029">
          <a:solidFill>
            <a:schemeClr val="tx1"/>
          </a:solidFill>
          <a:latin typeface="+mn-lt"/>
          <a:ea typeface="+mn-ea"/>
          <a:cs typeface="+mn-cs"/>
        </a:defRPr>
      </a:lvl6pPr>
      <a:lvl7pPr marL="1569832" algn="l" defTabSz="523278">
        <a:defRPr sz="1029">
          <a:solidFill>
            <a:schemeClr val="tx1"/>
          </a:solidFill>
          <a:latin typeface="+mn-lt"/>
          <a:ea typeface="+mn-ea"/>
          <a:cs typeface="+mn-cs"/>
        </a:defRPr>
      </a:lvl7pPr>
      <a:lvl8pPr marL="1831471" algn="l" defTabSz="523278">
        <a:defRPr sz="1029">
          <a:solidFill>
            <a:schemeClr val="tx1"/>
          </a:solidFill>
          <a:latin typeface="+mn-lt"/>
          <a:ea typeface="+mn-ea"/>
          <a:cs typeface="+mn-cs"/>
        </a:defRPr>
      </a:lvl8pPr>
      <a:lvl9pPr marL="2093109" algn="l" defTabSz="523278">
        <a:defRPr sz="1029">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png"/><Relationship Id="rId9" Type="http://schemas.openxmlformats.org/officeDocument/2006/relationships/hyperlink" Target="https://forschungsdaten.at/sharedrdm"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watch?v=d3e-Fsy4RsU&amp;list=PLQdpqiZpJwy3tA0-_d8VzpbXUaR0Il4eZ" TargetMode="External"/><Relationship Id="rId13" Type="http://schemas.openxmlformats.org/officeDocument/2006/relationships/image" Target="../media/image11.svg"/><Relationship Id="rId18" Type="http://schemas.openxmlformats.org/officeDocument/2006/relationships/image" Target="../media/image6.png"/><Relationship Id="rId3" Type="http://schemas.openxmlformats.org/officeDocument/2006/relationships/image" Target="../media/image7.png"/><Relationship Id="rId7" Type="http://schemas.openxmlformats.org/officeDocument/2006/relationships/image" Target="../media/image8.png"/><Relationship Id="rId12" Type="http://schemas.openxmlformats.org/officeDocument/2006/relationships/image" Target="../media/image10.png"/><Relationship Id="rId17" Type="http://schemas.openxmlformats.org/officeDocument/2006/relationships/image" Target="../media/image5.png"/><Relationship Id="rId2" Type="http://schemas.openxmlformats.org/officeDocument/2006/relationships/notesSlide" Target="../notesSlides/notesSlide2.xml"/><Relationship Id="rId16"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s://github.com/elabftw/elabftw/issues" TargetMode="External"/><Relationship Id="rId11" Type="http://schemas.openxmlformats.org/officeDocument/2006/relationships/hyperlink" Target="https://view.genially.com/66e1821238cb1b12e501b36b/interactive-content-rdm-team-service-flyer" TargetMode="External"/><Relationship Id="rId5" Type="http://schemas.openxmlformats.org/officeDocument/2006/relationships/hyperlink" Target="mailto:rdmsupport@medunigraz.at" TargetMode="External"/><Relationship Id="rId15" Type="http://schemas.openxmlformats.org/officeDocument/2006/relationships/hyperlink" Target="https://creativecommons.org/publicdomain/mark/1.0/deed" TargetMode="External"/><Relationship Id="rId10" Type="http://schemas.openxmlformats.org/officeDocument/2006/relationships/image" Target="../media/image9.png"/><Relationship Id="rId4" Type="http://schemas.openxmlformats.org/officeDocument/2006/relationships/hyperlink" Target="elab.medunigraz.at" TargetMode="External"/><Relationship Id="rId9" Type="http://schemas.openxmlformats.org/officeDocument/2006/relationships/hyperlink" Target="https://www.youtube.com/watch?v=YaN6BNMhDbY" TargetMode="External"/><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alpha val="99999"/>
          </a:schemeClr>
        </a:solidFill>
        <a:effectLst/>
      </p:bgPr>
    </p:bg>
    <p:spTree>
      <p:nvGrpSpPr>
        <p:cNvPr id="1" name=""/>
        <p:cNvGrpSpPr/>
        <p:nvPr/>
      </p:nvGrpSpPr>
      <p:grpSpPr bwMode="auto">
        <a:xfrm>
          <a:off x="0" y="0"/>
          <a:ext cx="0" cy="0"/>
          <a:chOff x="0" y="0"/>
          <a:chExt cx="0" cy="0"/>
        </a:xfrm>
      </p:grpSpPr>
      <p:pic>
        <p:nvPicPr>
          <p:cNvPr id="1813849483" name="Picture 7" descr="Logo Cluster Forschungsdaten"/>
          <p:cNvPicPr>
            <a:picLocks noChangeAspect="1"/>
          </p:cNvPicPr>
          <p:nvPr/>
        </p:nvPicPr>
        <p:blipFill>
          <a:blip r:embed="rId3"/>
          <a:stretch/>
        </p:blipFill>
        <p:spPr bwMode="auto">
          <a:xfrm>
            <a:off x="4009549" y="113764"/>
            <a:ext cx="1175226" cy="202139"/>
          </a:xfrm>
          <a:prstGeom prst="rect">
            <a:avLst/>
          </a:prstGeom>
        </p:spPr>
      </p:pic>
      <p:grpSp>
        <p:nvGrpSpPr>
          <p:cNvPr id="2081543232" name="Gruppieren 18">
            <a:extLst>
              <a:ext uri="{C183D7F6-B498-43B3-948B-1728B52AA6E4}">
                <adec:decorative xmlns:adec="http://schemas.microsoft.com/office/drawing/2017/decorative" val="1"/>
              </a:ext>
            </a:extLst>
          </p:cNvPr>
          <p:cNvGrpSpPr/>
          <p:nvPr/>
        </p:nvGrpSpPr>
        <p:grpSpPr bwMode="auto">
          <a:xfrm>
            <a:off x="0" y="291880"/>
            <a:ext cx="5327650" cy="1105958"/>
            <a:chOff x="0" y="0"/>
            <a:chExt cx="30275212" cy="6397693"/>
          </a:xfrm>
        </p:grpSpPr>
        <p:sp>
          <p:nvSpPr>
            <p:cNvPr id="1466136743" name="Rectangle 68"/>
            <p:cNvSpPr/>
            <p:nvPr/>
          </p:nvSpPr>
          <p:spPr bwMode="auto">
            <a:xfrm>
              <a:off x="0" y="330830"/>
              <a:ext cx="30275213" cy="5095216"/>
            </a:xfrm>
            <a:prstGeom prst="rect">
              <a:avLst/>
            </a:prstGeom>
            <a:solidFill>
              <a:srgbClr val="FF7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AT" sz="100"/>
            </a:p>
          </p:txBody>
        </p:sp>
        <p:pic>
          <p:nvPicPr>
            <p:cNvPr id="127087542" name="Grafik 10" descr="Logo Shared RDM"/>
            <p:cNvPicPr>
              <a:picLocks noChangeAspect="1"/>
            </p:cNvPicPr>
            <p:nvPr/>
          </p:nvPicPr>
          <p:blipFill>
            <a:blip r:embed="rId4"/>
            <a:stretch/>
          </p:blipFill>
          <p:spPr bwMode="auto">
            <a:xfrm>
              <a:off x="1329354" y="0"/>
              <a:ext cx="13873073" cy="6397693"/>
            </a:xfrm>
            <a:prstGeom prst="rect">
              <a:avLst/>
            </a:prstGeom>
          </p:spPr>
        </p:pic>
      </p:grpSp>
      <p:pic>
        <p:nvPicPr>
          <p:cNvPr id="10" name="Grafik 9">
            <a:extLst>
              <a:ext uri="{FF2B5EF4-FFF2-40B4-BE49-F238E27FC236}">
                <a16:creationId xmlns:a16="http://schemas.microsoft.com/office/drawing/2014/main" id="{4289D47C-C565-4B6E-A7AE-D989EAC7145F}"/>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4563334" y="483172"/>
            <a:ext cx="621442" cy="613526"/>
          </a:xfrm>
          <a:prstGeom prst="rect">
            <a:avLst/>
          </a:prstGeom>
        </p:spPr>
      </p:pic>
      <p:sp>
        <p:nvSpPr>
          <p:cNvPr id="26" name="Textfeld 1">
            <a:extLst>
              <a:ext uri="{FF2B5EF4-FFF2-40B4-BE49-F238E27FC236}">
                <a16:creationId xmlns:a16="http://schemas.microsoft.com/office/drawing/2014/main" id="{40E45982-784D-4F4A-9B3A-30D8000B28E6}"/>
              </a:ext>
            </a:extLst>
          </p:cNvPr>
          <p:cNvSpPr txBox="1">
            <a:spLocks noGrp="1"/>
          </p:cNvSpPr>
          <p:nvPr>
            <p:ph type="title" idx="4294967295"/>
          </p:nvPr>
        </p:nvSpPr>
        <p:spPr bwMode="auto">
          <a:xfrm>
            <a:off x="292708" y="1360697"/>
            <a:ext cx="5032328" cy="3385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80587" eaLnBrk="1" fontAlgn="auto" latinLnBrk="0" hangingPunct="1">
              <a:lnSpc>
                <a:spcPct val="100000"/>
              </a:lnSpc>
              <a:spcBef>
                <a:spcPts val="0"/>
              </a:spcBef>
              <a:spcAft>
                <a:spcPts val="0"/>
              </a:spcAft>
              <a:buClrTx/>
              <a:buSzTx/>
              <a:buFontTx/>
              <a:buNone/>
              <a:tabLst/>
              <a:defRPr/>
            </a:pPr>
            <a:r>
              <a:rPr kumimoji="0" lang="de-AT" sz="1600" b="1" i="0" u="none" strike="noStrike" kern="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eLN</a:t>
            </a:r>
            <a:r>
              <a:rPr kumimoji="0" lang="de-AT" sz="16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 electronic Lab Notebook</a:t>
            </a:r>
            <a:endParaRPr kumimoji="0" lang="de-AT" sz="16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3" name="Rechteck: abgerundete Ecken 32">
            <a:extLst>
              <a:ext uri="{FF2B5EF4-FFF2-40B4-BE49-F238E27FC236}">
                <a16:creationId xmlns:a16="http://schemas.microsoft.com/office/drawing/2014/main" id="{8E863866-434F-4140-8852-2DDE52853324}"/>
              </a:ext>
            </a:extLst>
          </p:cNvPr>
          <p:cNvSpPr/>
          <p:nvPr/>
        </p:nvSpPr>
        <p:spPr bwMode="auto">
          <a:xfrm>
            <a:off x="153252" y="1765675"/>
            <a:ext cx="5049749" cy="759737"/>
          </a:xfrm>
          <a:prstGeom prst="roundRect">
            <a:avLst>
              <a:gd name="adj" fmla="val 8936"/>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numCol="2" spcCol="180000" rtlCol="0" anchor="t"/>
          <a:lstStyle/>
          <a:p>
            <a:r>
              <a:rPr lang="de-AT" sz="900" dirty="0">
                <a:solidFill>
                  <a:schemeClr val="tx1"/>
                </a:solidFill>
              </a:rPr>
              <a:t>Hast du jemals nach Daten aus einem Laborbuch von vor drei Jahren gesucht, als der Kollege noch da war, der jetzt gar nicht mehr zu kontaktieren ist? Dich durch die fremde Schreibschrift der Kollegin gewühlt nur um dann festzustellen, dass als Speicherort deiner gewünschten Information ein kryptischer Satz geschrieben steht, der so etwas bedeuten könnte wie „mein Lab-USB Stick“? </a:t>
            </a:r>
            <a:r>
              <a:rPr lang="de-AT" sz="900" dirty="0" err="1">
                <a:solidFill>
                  <a:schemeClr val="tx1"/>
                </a:solidFill>
              </a:rPr>
              <a:t>Jein</a:t>
            </a:r>
            <a:r>
              <a:rPr lang="de-AT" sz="900" dirty="0">
                <a:solidFill>
                  <a:schemeClr val="tx1"/>
                </a:solidFill>
              </a:rPr>
              <a:t>? So oder so – mit einem </a:t>
            </a:r>
            <a:r>
              <a:rPr lang="de-AT" sz="900" dirty="0" err="1">
                <a:solidFill>
                  <a:schemeClr val="tx1"/>
                </a:solidFill>
              </a:rPr>
              <a:t>eLN</a:t>
            </a:r>
            <a:r>
              <a:rPr lang="de-AT" sz="900" dirty="0">
                <a:solidFill>
                  <a:schemeClr val="tx1"/>
                </a:solidFill>
              </a:rPr>
              <a:t> wär‘ das nicht passiert!</a:t>
            </a:r>
          </a:p>
        </p:txBody>
      </p:sp>
      <p:pic>
        <p:nvPicPr>
          <p:cNvPr id="3" name="Grafik 2" descr="eLN - Vor(ur)teile. Vorteile: Datensicherheit, Backups, Zeitersparnis, Suchfunktion, einheitliche Organisation, Integrierbarkeit, Zeitstempel, digitale Unterschrift = Absicherung, Erleichtertes Teilen mit Community. Vorurteile: umständlich, teuer, Technologie-abhängig">
            <a:extLst>
              <a:ext uri="{FF2B5EF4-FFF2-40B4-BE49-F238E27FC236}">
                <a16:creationId xmlns:a16="http://schemas.microsoft.com/office/drawing/2014/main" id="{A22CAB1E-41F1-4D2F-AC69-E52C12129127}"/>
              </a:ext>
            </a:extLst>
          </p:cNvPr>
          <p:cNvPicPr>
            <a:picLocks noChangeAspect="1"/>
          </p:cNvPicPr>
          <p:nvPr/>
        </p:nvPicPr>
        <p:blipFill rotWithShape="1">
          <a:blip r:embed="rId6"/>
          <a:srcRect/>
          <a:stretch/>
        </p:blipFill>
        <p:spPr>
          <a:xfrm>
            <a:off x="256103" y="2656367"/>
            <a:ext cx="4838257" cy="2372049"/>
          </a:xfrm>
          <a:prstGeom prst="rect">
            <a:avLst/>
          </a:prstGeom>
        </p:spPr>
      </p:pic>
      <p:sp>
        <p:nvSpPr>
          <p:cNvPr id="27" name="Rechteck: abgerundete Ecken 26">
            <a:extLst>
              <a:ext uri="{FF2B5EF4-FFF2-40B4-BE49-F238E27FC236}">
                <a16:creationId xmlns:a16="http://schemas.microsoft.com/office/drawing/2014/main" id="{8B7F720D-FF80-4173-9C2E-C857E59046D2}"/>
              </a:ext>
            </a:extLst>
          </p:cNvPr>
          <p:cNvSpPr/>
          <p:nvPr/>
        </p:nvSpPr>
        <p:spPr bwMode="auto">
          <a:xfrm>
            <a:off x="176135" y="4998917"/>
            <a:ext cx="5008640" cy="274213"/>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de-DE" sz="700" dirty="0">
                <a:solidFill>
                  <a:schemeClr val="tx1"/>
                </a:solidFill>
              </a:rPr>
              <a:t>eLN – Vor(ur)teile. Die Grafik spricht für sich (…und falls doch nicht: Kontras zur Linken in Orange, Pros rechts in Blau). Erstellt wurde sie mit zwei AI-generierten Bildern aus der Public Domain von stockcake.com. </a:t>
            </a:r>
            <a:endParaRPr lang="de-AT" sz="700" dirty="0">
              <a:solidFill>
                <a:schemeClr val="tx1"/>
              </a:solidFill>
            </a:endParaRPr>
          </a:p>
        </p:txBody>
      </p:sp>
      <p:grpSp>
        <p:nvGrpSpPr>
          <p:cNvPr id="29" name="Gruppieren 28">
            <a:extLst>
              <a:ext uri="{FF2B5EF4-FFF2-40B4-BE49-F238E27FC236}">
                <a16:creationId xmlns:a16="http://schemas.microsoft.com/office/drawing/2014/main" id="{EBFB6A97-2C3F-472F-9765-20D9A0778820}"/>
              </a:ext>
              <a:ext uri="{C183D7F6-B498-43B3-948B-1728B52AA6E4}">
                <adec:decorative xmlns:adec="http://schemas.microsoft.com/office/drawing/2017/decorative" val="1"/>
              </a:ext>
            </a:extLst>
          </p:cNvPr>
          <p:cNvGrpSpPr/>
          <p:nvPr/>
        </p:nvGrpSpPr>
        <p:grpSpPr>
          <a:xfrm rot="10800000">
            <a:off x="4676085" y="1521148"/>
            <a:ext cx="706807" cy="712982"/>
            <a:chOff x="77623" y="3407768"/>
            <a:chExt cx="926180" cy="934273"/>
          </a:xfrm>
        </p:grpSpPr>
        <p:pic>
          <p:nvPicPr>
            <p:cNvPr id="30" name="Grafik 29">
              <a:extLst>
                <a:ext uri="{FF2B5EF4-FFF2-40B4-BE49-F238E27FC236}">
                  <a16:creationId xmlns:a16="http://schemas.microsoft.com/office/drawing/2014/main" id="{2B7F72B4-EA75-44D5-A1AA-0111D9D8240D}"/>
                </a:ext>
              </a:extLst>
            </p:cNvPr>
            <p:cNvPicPr>
              <a:picLocks noChangeAspect="1"/>
            </p:cNvPicPr>
            <p:nvPr/>
          </p:nvPicPr>
          <p:blipFill>
            <a:blip r:embed="rId7"/>
            <a:stretch/>
          </p:blipFill>
          <p:spPr bwMode="auto">
            <a:xfrm rot="10799990">
              <a:off x="77623" y="3491938"/>
              <a:ext cx="893253" cy="850103"/>
            </a:xfrm>
            <a:prstGeom prst="rect">
              <a:avLst/>
            </a:prstGeom>
          </p:spPr>
        </p:pic>
        <p:pic>
          <p:nvPicPr>
            <p:cNvPr id="32" name="Grafik 31">
              <a:extLst>
                <a:ext uri="{FF2B5EF4-FFF2-40B4-BE49-F238E27FC236}">
                  <a16:creationId xmlns:a16="http://schemas.microsoft.com/office/drawing/2014/main" id="{BBDE904A-D3AA-48B4-B287-8CD17961864D}"/>
                </a:ext>
              </a:extLst>
            </p:cNvPr>
            <p:cNvPicPr>
              <a:picLocks noChangeAspect="1"/>
            </p:cNvPicPr>
            <p:nvPr/>
          </p:nvPicPr>
          <p:blipFill>
            <a:blip r:embed="rId8"/>
            <a:stretch/>
          </p:blipFill>
          <p:spPr bwMode="auto">
            <a:xfrm rot="10799990">
              <a:off x="296103" y="3407768"/>
              <a:ext cx="707700" cy="608449"/>
            </a:xfrm>
            <a:prstGeom prst="rect">
              <a:avLst/>
            </a:prstGeom>
          </p:spPr>
        </p:pic>
      </p:grpSp>
      <p:grpSp>
        <p:nvGrpSpPr>
          <p:cNvPr id="36" name="Gruppieren 35">
            <a:extLst>
              <a:ext uri="{FF2B5EF4-FFF2-40B4-BE49-F238E27FC236}">
                <a16:creationId xmlns:a16="http://schemas.microsoft.com/office/drawing/2014/main" id="{FF7F6DEE-C3AF-4A24-A5B0-5254C4EBCD3A}"/>
              </a:ext>
              <a:ext uri="{C183D7F6-B498-43B3-948B-1728B52AA6E4}">
                <adec:decorative xmlns:adec="http://schemas.microsoft.com/office/drawing/2017/decorative" val="1"/>
              </a:ext>
            </a:extLst>
          </p:cNvPr>
          <p:cNvGrpSpPr/>
          <p:nvPr/>
        </p:nvGrpSpPr>
        <p:grpSpPr>
          <a:xfrm rot="10800000">
            <a:off x="4677126" y="5221092"/>
            <a:ext cx="706807" cy="712982"/>
            <a:chOff x="77623" y="3407768"/>
            <a:chExt cx="926180" cy="934273"/>
          </a:xfrm>
        </p:grpSpPr>
        <p:pic>
          <p:nvPicPr>
            <p:cNvPr id="37" name="Grafik 36">
              <a:extLst>
                <a:ext uri="{FF2B5EF4-FFF2-40B4-BE49-F238E27FC236}">
                  <a16:creationId xmlns:a16="http://schemas.microsoft.com/office/drawing/2014/main" id="{DE185056-C2A8-4E55-891C-962E49141FE6}"/>
                </a:ext>
              </a:extLst>
            </p:cNvPr>
            <p:cNvPicPr>
              <a:picLocks noChangeAspect="1"/>
            </p:cNvPicPr>
            <p:nvPr/>
          </p:nvPicPr>
          <p:blipFill>
            <a:blip r:embed="rId7"/>
            <a:stretch/>
          </p:blipFill>
          <p:spPr bwMode="auto">
            <a:xfrm rot="10799990">
              <a:off x="77623" y="3491938"/>
              <a:ext cx="893253" cy="850103"/>
            </a:xfrm>
            <a:prstGeom prst="rect">
              <a:avLst/>
            </a:prstGeom>
          </p:spPr>
        </p:pic>
        <p:pic>
          <p:nvPicPr>
            <p:cNvPr id="38" name="Grafik 37">
              <a:extLst>
                <a:ext uri="{FF2B5EF4-FFF2-40B4-BE49-F238E27FC236}">
                  <a16:creationId xmlns:a16="http://schemas.microsoft.com/office/drawing/2014/main" id="{EFD748C5-9A52-4B94-9711-223A499AB6E1}"/>
                </a:ext>
              </a:extLst>
            </p:cNvPr>
            <p:cNvPicPr>
              <a:picLocks noChangeAspect="1"/>
            </p:cNvPicPr>
            <p:nvPr/>
          </p:nvPicPr>
          <p:blipFill>
            <a:blip r:embed="rId8"/>
            <a:stretch/>
          </p:blipFill>
          <p:spPr bwMode="auto">
            <a:xfrm rot="10799990">
              <a:off x="296103" y="3407768"/>
              <a:ext cx="707700" cy="608449"/>
            </a:xfrm>
            <a:prstGeom prst="rect">
              <a:avLst/>
            </a:prstGeom>
          </p:spPr>
        </p:pic>
      </p:grpSp>
      <p:grpSp>
        <p:nvGrpSpPr>
          <p:cNvPr id="39" name="Gruppieren 38">
            <a:extLst>
              <a:ext uri="{FF2B5EF4-FFF2-40B4-BE49-F238E27FC236}">
                <a16:creationId xmlns:a16="http://schemas.microsoft.com/office/drawing/2014/main" id="{F656BE6C-BB68-4116-AF43-71F3A47A8A6B}"/>
              </a:ext>
              <a:ext uri="{C183D7F6-B498-43B3-948B-1728B52AA6E4}">
                <adec:decorative xmlns:adec="http://schemas.microsoft.com/office/drawing/2017/decorative" val="1"/>
              </a:ext>
            </a:extLst>
          </p:cNvPr>
          <p:cNvGrpSpPr/>
          <p:nvPr/>
        </p:nvGrpSpPr>
        <p:grpSpPr>
          <a:xfrm>
            <a:off x="-23479" y="6851280"/>
            <a:ext cx="706807" cy="705030"/>
            <a:chOff x="77623" y="3418188"/>
            <a:chExt cx="926180" cy="923853"/>
          </a:xfrm>
        </p:grpSpPr>
        <p:pic>
          <p:nvPicPr>
            <p:cNvPr id="40" name="Grafik 39">
              <a:extLst>
                <a:ext uri="{FF2B5EF4-FFF2-40B4-BE49-F238E27FC236}">
                  <a16:creationId xmlns:a16="http://schemas.microsoft.com/office/drawing/2014/main" id="{1233A81C-FD75-47BD-BD84-62C8BDD3223D}"/>
                </a:ext>
              </a:extLst>
            </p:cNvPr>
            <p:cNvPicPr>
              <a:picLocks noChangeAspect="1"/>
            </p:cNvPicPr>
            <p:nvPr/>
          </p:nvPicPr>
          <p:blipFill>
            <a:blip r:embed="rId7"/>
            <a:stretch/>
          </p:blipFill>
          <p:spPr bwMode="auto">
            <a:xfrm rot="10799990">
              <a:off x="77623" y="3491938"/>
              <a:ext cx="893253" cy="850103"/>
            </a:xfrm>
            <a:prstGeom prst="rect">
              <a:avLst/>
            </a:prstGeom>
          </p:spPr>
        </p:pic>
        <p:pic>
          <p:nvPicPr>
            <p:cNvPr id="41" name="Grafik 40">
              <a:extLst>
                <a:ext uri="{FF2B5EF4-FFF2-40B4-BE49-F238E27FC236}">
                  <a16:creationId xmlns:a16="http://schemas.microsoft.com/office/drawing/2014/main" id="{05ECCFA8-2048-466F-BA4C-5B28183D0C03}"/>
                </a:ext>
              </a:extLst>
            </p:cNvPr>
            <p:cNvPicPr>
              <a:picLocks noChangeAspect="1"/>
            </p:cNvPicPr>
            <p:nvPr/>
          </p:nvPicPr>
          <p:blipFill>
            <a:blip r:embed="rId8"/>
            <a:stretch/>
          </p:blipFill>
          <p:spPr bwMode="auto">
            <a:xfrm rot="10799990">
              <a:off x="296103" y="3418188"/>
              <a:ext cx="707700" cy="608449"/>
            </a:xfrm>
            <a:prstGeom prst="rect">
              <a:avLst/>
            </a:prstGeom>
          </p:spPr>
        </p:pic>
      </p:grpSp>
      <p:grpSp>
        <p:nvGrpSpPr>
          <p:cNvPr id="43" name="Gruppieren 42">
            <a:extLst>
              <a:ext uri="{FF2B5EF4-FFF2-40B4-BE49-F238E27FC236}">
                <a16:creationId xmlns:a16="http://schemas.microsoft.com/office/drawing/2014/main" id="{FFBBFD64-3B43-45F9-8885-DDFCA4634D04}"/>
              </a:ext>
              <a:ext uri="{C183D7F6-B498-43B3-948B-1728B52AA6E4}">
                <adec:decorative xmlns:adec="http://schemas.microsoft.com/office/drawing/2017/decorative" val="1"/>
              </a:ext>
            </a:extLst>
          </p:cNvPr>
          <p:cNvGrpSpPr/>
          <p:nvPr/>
        </p:nvGrpSpPr>
        <p:grpSpPr>
          <a:xfrm>
            <a:off x="-14906" y="2064096"/>
            <a:ext cx="706807" cy="705030"/>
            <a:chOff x="77623" y="3418188"/>
            <a:chExt cx="926180" cy="923853"/>
          </a:xfrm>
        </p:grpSpPr>
        <p:pic>
          <p:nvPicPr>
            <p:cNvPr id="44" name="Grafik 43">
              <a:extLst>
                <a:ext uri="{FF2B5EF4-FFF2-40B4-BE49-F238E27FC236}">
                  <a16:creationId xmlns:a16="http://schemas.microsoft.com/office/drawing/2014/main" id="{5FBE4669-7365-40B2-B0F2-1E9AC940776F}"/>
                </a:ext>
              </a:extLst>
            </p:cNvPr>
            <p:cNvPicPr>
              <a:picLocks noChangeAspect="1"/>
            </p:cNvPicPr>
            <p:nvPr/>
          </p:nvPicPr>
          <p:blipFill>
            <a:blip r:embed="rId7"/>
            <a:stretch/>
          </p:blipFill>
          <p:spPr bwMode="auto">
            <a:xfrm rot="10799990">
              <a:off x="77623" y="3491938"/>
              <a:ext cx="893253" cy="850103"/>
            </a:xfrm>
            <a:prstGeom prst="rect">
              <a:avLst/>
            </a:prstGeom>
          </p:spPr>
        </p:pic>
        <p:pic>
          <p:nvPicPr>
            <p:cNvPr id="45" name="Grafik 44">
              <a:extLst>
                <a:ext uri="{FF2B5EF4-FFF2-40B4-BE49-F238E27FC236}">
                  <a16:creationId xmlns:a16="http://schemas.microsoft.com/office/drawing/2014/main" id="{07B75DF7-FF6C-4A74-92BD-9144D457A1A9}"/>
                </a:ext>
              </a:extLst>
            </p:cNvPr>
            <p:cNvPicPr>
              <a:picLocks noChangeAspect="1"/>
            </p:cNvPicPr>
            <p:nvPr/>
          </p:nvPicPr>
          <p:blipFill>
            <a:blip r:embed="rId8"/>
            <a:stretch/>
          </p:blipFill>
          <p:spPr bwMode="auto">
            <a:xfrm rot="10799990">
              <a:off x="296103" y="3418188"/>
              <a:ext cx="707700" cy="608449"/>
            </a:xfrm>
            <a:prstGeom prst="rect">
              <a:avLst/>
            </a:prstGeom>
          </p:spPr>
        </p:pic>
      </p:grpSp>
      <p:sp>
        <p:nvSpPr>
          <p:cNvPr id="31" name="Textfeld 30">
            <a:extLst>
              <a:ext uri="{FF2B5EF4-FFF2-40B4-BE49-F238E27FC236}">
                <a16:creationId xmlns:a16="http://schemas.microsoft.com/office/drawing/2014/main" id="{9428EECF-C2BC-4529-98D2-3C7EAA0CD28D}"/>
              </a:ext>
            </a:extLst>
          </p:cNvPr>
          <p:cNvSpPr txBox="1"/>
          <p:nvPr/>
        </p:nvSpPr>
        <p:spPr bwMode="auto">
          <a:xfrm>
            <a:off x="3562725" y="7278454"/>
            <a:ext cx="1723959" cy="200055"/>
          </a:xfrm>
          <a:prstGeom prst="rect">
            <a:avLst/>
          </a:prstGeom>
          <a:noFill/>
        </p:spPr>
        <p:txBody>
          <a:bodyPr wrap="square" rtlCol="0">
            <a:spAutoFit/>
          </a:bodyPr>
          <a:lstStyle/>
          <a:p>
            <a:pPr algn="r"/>
            <a:r>
              <a:rPr lang="de-AT" sz="700" dirty="0">
                <a:solidFill>
                  <a:srgbClr val="31309D"/>
                </a:solidFill>
                <a:hlinkClick r:id="rId9">
                  <a:extLst>
                    <a:ext uri="{A12FA001-AC4F-418D-AE19-62706E023703}">
                      <ahyp:hlinkClr xmlns:ahyp="http://schemas.microsoft.com/office/drawing/2018/hyperlinkcolor" val="tx"/>
                    </a:ext>
                  </a:extLst>
                </a:hlinkClick>
              </a:rPr>
              <a:t>https://forschungsdaten.at/sharedrdm</a:t>
            </a:r>
            <a:endParaRPr lang="de-AT" sz="700" dirty="0">
              <a:solidFill>
                <a:srgbClr val="31309D"/>
              </a:solidFill>
            </a:endParaRPr>
          </a:p>
        </p:txBody>
      </p:sp>
      <p:sp>
        <p:nvSpPr>
          <p:cNvPr id="42" name="Rechteck: abgerundete Ecken 41">
            <a:extLst>
              <a:ext uri="{FF2B5EF4-FFF2-40B4-BE49-F238E27FC236}">
                <a16:creationId xmlns:a16="http://schemas.microsoft.com/office/drawing/2014/main" id="{1547726D-7580-4EF9-B2A3-C29058759FA5}"/>
              </a:ext>
            </a:extLst>
          </p:cNvPr>
          <p:cNvSpPr/>
          <p:nvPr/>
        </p:nvSpPr>
        <p:spPr bwMode="auto">
          <a:xfrm>
            <a:off x="153252" y="5469431"/>
            <a:ext cx="5049749" cy="1835681"/>
          </a:xfrm>
          <a:prstGeom prst="roundRect">
            <a:avLst>
              <a:gd name="adj" fmla="val 3294"/>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numCol="2" spcCol="180000" rtlCol="0" anchor="t"/>
          <a:lstStyle/>
          <a:p>
            <a:pPr>
              <a:spcAft>
                <a:spcPts val="600"/>
              </a:spcAft>
            </a:pPr>
            <a:r>
              <a:rPr lang="de-AT" sz="1200" dirty="0">
                <a:solidFill>
                  <a:schemeClr val="tx1"/>
                </a:solidFill>
                <a:latin typeface="Arial" panose="020B0604020202020204" pitchFamily="34" charset="0"/>
                <a:cs typeface="Arial" panose="020B0604020202020204" pitchFamily="34" charset="0"/>
              </a:rPr>
              <a:t>Nutzungsstruktur an Unis</a:t>
            </a:r>
          </a:p>
          <a:p>
            <a:pPr>
              <a:spcAft>
                <a:spcPts val="600"/>
              </a:spcAft>
            </a:pPr>
            <a:r>
              <a:rPr lang="de-AT" sz="900" dirty="0">
                <a:solidFill>
                  <a:schemeClr val="tx1"/>
                </a:solidFill>
              </a:rPr>
              <a:t>Üblicherweise legt die IT-Abteilung einen (seltener auch mehrere) Server an, </a:t>
            </a:r>
            <a:r>
              <a:rPr lang="de-DE" sz="900" dirty="0">
                <a:solidFill>
                  <a:schemeClr val="tx1"/>
                </a:solidFill>
              </a:rPr>
              <a:t>die Uni-intern gewartet, </a:t>
            </a:r>
            <a:r>
              <a:rPr lang="de-DE" sz="900" dirty="0" err="1">
                <a:solidFill>
                  <a:schemeClr val="tx1"/>
                </a:solidFill>
              </a:rPr>
              <a:t>upgedated</a:t>
            </a:r>
            <a:r>
              <a:rPr lang="de-DE" sz="900" dirty="0">
                <a:solidFill>
                  <a:schemeClr val="tx1"/>
                </a:solidFill>
              </a:rPr>
              <a:t> und durch tägliche Backups gesichert werden</a:t>
            </a:r>
            <a:r>
              <a:rPr lang="de-AT" sz="900" dirty="0">
                <a:solidFill>
                  <a:schemeClr val="tx1"/>
                </a:solidFill>
              </a:rPr>
              <a:t>. Dieser Server ist z.B. über einen Webbrowser nur über das Uni-interne Netz erreichbar. Die Daten bleiben in dem Fall bei der Uni, es gelten zur Speicherung meist dieselben Regeln wie auch für die Netzlaufwerke. Neue Teams zur Bearbeitung von Laborbüchern werden oft vom RDM-Support freigegeben. </a:t>
            </a:r>
          </a:p>
          <a:p>
            <a:pPr>
              <a:spcAft>
                <a:spcPts val="600"/>
              </a:spcAft>
            </a:pPr>
            <a:endParaRPr lang="de-AT" sz="900" dirty="0">
              <a:solidFill>
                <a:schemeClr val="tx1"/>
              </a:solidFill>
            </a:endParaRPr>
          </a:p>
          <a:p>
            <a:pPr>
              <a:spcAft>
                <a:spcPts val="600"/>
              </a:spcAft>
            </a:pPr>
            <a:endParaRPr lang="de-AT" sz="900" dirty="0">
              <a:solidFill>
                <a:schemeClr val="tx1"/>
              </a:solidFill>
            </a:endParaRPr>
          </a:p>
          <a:p>
            <a:pPr>
              <a:spcAft>
                <a:spcPts val="600"/>
              </a:spcAft>
            </a:pPr>
            <a:r>
              <a:rPr lang="de-AT" sz="900" dirty="0">
                <a:solidFill>
                  <a:schemeClr val="tx1"/>
                </a:solidFill>
              </a:rPr>
              <a:t>Hinter einem </a:t>
            </a:r>
            <a:r>
              <a:rPr lang="de-AT" sz="900" dirty="0" err="1">
                <a:solidFill>
                  <a:schemeClr val="tx1"/>
                </a:solidFill>
              </a:rPr>
              <a:t>eLN</a:t>
            </a:r>
            <a:r>
              <a:rPr lang="de-AT" sz="900" dirty="0">
                <a:solidFill>
                  <a:schemeClr val="tx1"/>
                </a:solidFill>
              </a:rPr>
              <a:t> steht z.B. ein Datenbank-System, das durch eine Web Applikation für User zugänglich wird. </a:t>
            </a:r>
          </a:p>
          <a:p>
            <a:pPr>
              <a:spcAft>
                <a:spcPts val="600"/>
              </a:spcAft>
            </a:pPr>
            <a:r>
              <a:rPr lang="de-AT" sz="900" dirty="0">
                <a:solidFill>
                  <a:schemeClr val="tx1"/>
                </a:solidFill>
              </a:rPr>
              <a:t>Es gibt verschiedene Rollen mit aufsteigenden Berechtigungen: User, Admin, </a:t>
            </a:r>
            <a:r>
              <a:rPr lang="de-AT" sz="900" dirty="0" err="1">
                <a:solidFill>
                  <a:schemeClr val="tx1"/>
                </a:solidFill>
              </a:rPr>
              <a:t>SysAdmin</a:t>
            </a:r>
            <a:r>
              <a:rPr lang="de-AT" sz="900" dirty="0">
                <a:solidFill>
                  <a:schemeClr val="tx1"/>
                </a:solidFill>
              </a:rPr>
              <a:t>. Lese- und Schreibrechte können unabhängig davon vergeben werden. </a:t>
            </a:r>
          </a:p>
          <a:p>
            <a:pPr>
              <a:spcAft>
                <a:spcPts val="600"/>
              </a:spcAft>
            </a:pPr>
            <a:r>
              <a:rPr lang="de-AT" sz="900" dirty="0">
                <a:solidFill>
                  <a:schemeClr val="tx1"/>
                </a:solidFill>
              </a:rPr>
              <a:t>Auf das richtige On- und Off-Boarding neuer Nutzer*innen ist zu achten – das gehört zur Guten Wissenschaftlichen Praxis und verhindert Unklarheiten und Datenverlust.</a:t>
            </a:r>
          </a:p>
          <a:p>
            <a:endParaRPr lang="de-AT" sz="900" dirty="0">
              <a:solidFill>
                <a:schemeClr val="tx1"/>
              </a:solidFill>
            </a:endParaRPr>
          </a:p>
          <a:p>
            <a:endParaRPr lang="de-AT" sz="1200" dirty="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alpha val="99999"/>
          </a:schemeClr>
        </a:solidFill>
        <a:effectLst/>
      </p:bgPr>
    </p:bg>
    <p:spTree>
      <p:nvGrpSpPr>
        <p:cNvPr id="1" name=""/>
        <p:cNvGrpSpPr/>
        <p:nvPr/>
      </p:nvGrpSpPr>
      <p:grpSpPr bwMode="auto">
        <a:xfrm>
          <a:off x="0" y="0"/>
          <a:ext cx="0" cy="0"/>
          <a:chOff x="0" y="0"/>
          <a:chExt cx="0" cy="0"/>
        </a:xfrm>
      </p:grpSpPr>
      <p:sp>
        <p:nvSpPr>
          <p:cNvPr id="1466136743" name="Rectangle 68">
            <a:extLst>
              <a:ext uri="{C183D7F6-B498-43B3-948B-1728B52AA6E4}">
                <adec:decorative xmlns:adec="http://schemas.microsoft.com/office/drawing/2017/decorative" val="1"/>
              </a:ext>
            </a:extLst>
          </p:cNvPr>
          <p:cNvSpPr/>
          <p:nvPr/>
        </p:nvSpPr>
        <p:spPr bwMode="auto">
          <a:xfrm>
            <a:off x="0" y="-3200"/>
            <a:ext cx="5327650" cy="374584"/>
          </a:xfrm>
          <a:prstGeom prst="rect">
            <a:avLst/>
          </a:prstGeom>
          <a:solidFill>
            <a:srgbClr val="FF7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AT" sz="100"/>
          </a:p>
        </p:txBody>
      </p:sp>
      <p:pic>
        <p:nvPicPr>
          <p:cNvPr id="24" name="Picture 2" descr="Logo Med Uni Graz">
            <a:extLst>
              <a:ext uri="{FF2B5EF4-FFF2-40B4-BE49-F238E27FC236}">
                <a16:creationId xmlns:a16="http://schemas.microsoft.com/office/drawing/2014/main" id="{B805B3F1-CC21-4ECF-8483-0B28EFF74E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9371" y="108368"/>
            <a:ext cx="821560" cy="692794"/>
          </a:xfrm>
          <a:prstGeom prst="rect">
            <a:avLst/>
          </a:prstGeom>
          <a:noFill/>
          <a:extLst>
            <a:ext uri="{909E8E84-426E-40DD-AFC4-6F175D3DCCD1}">
              <a14:hiddenFill xmlns:a14="http://schemas.microsoft.com/office/drawing/2010/main">
                <a:solidFill>
                  <a:srgbClr val="FFFFFF"/>
                </a:solidFill>
              </a14:hiddenFill>
            </a:ext>
          </a:extLst>
        </p:spPr>
      </p:pic>
      <p:sp>
        <p:nvSpPr>
          <p:cNvPr id="21" name="Textfeld 1">
            <a:extLst>
              <a:ext uri="{FF2B5EF4-FFF2-40B4-BE49-F238E27FC236}">
                <a16:creationId xmlns:a16="http://schemas.microsoft.com/office/drawing/2014/main" id="{B06B32B3-FC89-4725-B23E-503328E654CE}"/>
              </a:ext>
            </a:extLst>
          </p:cNvPr>
          <p:cNvSpPr txBox="1">
            <a:spLocks noGrp="1"/>
          </p:cNvSpPr>
          <p:nvPr>
            <p:ph type="title" idx="4294967295"/>
          </p:nvPr>
        </p:nvSpPr>
        <p:spPr bwMode="auto">
          <a:xfrm>
            <a:off x="41813" y="439882"/>
            <a:ext cx="4792176" cy="3385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80587" eaLnBrk="1" fontAlgn="auto" latinLnBrk="0" hangingPunct="1">
              <a:lnSpc>
                <a:spcPct val="100000"/>
              </a:lnSpc>
              <a:spcBef>
                <a:spcPts val="0"/>
              </a:spcBef>
              <a:spcAft>
                <a:spcPts val="0"/>
              </a:spcAft>
              <a:buClrTx/>
              <a:buSzTx/>
              <a:buFontTx/>
              <a:buNone/>
              <a:tabLst/>
              <a:defRPr/>
            </a:pPr>
            <a:r>
              <a:rPr kumimoji="0" lang="de-AT" sz="1600" b="1" i="0" u="none" strike="noStrike" kern="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eLNs</a:t>
            </a:r>
            <a:r>
              <a:rPr kumimoji="0" lang="de-AT" sz="16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an der Med Uni Graz</a:t>
            </a:r>
            <a:endParaRPr kumimoji="0" lang="de-AT" sz="16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28" name="Rechteck: abgerundete Ecken 27">
            <a:extLst>
              <a:ext uri="{FF2B5EF4-FFF2-40B4-BE49-F238E27FC236}">
                <a16:creationId xmlns:a16="http://schemas.microsoft.com/office/drawing/2014/main" id="{C4347D94-6745-4FB2-A9D2-DB2AE57EE39D}"/>
              </a:ext>
            </a:extLst>
          </p:cNvPr>
          <p:cNvSpPr/>
          <p:nvPr/>
        </p:nvSpPr>
        <p:spPr bwMode="auto">
          <a:xfrm>
            <a:off x="136720" y="821083"/>
            <a:ext cx="2449512" cy="3078682"/>
          </a:xfrm>
          <a:prstGeom prst="roundRect">
            <a:avLst>
              <a:gd name="adj" fmla="val 3294"/>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de-AT" sz="1200" dirty="0">
                <a:solidFill>
                  <a:schemeClr val="tx1"/>
                </a:solidFill>
                <a:latin typeface="Arial" panose="020B0604020202020204" pitchFamily="34" charset="0"/>
                <a:cs typeface="Arial" panose="020B0604020202020204" pitchFamily="34" charset="0"/>
              </a:rPr>
              <a:t>An der Med Uni: </a:t>
            </a:r>
            <a:r>
              <a:rPr lang="de-AT" sz="1200" dirty="0" err="1">
                <a:solidFill>
                  <a:schemeClr val="tx1"/>
                </a:solidFill>
                <a:latin typeface="Arial" panose="020B0604020202020204" pitchFamily="34" charset="0"/>
                <a:cs typeface="Arial" panose="020B0604020202020204" pitchFamily="34" charset="0"/>
              </a:rPr>
              <a:t>eLabFTW</a:t>
            </a:r>
            <a:endParaRPr lang="de-AT" sz="900" dirty="0">
              <a:solidFill>
                <a:schemeClr val="tx1"/>
              </a:solidFill>
            </a:endParaRPr>
          </a:p>
          <a:p>
            <a:r>
              <a:rPr lang="de-AT" sz="900" dirty="0">
                <a:solidFill>
                  <a:schemeClr val="tx1"/>
                </a:solidFill>
              </a:rPr>
              <a:t>Anschließend an einen Workshop zur Findung der geeigneten </a:t>
            </a:r>
            <a:r>
              <a:rPr lang="de-AT" sz="900" dirty="0" err="1">
                <a:solidFill>
                  <a:schemeClr val="tx1"/>
                </a:solidFill>
              </a:rPr>
              <a:t>eLN</a:t>
            </a:r>
            <a:r>
              <a:rPr lang="de-AT" sz="900" dirty="0">
                <a:solidFill>
                  <a:schemeClr val="tx1"/>
                </a:solidFill>
              </a:rPr>
              <a:t>-Variante wurde die rund einjährige Testphase für </a:t>
            </a:r>
            <a:r>
              <a:rPr lang="de-AT" sz="900" dirty="0" err="1">
                <a:solidFill>
                  <a:schemeClr val="tx1"/>
                </a:solidFill>
              </a:rPr>
              <a:t>eLabFTW</a:t>
            </a:r>
            <a:r>
              <a:rPr lang="de-AT" sz="900" dirty="0">
                <a:solidFill>
                  <a:schemeClr val="tx1"/>
                </a:solidFill>
              </a:rPr>
              <a:t> durch Kickoff-Meetings im November 2023 eingeläutet. </a:t>
            </a:r>
            <a:r>
              <a:rPr lang="de-DE" sz="900" dirty="0">
                <a:solidFill>
                  <a:schemeClr val="tx1"/>
                </a:solidFill>
              </a:rPr>
              <a:t>Eine Lime Survey-Umfrage, für aktive User aus der Forschung zugänglich über die Sommermonate 2024, schließlich zeigte die grundsätzliche Zufriedenheit der Nutzer*innen mit </a:t>
            </a:r>
            <a:r>
              <a:rPr lang="de-DE" sz="900" dirty="0" err="1">
                <a:solidFill>
                  <a:schemeClr val="tx1"/>
                </a:solidFill>
              </a:rPr>
              <a:t>eLabFTW</a:t>
            </a:r>
            <a:r>
              <a:rPr lang="de-DE" sz="900" dirty="0">
                <a:solidFill>
                  <a:schemeClr val="tx1"/>
                </a:solidFill>
              </a:rPr>
              <a:t> und Punkte, worin Services und Tool-Features noch zu verbessern wären, auf.</a:t>
            </a:r>
            <a:endParaRPr lang="de-AT" sz="900" dirty="0">
              <a:solidFill>
                <a:schemeClr val="tx1"/>
              </a:solidFill>
            </a:endParaRPr>
          </a:p>
          <a:p>
            <a:r>
              <a:rPr lang="de-AT" sz="900" dirty="0">
                <a:solidFill>
                  <a:schemeClr val="tx1"/>
                </a:solidFill>
              </a:rPr>
              <a:t>Die Umsetzung jener Punkte wurde in die Wege geleitet.</a:t>
            </a:r>
          </a:p>
          <a:p>
            <a:endParaRPr lang="de-AT" sz="500" dirty="0">
              <a:solidFill>
                <a:schemeClr val="tx1"/>
              </a:solidFill>
            </a:endParaRPr>
          </a:p>
          <a:p>
            <a:r>
              <a:rPr lang="de-AT" sz="900" dirty="0" err="1">
                <a:solidFill>
                  <a:schemeClr val="tx1"/>
                </a:solidFill>
              </a:rPr>
              <a:t>eLabFTW</a:t>
            </a:r>
            <a:r>
              <a:rPr lang="de-AT" sz="900" dirty="0">
                <a:solidFill>
                  <a:schemeClr val="tx1"/>
                </a:solidFill>
              </a:rPr>
              <a:t> läuft von Beginn an als Produktiv-System auf einem MUG-Server (</a:t>
            </a:r>
            <a:r>
              <a:rPr lang="de-AT" sz="900" dirty="0">
                <a:solidFill>
                  <a:srgbClr val="31309D"/>
                </a:solidFill>
                <a:hlinkClick r:id="rId4" action="ppaction://hlinkfile">
                  <a:extLst>
                    <a:ext uri="{A12FA001-AC4F-418D-AE19-62706E023703}">
                      <ahyp:hlinkClr xmlns:ahyp="http://schemas.microsoft.com/office/drawing/2018/hyperlinkcolor" val="tx"/>
                    </a:ext>
                  </a:extLst>
                </a:hlinkClick>
              </a:rPr>
              <a:t>elab.medunigraz.at</a:t>
            </a:r>
            <a:r>
              <a:rPr lang="de-AT" sz="900" dirty="0">
                <a:solidFill>
                  <a:schemeClr val="tx1"/>
                </a:solidFill>
              </a:rPr>
              <a:t>). Zutritt zu den jeweiligen Teams können deren Admins gewähren bzw. für die Erstellung neuer Teams und Fragen steht das RDM-Team zur Verfügung (</a:t>
            </a:r>
            <a:r>
              <a:rPr lang="de-AT" sz="900" dirty="0">
                <a:solidFill>
                  <a:srgbClr val="31309D"/>
                </a:solidFill>
                <a:hlinkClick r:id="rId5">
                  <a:extLst>
                    <a:ext uri="{A12FA001-AC4F-418D-AE19-62706E023703}">
                      <ahyp:hlinkClr xmlns:ahyp="http://schemas.microsoft.com/office/drawing/2018/hyperlinkcolor" val="tx"/>
                    </a:ext>
                  </a:extLst>
                </a:hlinkClick>
              </a:rPr>
              <a:t>rdmsupport@medunigraz.at</a:t>
            </a:r>
            <a:r>
              <a:rPr lang="de-AT" sz="900" dirty="0">
                <a:solidFill>
                  <a:schemeClr val="tx1"/>
                </a:solidFill>
              </a:rPr>
              <a:t>). </a:t>
            </a:r>
          </a:p>
        </p:txBody>
      </p:sp>
      <p:sp>
        <p:nvSpPr>
          <p:cNvPr id="30" name="Rechteck: abgerundete Ecken 29">
            <a:extLst>
              <a:ext uri="{FF2B5EF4-FFF2-40B4-BE49-F238E27FC236}">
                <a16:creationId xmlns:a16="http://schemas.microsoft.com/office/drawing/2014/main" id="{223810DD-58E9-4459-BF95-5E445361348F}"/>
              </a:ext>
            </a:extLst>
          </p:cNvPr>
          <p:cNvSpPr/>
          <p:nvPr/>
        </p:nvSpPr>
        <p:spPr bwMode="auto">
          <a:xfrm>
            <a:off x="136720" y="4190237"/>
            <a:ext cx="2449512" cy="2020339"/>
          </a:xfrm>
          <a:prstGeom prst="roundRect">
            <a:avLst>
              <a:gd name="adj" fmla="val 6514"/>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de-AT" sz="1200" dirty="0">
                <a:solidFill>
                  <a:schemeClr val="tx1"/>
                </a:solidFill>
                <a:latin typeface="Arial" panose="020B0604020202020204" pitchFamily="34" charset="0"/>
                <a:cs typeface="Arial" panose="020B0604020202020204" pitchFamily="34" charset="0"/>
              </a:rPr>
              <a:t>Angebote an der Med Uni</a:t>
            </a:r>
          </a:p>
          <a:p>
            <a:pPr>
              <a:spcAft>
                <a:spcPts val="300"/>
              </a:spcAft>
            </a:pPr>
            <a:r>
              <a:rPr lang="de-AT" sz="900" dirty="0">
                <a:solidFill>
                  <a:schemeClr val="tx1"/>
                </a:solidFill>
              </a:rPr>
              <a:t>…bezüglich </a:t>
            </a:r>
            <a:r>
              <a:rPr lang="de-AT" sz="900" dirty="0" err="1">
                <a:solidFill>
                  <a:schemeClr val="tx1"/>
                </a:solidFill>
              </a:rPr>
              <a:t>eLabFTW</a:t>
            </a:r>
            <a:r>
              <a:rPr lang="de-AT" sz="900" dirty="0">
                <a:solidFill>
                  <a:schemeClr val="tx1"/>
                </a:solidFill>
              </a:rPr>
              <a:t>:</a:t>
            </a:r>
          </a:p>
          <a:p>
            <a:pPr marL="171450" indent="-171450">
              <a:buFont typeface="Arial" panose="020B0604020202020204" pitchFamily="34" charset="0"/>
              <a:buChar char="•"/>
            </a:pPr>
            <a:r>
              <a:rPr lang="de-AT" sz="900" dirty="0">
                <a:solidFill>
                  <a:schemeClr val="tx1"/>
                </a:solidFill>
              </a:rPr>
              <a:t>Einschulung für neue Users &amp; Admins</a:t>
            </a:r>
          </a:p>
          <a:p>
            <a:pPr marL="171450" indent="-171450">
              <a:buFont typeface="Arial" panose="020B0604020202020204" pitchFamily="34" charset="0"/>
              <a:buChar char="•"/>
            </a:pPr>
            <a:r>
              <a:rPr lang="de-AT" sz="900" dirty="0">
                <a:solidFill>
                  <a:schemeClr val="tx1"/>
                </a:solidFill>
              </a:rPr>
              <a:t>Guides (Quickstart-, User- &amp; Admin-)</a:t>
            </a:r>
          </a:p>
          <a:p>
            <a:pPr marL="171450" indent="-171450">
              <a:buFont typeface="Arial" panose="020B0604020202020204" pitchFamily="34" charset="0"/>
              <a:buChar char="•"/>
            </a:pPr>
            <a:r>
              <a:rPr lang="de-AT" sz="900" dirty="0">
                <a:solidFill>
                  <a:schemeClr val="tx1"/>
                </a:solidFill>
              </a:rPr>
              <a:t>Infos zum Off-Boarding</a:t>
            </a:r>
          </a:p>
          <a:p>
            <a:pPr marL="171450" indent="-171450">
              <a:buFont typeface="Arial" panose="020B0604020202020204" pitchFamily="34" charset="0"/>
              <a:buChar char="•"/>
            </a:pPr>
            <a:r>
              <a:rPr lang="de-AT" sz="900" dirty="0" err="1">
                <a:solidFill>
                  <a:schemeClr val="tx1"/>
                </a:solidFill>
              </a:rPr>
              <a:t>eLab</a:t>
            </a:r>
            <a:r>
              <a:rPr lang="de-AT" sz="900" dirty="0">
                <a:solidFill>
                  <a:schemeClr val="tx1"/>
                </a:solidFill>
              </a:rPr>
              <a:t> User Jour fixe</a:t>
            </a:r>
          </a:p>
          <a:p>
            <a:pPr marL="171450" indent="-171450">
              <a:buFont typeface="Arial" panose="020B0604020202020204" pitchFamily="34" charset="0"/>
              <a:buChar char="•"/>
            </a:pPr>
            <a:r>
              <a:rPr lang="de-AT" sz="900" dirty="0">
                <a:solidFill>
                  <a:schemeClr val="tx1"/>
                </a:solidFill>
              </a:rPr>
              <a:t>Workshops</a:t>
            </a:r>
          </a:p>
          <a:p>
            <a:pPr>
              <a:spcBef>
                <a:spcPts val="600"/>
              </a:spcBef>
            </a:pPr>
            <a:r>
              <a:rPr lang="de-AT" sz="900" dirty="0">
                <a:solidFill>
                  <a:schemeClr val="tx1"/>
                </a:solidFill>
              </a:rPr>
              <a:t>Dies und weiteres ist zu finden in der Sektion „Elektronisches Laborbuch“ der IT-Knowledge Base – hier der QR-Code dorthin (funktioniert nur innerhalb des MUG-Netzes): </a:t>
            </a:r>
          </a:p>
        </p:txBody>
      </p:sp>
      <p:sp>
        <p:nvSpPr>
          <p:cNvPr id="29" name="Rechteck: abgerundete Ecken 28">
            <a:extLst>
              <a:ext uri="{FF2B5EF4-FFF2-40B4-BE49-F238E27FC236}">
                <a16:creationId xmlns:a16="http://schemas.microsoft.com/office/drawing/2014/main" id="{2AD67FB3-2D1F-4424-9505-AE0FED88A8A8}"/>
              </a:ext>
            </a:extLst>
          </p:cNvPr>
          <p:cNvSpPr/>
          <p:nvPr/>
        </p:nvSpPr>
        <p:spPr bwMode="auto">
          <a:xfrm>
            <a:off x="2769394" y="1030272"/>
            <a:ext cx="2414464" cy="3358371"/>
          </a:xfrm>
          <a:prstGeom prst="roundRect">
            <a:avLst>
              <a:gd name="adj" fmla="val 3294"/>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de-AT" sz="1200" dirty="0" err="1">
                <a:solidFill>
                  <a:schemeClr val="tx1"/>
                </a:solidFill>
                <a:latin typeface="Arial" panose="020B0604020202020204" pitchFamily="34" charset="0"/>
                <a:cs typeface="Arial" panose="020B0604020202020204" pitchFamily="34" charset="0"/>
              </a:rPr>
              <a:t>eLabFTW</a:t>
            </a:r>
            <a:r>
              <a:rPr lang="de-AT" sz="1200" dirty="0">
                <a:solidFill>
                  <a:schemeClr val="tx1"/>
                </a:solidFill>
                <a:latin typeface="Arial" panose="020B0604020202020204" pitchFamily="34" charset="0"/>
                <a:cs typeface="Arial" panose="020B0604020202020204" pitchFamily="34" charset="0"/>
              </a:rPr>
              <a:t> – for </a:t>
            </a:r>
            <a:r>
              <a:rPr lang="de-AT" sz="1200" dirty="0" err="1">
                <a:solidFill>
                  <a:schemeClr val="tx1"/>
                </a:solidFill>
                <a:latin typeface="Arial" panose="020B0604020202020204" pitchFamily="34" charset="0"/>
                <a:cs typeface="Arial" panose="020B0604020202020204" pitchFamily="34" charset="0"/>
              </a:rPr>
              <a:t>the</a:t>
            </a:r>
            <a:r>
              <a:rPr lang="de-AT" sz="1200" dirty="0">
                <a:solidFill>
                  <a:schemeClr val="tx1"/>
                </a:solidFill>
                <a:latin typeface="Arial" panose="020B0604020202020204" pitchFamily="34" charset="0"/>
                <a:cs typeface="Arial" panose="020B0604020202020204" pitchFamily="34" charset="0"/>
              </a:rPr>
              <a:t> </a:t>
            </a:r>
            <a:r>
              <a:rPr lang="de-AT" sz="1200" dirty="0" err="1">
                <a:solidFill>
                  <a:schemeClr val="tx1"/>
                </a:solidFill>
                <a:latin typeface="Arial" panose="020B0604020202020204" pitchFamily="34" charset="0"/>
                <a:cs typeface="Arial" panose="020B0604020202020204" pitchFamily="34" charset="0"/>
              </a:rPr>
              <a:t>world</a:t>
            </a:r>
            <a:r>
              <a:rPr lang="de-AT" sz="1200" dirty="0">
                <a:solidFill>
                  <a:schemeClr val="tx1"/>
                </a:solidFill>
                <a:latin typeface="Arial" panose="020B0604020202020204" pitchFamily="34" charset="0"/>
                <a:cs typeface="Arial" panose="020B0604020202020204" pitchFamily="34" charset="0"/>
              </a:rPr>
              <a:t>, for </a:t>
            </a:r>
            <a:r>
              <a:rPr lang="de-AT" sz="1200" dirty="0" err="1">
                <a:solidFill>
                  <a:schemeClr val="tx1"/>
                </a:solidFill>
                <a:latin typeface="Arial" panose="020B0604020202020204" pitchFamily="34" charset="0"/>
                <a:cs typeface="Arial" panose="020B0604020202020204" pitchFamily="34" charset="0"/>
              </a:rPr>
              <a:t>the</a:t>
            </a:r>
            <a:r>
              <a:rPr lang="de-AT" sz="1200" dirty="0">
                <a:solidFill>
                  <a:schemeClr val="tx1"/>
                </a:solidFill>
                <a:latin typeface="Arial" panose="020B0604020202020204" pitchFamily="34" charset="0"/>
                <a:cs typeface="Arial" panose="020B0604020202020204" pitchFamily="34" charset="0"/>
              </a:rPr>
              <a:t> </a:t>
            </a:r>
            <a:r>
              <a:rPr lang="de-AT" sz="1200" dirty="0" err="1">
                <a:solidFill>
                  <a:schemeClr val="tx1"/>
                </a:solidFill>
                <a:latin typeface="Arial" panose="020B0604020202020204" pitchFamily="34" charset="0"/>
                <a:cs typeface="Arial" panose="020B0604020202020204" pitchFamily="34" charset="0"/>
              </a:rPr>
              <a:t>wizards</a:t>
            </a:r>
            <a:r>
              <a:rPr lang="de-AT" sz="1200" dirty="0">
                <a:solidFill>
                  <a:schemeClr val="tx1"/>
                </a:solidFill>
                <a:latin typeface="Arial" panose="020B0604020202020204" pitchFamily="34" charset="0"/>
                <a:cs typeface="Arial" panose="020B0604020202020204" pitchFamily="34" charset="0"/>
              </a:rPr>
              <a:t>, …</a:t>
            </a:r>
            <a:endParaRPr lang="de-AT" sz="900" dirty="0">
              <a:solidFill>
                <a:schemeClr val="tx1"/>
              </a:solidFill>
            </a:endParaRPr>
          </a:p>
          <a:p>
            <a:r>
              <a:rPr lang="de-AT" sz="900" dirty="0">
                <a:solidFill>
                  <a:schemeClr val="tx1"/>
                </a:solidFill>
              </a:rPr>
              <a:t>Das Akronym FTW soll tatsächlich der eigenen Fantasie überlassen bleiben. </a:t>
            </a:r>
          </a:p>
          <a:p>
            <a:pPr>
              <a:spcBef>
                <a:spcPts val="900"/>
              </a:spcBef>
              <a:spcAft>
                <a:spcPts val="900"/>
              </a:spcAft>
            </a:pPr>
            <a:r>
              <a:rPr lang="de-AT" sz="900" dirty="0" err="1">
                <a:solidFill>
                  <a:schemeClr val="tx1"/>
                </a:solidFill>
                <a:effectLst>
                  <a:outerShdw blurRad="38100" dist="38100" dir="2700000" algn="tl">
                    <a:srgbClr val="000000">
                      <a:alpha val="43137"/>
                    </a:srgbClr>
                  </a:outerShdw>
                </a:effectLst>
              </a:rPr>
              <a:t>eLabFTW</a:t>
            </a:r>
            <a:r>
              <a:rPr lang="de-AT" sz="900" dirty="0">
                <a:solidFill>
                  <a:schemeClr val="tx1"/>
                </a:solidFill>
                <a:effectLst>
                  <a:outerShdw blurRad="38100" dist="38100" dir="2700000" algn="tl">
                    <a:srgbClr val="000000">
                      <a:alpha val="43137"/>
                    </a:srgbClr>
                  </a:outerShdw>
                </a:effectLst>
              </a:rPr>
              <a:t> ... </a:t>
            </a:r>
          </a:p>
          <a:p>
            <a:r>
              <a:rPr lang="de-AT" sz="900" dirty="0">
                <a:solidFill>
                  <a:schemeClr val="tx1"/>
                </a:solidFill>
              </a:rPr>
              <a:t>… ist eine GNU </a:t>
            </a:r>
            <a:r>
              <a:rPr lang="de-AT" sz="900" dirty="0" err="1">
                <a:solidFill>
                  <a:schemeClr val="tx1"/>
                </a:solidFill>
              </a:rPr>
              <a:t>Affero</a:t>
            </a:r>
            <a:r>
              <a:rPr lang="de-AT" sz="900" dirty="0">
                <a:solidFill>
                  <a:schemeClr val="tx1"/>
                </a:solidFill>
              </a:rPr>
              <a:t> General Public License lizensierte Web Applikation, und daher gratis zu verwenden.</a:t>
            </a:r>
          </a:p>
          <a:p>
            <a:pPr>
              <a:spcBef>
                <a:spcPts val="900"/>
              </a:spcBef>
              <a:spcAft>
                <a:spcPts val="900"/>
              </a:spcAft>
            </a:pPr>
            <a:r>
              <a:rPr lang="de-AT" sz="900" dirty="0">
                <a:solidFill>
                  <a:schemeClr val="tx1"/>
                </a:solidFill>
              </a:rPr>
              <a:t>… hat eine ganze Community hinter sich, die es stetig weiterentwickelt, angeleitet von </a:t>
            </a:r>
            <a:r>
              <a:rPr lang="de-AT" sz="900" dirty="0" err="1">
                <a:solidFill>
                  <a:schemeClr val="tx1"/>
                </a:solidFill>
              </a:rPr>
              <a:t>eLabFTW</a:t>
            </a:r>
            <a:r>
              <a:rPr lang="de-AT" sz="900" dirty="0">
                <a:solidFill>
                  <a:schemeClr val="tx1"/>
                </a:solidFill>
              </a:rPr>
              <a:t>-Creator Nicolas Carpi: </a:t>
            </a:r>
            <a:r>
              <a:rPr lang="de-AT" sz="900" dirty="0">
                <a:solidFill>
                  <a:srgbClr val="31309D"/>
                </a:solidFill>
                <a:hlinkClick r:id="rId6">
                  <a:extLst>
                    <a:ext uri="{A12FA001-AC4F-418D-AE19-62706E023703}">
                      <ahyp:hlinkClr xmlns:ahyp="http://schemas.microsoft.com/office/drawing/2018/hyperlinkcolor" val="tx"/>
                    </a:ext>
                  </a:extLst>
                </a:hlinkClick>
              </a:rPr>
              <a:t>https://github.com/elabftw/elabftw/issues</a:t>
            </a:r>
            <a:r>
              <a:rPr lang="de-AT" sz="900" dirty="0">
                <a:solidFill>
                  <a:srgbClr val="31309D"/>
                </a:solidFill>
              </a:rPr>
              <a:t> </a:t>
            </a:r>
          </a:p>
          <a:p>
            <a:r>
              <a:rPr lang="de-AT" sz="900" dirty="0">
                <a:solidFill>
                  <a:schemeClr val="tx1"/>
                </a:solidFill>
              </a:rPr>
              <a:t>… ist eine Objekt-basierte Datenbank. Statt einer hierarchischen Ordnerstruktur zu folgen, lassen sich diese Objekte mittels Kategorien und Tags in verschiedene „Klassifizierungen“ gleichzeitig einordnen und durch Links untereinander querverlinken.</a:t>
            </a:r>
          </a:p>
        </p:txBody>
      </p:sp>
      <p:pic>
        <p:nvPicPr>
          <p:cNvPr id="35" name="Picture 2" descr="Logo eLabFTW">
            <a:extLst>
              <a:ext uri="{FF2B5EF4-FFF2-40B4-BE49-F238E27FC236}">
                <a16:creationId xmlns:a16="http://schemas.microsoft.com/office/drawing/2014/main" id="{581715A0-0B18-4DC3-90BE-124CC8E6474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91785" y="4570786"/>
            <a:ext cx="1514042" cy="459820"/>
          </a:xfrm>
          <a:prstGeom prst="rect">
            <a:avLst/>
          </a:prstGeom>
          <a:noFill/>
          <a:extLst>
            <a:ext uri="{909E8E84-426E-40DD-AFC4-6F175D3DCCD1}">
              <a14:hiddenFill xmlns:a14="http://schemas.microsoft.com/office/drawing/2010/main">
                <a:solidFill>
                  <a:srgbClr val="FFFFFF"/>
                </a:solidFill>
              </a14:hiddenFill>
            </a:ext>
          </a:extLst>
        </p:spPr>
      </p:pic>
      <p:sp>
        <p:nvSpPr>
          <p:cNvPr id="31" name="Rechteck: abgerundete Ecken 30">
            <a:extLst>
              <a:ext uri="{FF2B5EF4-FFF2-40B4-BE49-F238E27FC236}">
                <a16:creationId xmlns:a16="http://schemas.microsoft.com/office/drawing/2014/main" id="{68DEE02C-D98F-47F2-884B-D7C6CC30FA19}"/>
              </a:ext>
            </a:extLst>
          </p:cNvPr>
          <p:cNvSpPr/>
          <p:nvPr/>
        </p:nvSpPr>
        <p:spPr bwMode="auto">
          <a:xfrm>
            <a:off x="2724076" y="5243977"/>
            <a:ext cx="2449512" cy="1280428"/>
          </a:xfrm>
          <a:prstGeom prst="roundRect">
            <a:avLst>
              <a:gd name="adj" fmla="val 6514"/>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Aft>
                <a:spcPts val="600"/>
              </a:spcAft>
            </a:pPr>
            <a:r>
              <a:rPr lang="de-AT" sz="1200" dirty="0">
                <a:solidFill>
                  <a:schemeClr val="tx1"/>
                </a:solidFill>
                <a:latin typeface="Arial" panose="020B0604020202020204" pitchFamily="34" charset="0"/>
                <a:cs typeface="Arial" panose="020B0604020202020204" pitchFamily="34" charset="0"/>
              </a:rPr>
              <a:t>Offizielle Tutorials zu </a:t>
            </a:r>
            <a:r>
              <a:rPr lang="de-AT" sz="1200" dirty="0" err="1">
                <a:solidFill>
                  <a:schemeClr val="tx1"/>
                </a:solidFill>
                <a:latin typeface="Arial" panose="020B0604020202020204" pitchFamily="34" charset="0"/>
                <a:cs typeface="Arial" panose="020B0604020202020204" pitchFamily="34" charset="0"/>
              </a:rPr>
              <a:t>eLabFTW</a:t>
            </a:r>
            <a:r>
              <a:rPr lang="de-AT" sz="1200" dirty="0">
                <a:solidFill>
                  <a:schemeClr val="tx1"/>
                </a:solidFill>
                <a:latin typeface="Arial" panose="020B0604020202020204" pitchFamily="34" charset="0"/>
                <a:cs typeface="Arial" panose="020B0604020202020204" pitchFamily="34" charset="0"/>
              </a:rPr>
              <a:t> </a:t>
            </a:r>
            <a:endParaRPr lang="de-AT" sz="900" dirty="0">
              <a:solidFill>
                <a:schemeClr val="tx1"/>
              </a:solidFill>
            </a:endParaRPr>
          </a:p>
          <a:p>
            <a:pPr marL="171450" indent="-171450">
              <a:buFont typeface="Arial" panose="020B0604020202020204" pitchFamily="34" charset="0"/>
              <a:buChar char="•"/>
            </a:pPr>
            <a:r>
              <a:rPr lang="de-AT" sz="900" dirty="0">
                <a:solidFill>
                  <a:schemeClr val="tx1"/>
                </a:solidFill>
              </a:rPr>
              <a:t>9 kurze Einführungsvideos, 26 min total:</a:t>
            </a:r>
            <a:br>
              <a:rPr lang="de-AT" sz="900" dirty="0">
                <a:solidFill>
                  <a:schemeClr val="tx1"/>
                </a:solidFill>
              </a:rPr>
            </a:br>
            <a:r>
              <a:rPr lang="pt-BR" sz="900" dirty="0">
                <a:solidFill>
                  <a:srgbClr val="31309D"/>
                </a:solidFill>
                <a:hlinkClick r:id="rId8">
                  <a:extLst>
                    <a:ext uri="{A12FA001-AC4F-418D-AE19-62706E023703}">
                      <ahyp:hlinkClr xmlns:ahyp="http://schemas.microsoft.com/office/drawing/2018/hyperlinkcolor" val="tx"/>
                    </a:ext>
                  </a:extLst>
                </a:hlinkClick>
              </a:rPr>
              <a:t>Suche auf YouTube: eLabFTW [v.5.0] Tutorial - Nicolas CARPi</a:t>
            </a:r>
            <a:endParaRPr lang="de-AT" sz="900" dirty="0">
              <a:solidFill>
                <a:srgbClr val="31309D"/>
              </a:solidFill>
            </a:endParaRPr>
          </a:p>
          <a:p>
            <a:pPr marL="171450" indent="-171450">
              <a:buFont typeface="Arial" panose="020B0604020202020204" pitchFamily="34" charset="0"/>
              <a:buChar char="•"/>
            </a:pPr>
            <a:r>
              <a:rPr lang="de-AT" sz="900" dirty="0">
                <a:solidFill>
                  <a:schemeClr val="tx1"/>
                </a:solidFill>
              </a:rPr>
              <a:t>Neue Features der jüngsten Version, 8 min: </a:t>
            </a:r>
            <a:br>
              <a:rPr lang="de-AT" sz="900" dirty="0">
                <a:solidFill>
                  <a:schemeClr val="tx1"/>
                </a:solidFill>
              </a:rPr>
            </a:br>
            <a:r>
              <a:rPr lang="de-AT" sz="900" dirty="0">
                <a:solidFill>
                  <a:srgbClr val="31309D"/>
                </a:solidFill>
                <a:hlinkClick r:id="rId9">
                  <a:extLst>
                    <a:ext uri="{A12FA001-AC4F-418D-AE19-62706E023703}">
                      <ahyp:hlinkClr xmlns:ahyp="http://schemas.microsoft.com/office/drawing/2018/hyperlinkcolor" val="tx"/>
                    </a:ext>
                  </a:extLst>
                </a:hlinkClick>
              </a:rPr>
              <a:t>Suche auf YouTube: </a:t>
            </a:r>
            <a:r>
              <a:rPr lang="de-AT" sz="900" dirty="0" err="1">
                <a:solidFill>
                  <a:srgbClr val="31309D"/>
                </a:solidFill>
                <a:hlinkClick r:id="rId9">
                  <a:extLst>
                    <a:ext uri="{A12FA001-AC4F-418D-AE19-62706E023703}">
                      <ahyp:hlinkClr xmlns:ahyp="http://schemas.microsoft.com/office/drawing/2018/hyperlinkcolor" val="tx"/>
                    </a:ext>
                  </a:extLst>
                </a:hlinkClick>
              </a:rPr>
              <a:t>eLabFTW</a:t>
            </a:r>
            <a:r>
              <a:rPr lang="de-AT" sz="900" dirty="0">
                <a:solidFill>
                  <a:srgbClr val="31309D"/>
                </a:solidFill>
                <a:hlinkClick r:id="rId9">
                  <a:extLst>
                    <a:ext uri="{A12FA001-AC4F-418D-AE19-62706E023703}">
                      <ahyp:hlinkClr xmlns:ahyp="http://schemas.microsoft.com/office/drawing/2018/hyperlinkcolor" val="tx"/>
                    </a:ext>
                  </a:extLst>
                </a:hlinkClick>
              </a:rPr>
              <a:t> [v.5.1] Release-Video - Nicolas CARPi</a:t>
            </a:r>
            <a:r>
              <a:rPr lang="de-AT" sz="900" dirty="0">
                <a:solidFill>
                  <a:srgbClr val="31309D"/>
                </a:solidFill>
              </a:rPr>
              <a:t> </a:t>
            </a:r>
          </a:p>
        </p:txBody>
      </p:sp>
      <p:sp>
        <p:nvSpPr>
          <p:cNvPr id="19" name="Rechteck: abgerundete Ecken 18" descr="eLN in der IT-Knowledge base">
            <a:extLst>
              <a:ext uri="{FF2B5EF4-FFF2-40B4-BE49-F238E27FC236}">
                <a16:creationId xmlns:a16="http://schemas.microsoft.com/office/drawing/2014/main" id="{88177E09-2572-4ACF-B8D0-E90127A4962C}"/>
              </a:ext>
            </a:extLst>
          </p:cNvPr>
          <p:cNvSpPr/>
          <p:nvPr/>
        </p:nvSpPr>
        <p:spPr bwMode="auto">
          <a:xfrm>
            <a:off x="61745" y="6418108"/>
            <a:ext cx="948787" cy="42928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DE" sz="800" b="1" dirty="0" err="1">
                <a:solidFill>
                  <a:srgbClr val="007D31"/>
                </a:solidFill>
              </a:rPr>
              <a:t>eLN</a:t>
            </a:r>
            <a:r>
              <a:rPr lang="de-DE" sz="800" b="1" dirty="0">
                <a:solidFill>
                  <a:srgbClr val="007D31"/>
                </a:solidFill>
              </a:rPr>
              <a:t> in der IT-Knowledge Base:</a:t>
            </a:r>
            <a:endParaRPr lang="de-AT" sz="500" b="1" dirty="0">
              <a:solidFill>
                <a:srgbClr val="007D31"/>
              </a:solidFill>
            </a:endParaRPr>
          </a:p>
        </p:txBody>
      </p:sp>
      <p:pic>
        <p:nvPicPr>
          <p:cNvPr id="22" name="Grafik 21" descr="QR-Code für https://confluence.medunigraz.at/display/ITKB/Elektronisches+Laborbuch ">
            <a:extLst>
              <a:ext uri="{FF2B5EF4-FFF2-40B4-BE49-F238E27FC236}">
                <a16:creationId xmlns:a16="http://schemas.microsoft.com/office/drawing/2014/main" id="{850C8A46-774B-4873-A9BD-1844EE3B50EE}"/>
              </a:ext>
            </a:extLst>
          </p:cNvPr>
          <p:cNvPicPr>
            <a:picLocks noChangeAspect="1"/>
          </p:cNvPicPr>
          <p:nvPr/>
        </p:nvPicPr>
        <p:blipFill>
          <a:blip r:embed="rId10"/>
          <a:stretch>
            <a:fillRect/>
          </a:stretch>
        </p:blipFill>
        <p:spPr bwMode="auto">
          <a:xfrm>
            <a:off x="153253" y="6739467"/>
            <a:ext cx="648540" cy="648540"/>
          </a:xfrm>
          <a:prstGeom prst="rect">
            <a:avLst/>
          </a:prstGeom>
        </p:spPr>
      </p:pic>
      <p:sp>
        <p:nvSpPr>
          <p:cNvPr id="20" name="Rechteck: abgerundete Ecken 19">
            <a:extLst>
              <a:ext uri="{FF2B5EF4-FFF2-40B4-BE49-F238E27FC236}">
                <a16:creationId xmlns:a16="http://schemas.microsoft.com/office/drawing/2014/main" id="{7BAF4DE5-748A-434A-B6F0-678B154C91C9}"/>
              </a:ext>
            </a:extLst>
          </p:cNvPr>
          <p:cNvSpPr/>
          <p:nvPr/>
        </p:nvSpPr>
        <p:spPr bwMode="auto">
          <a:xfrm>
            <a:off x="955754" y="6622445"/>
            <a:ext cx="4229019" cy="794355"/>
          </a:xfrm>
          <a:prstGeom prst="roundRect">
            <a:avLst>
              <a:gd name="adj" fmla="val 5645"/>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de-AT" sz="900" dirty="0">
                <a:solidFill>
                  <a:schemeClr val="tx1"/>
                </a:solidFill>
              </a:rPr>
              <a:t>Gudrun Kainz, RDM Team der Med Uni Graz, 2024</a:t>
            </a:r>
          </a:p>
          <a:p>
            <a:r>
              <a:rPr lang="de-AT" sz="900" dirty="0">
                <a:solidFill>
                  <a:srgbClr val="31309D"/>
                </a:solidFill>
                <a:hlinkClick r:id="rId11">
                  <a:extLst>
                    <a:ext uri="{A12FA001-AC4F-418D-AE19-62706E023703}">
                      <ahyp:hlinkClr xmlns:ahyp="http://schemas.microsoft.com/office/drawing/2018/hyperlinkcolor" val="tx"/>
                    </a:ext>
                  </a:extLst>
                </a:hlinkClick>
              </a:rPr>
              <a:t>https://view.genially.com/66e1821238cb1b12e501b36b/interactive-content-rdm-team-service-flyer</a:t>
            </a:r>
            <a:r>
              <a:rPr lang="de-AT" sz="900" dirty="0">
                <a:solidFill>
                  <a:srgbClr val="31309D"/>
                </a:solidFill>
              </a:rPr>
              <a:t> </a:t>
            </a:r>
          </a:p>
          <a:p>
            <a:r>
              <a:rPr lang="de-AT" sz="900" dirty="0">
                <a:solidFill>
                  <a:srgbClr val="31309D"/>
                </a:solidFill>
                <a:hlinkClick r:id="rId5">
                  <a:extLst>
                    <a:ext uri="{A12FA001-AC4F-418D-AE19-62706E023703}">
                      <ahyp:hlinkClr xmlns:ahyp="http://schemas.microsoft.com/office/drawing/2018/hyperlinkcolor" val="tx"/>
                    </a:ext>
                  </a:extLst>
                </a:hlinkClick>
              </a:rPr>
              <a:t>rdmsupport@medunigraz.at</a:t>
            </a:r>
            <a:r>
              <a:rPr lang="de-AT" sz="900" dirty="0">
                <a:solidFill>
                  <a:srgbClr val="31309D"/>
                </a:solidFill>
              </a:rPr>
              <a:t> </a:t>
            </a:r>
          </a:p>
          <a:p>
            <a:r>
              <a:rPr lang="de-AT" sz="900" dirty="0">
                <a:solidFill>
                  <a:schemeClr val="tx1"/>
                </a:solidFill>
              </a:rPr>
              <a:t>DO</a:t>
            </a:r>
            <a:r>
              <a:rPr lang="de-DE" sz="900" dirty="0">
                <a:solidFill>
                  <a:schemeClr val="tx1"/>
                </a:solidFill>
              </a:rPr>
              <a:t>I: 10.25365/phaidra.601_01</a:t>
            </a:r>
            <a:endParaRPr lang="de-AT" sz="900" dirty="0">
              <a:solidFill>
                <a:schemeClr val="tx1"/>
              </a:solidFill>
            </a:endParaRPr>
          </a:p>
        </p:txBody>
      </p:sp>
      <p:grpSp>
        <p:nvGrpSpPr>
          <p:cNvPr id="18" name="Gruppieren 17" descr="https://creativecommons.org/publicdomain/mark/1.0/deed Diese Lizenz schließt Projekt- und Institutslogos und individuell referenzierte Materialien nicht mit ein!">
            <a:extLst>
              <a:ext uri="{FF2B5EF4-FFF2-40B4-BE49-F238E27FC236}">
                <a16:creationId xmlns:a16="http://schemas.microsoft.com/office/drawing/2014/main" id="{9D29BFE0-3943-4DC5-85BB-B1896011E54C}"/>
              </a:ext>
            </a:extLst>
          </p:cNvPr>
          <p:cNvGrpSpPr/>
          <p:nvPr/>
        </p:nvGrpSpPr>
        <p:grpSpPr>
          <a:xfrm>
            <a:off x="2543828" y="6934191"/>
            <a:ext cx="2701476" cy="487888"/>
            <a:chOff x="2587725" y="6916864"/>
            <a:chExt cx="2701476" cy="487888"/>
          </a:xfrm>
        </p:grpSpPr>
        <p:sp>
          <p:nvSpPr>
            <p:cNvPr id="23" name="Textfeld 22">
              <a:extLst>
                <a:ext uri="{FF2B5EF4-FFF2-40B4-BE49-F238E27FC236}">
                  <a16:creationId xmlns:a16="http://schemas.microsoft.com/office/drawing/2014/main" id="{7A4D2802-D57C-490D-BD2E-6D835E53358F}"/>
                </a:ext>
              </a:extLst>
            </p:cNvPr>
            <p:cNvSpPr txBox="1"/>
            <p:nvPr/>
          </p:nvSpPr>
          <p:spPr>
            <a:xfrm>
              <a:off x="2587725" y="7096975"/>
              <a:ext cx="2701475" cy="307777"/>
            </a:xfrm>
            <a:prstGeom prst="rect">
              <a:avLst/>
            </a:prstGeom>
            <a:noFill/>
          </p:spPr>
          <p:txBody>
            <a:bodyPr wrap="square">
              <a:spAutoFit/>
            </a:bodyPr>
            <a:lstStyle/>
            <a:p>
              <a:pPr algn="l">
                <a:lnSpc>
                  <a:spcPct val="100000"/>
                </a:lnSpc>
              </a:pPr>
              <a:r>
                <a:rPr lang="de-AT" sz="700" dirty="0"/>
                <a:t>Diese Lizenz schließt Projekt- und Institutslogos und </a:t>
              </a:r>
              <a:br>
                <a:rPr lang="de-AT" sz="700" dirty="0"/>
              </a:br>
              <a:r>
                <a:rPr lang="de-AT" sz="700" dirty="0"/>
                <a:t>individuell referenzierte Materialien nicht mit ein!</a:t>
              </a:r>
            </a:p>
          </p:txBody>
        </p:sp>
        <p:pic>
          <p:nvPicPr>
            <p:cNvPr id="25" name="Grafik 24">
              <a:extLst>
                <a:ext uri="{FF2B5EF4-FFF2-40B4-BE49-F238E27FC236}">
                  <a16:creationId xmlns:a16="http://schemas.microsoft.com/office/drawing/2014/main" id="{8FF8AFBF-2197-4DAA-835B-6AA1463FAF2D}"/>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4651817" y="7122995"/>
              <a:ext cx="260019" cy="228442"/>
            </a:xfrm>
            <a:prstGeom prst="rect">
              <a:avLst/>
            </a:prstGeom>
          </p:spPr>
        </p:pic>
        <p:pic>
          <p:nvPicPr>
            <p:cNvPr id="26" name="Grafik 25">
              <a:extLst>
                <a:ext uri="{FF2B5EF4-FFF2-40B4-BE49-F238E27FC236}">
                  <a16:creationId xmlns:a16="http://schemas.microsoft.com/office/drawing/2014/main" id="{A231395C-777B-4F54-B2DB-726EBA4E1530}"/>
                </a:ext>
                <a:ext uri="{C183D7F6-B498-43B3-948B-1728B52AA6E4}">
                  <adec:decorative xmlns:adec="http://schemas.microsoft.com/office/drawing/2017/decorative" val="1"/>
                </a:ext>
              </a:extLst>
            </p:cNvPr>
            <p:cNvPicPr>
              <a:picLocks noChangeAspect="1"/>
            </p:cNvPicPr>
            <p:nvPr userDrawn="1"/>
          </p:nvPicPr>
          <p:blipFill>
            <a:blip r:embed="rId14"/>
            <a:stretch>
              <a:fillRect/>
            </a:stretch>
          </p:blipFill>
          <p:spPr>
            <a:xfrm>
              <a:off x="4944111" y="7121377"/>
              <a:ext cx="230060" cy="230060"/>
            </a:xfrm>
            <a:prstGeom prst="rect">
              <a:avLst/>
            </a:prstGeom>
          </p:spPr>
        </p:pic>
        <p:sp>
          <p:nvSpPr>
            <p:cNvPr id="37" name="Textfeld 36">
              <a:extLst>
                <a:ext uri="{FF2B5EF4-FFF2-40B4-BE49-F238E27FC236}">
                  <a16:creationId xmlns:a16="http://schemas.microsoft.com/office/drawing/2014/main" id="{8A5B3740-0AD7-45E0-BA8C-356AABA49633}"/>
                </a:ext>
              </a:extLst>
            </p:cNvPr>
            <p:cNvSpPr txBox="1"/>
            <p:nvPr userDrawn="1"/>
          </p:nvSpPr>
          <p:spPr>
            <a:xfrm>
              <a:off x="2587726" y="6916864"/>
              <a:ext cx="2701475" cy="215444"/>
            </a:xfrm>
            <a:prstGeom prst="rect">
              <a:avLst/>
            </a:prstGeom>
            <a:noFill/>
          </p:spPr>
          <p:txBody>
            <a:bodyPr wrap="square">
              <a:spAutoFit/>
            </a:bodyPr>
            <a:lstStyle/>
            <a:p>
              <a:pPr algn="l">
                <a:lnSpc>
                  <a:spcPct val="100000"/>
                </a:lnSpc>
              </a:pPr>
              <a:r>
                <a:rPr lang="de-AT" sz="800" dirty="0">
                  <a:solidFill>
                    <a:srgbClr val="31309D"/>
                  </a:solidFill>
                  <a:hlinkClick r:id="rId15">
                    <a:extLst>
                      <a:ext uri="{A12FA001-AC4F-418D-AE19-62706E023703}">
                        <ahyp:hlinkClr xmlns:ahyp="http://schemas.microsoft.com/office/drawing/2018/hyperlinkcolor" val="tx"/>
                      </a:ext>
                    </a:extLst>
                  </a:hlinkClick>
                </a:rPr>
                <a:t>https://creativecommons.org/publicdomain/mark/1.0/deed</a:t>
              </a:r>
              <a:endParaRPr lang="de-AT" sz="800" dirty="0">
                <a:solidFill>
                  <a:srgbClr val="31309D"/>
                </a:solidFill>
              </a:endParaRPr>
            </a:p>
          </p:txBody>
        </p:sp>
      </p:grpSp>
      <p:pic>
        <p:nvPicPr>
          <p:cNvPr id="27" name="Grafik 26">
            <a:extLst>
              <a:ext uri="{FF2B5EF4-FFF2-40B4-BE49-F238E27FC236}">
                <a16:creationId xmlns:a16="http://schemas.microsoft.com/office/drawing/2014/main" id="{6039DDE4-BC1D-4B08-963E-B20A58D6F86B}"/>
              </a:ext>
              <a:ext uri="{C183D7F6-B498-43B3-948B-1728B52AA6E4}">
                <adec:decorative xmlns:adec="http://schemas.microsoft.com/office/drawing/2017/decorative" val="1"/>
              </a:ext>
            </a:extLst>
          </p:cNvPr>
          <p:cNvPicPr>
            <a:picLocks noChangeAspect="1"/>
          </p:cNvPicPr>
          <p:nvPr/>
        </p:nvPicPr>
        <p:blipFill>
          <a:blip r:embed="rId16"/>
          <a:stretch/>
        </p:blipFill>
        <p:spPr bwMode="auto">
          <a:xfrm>
            <a:off x="1992212" y="3555172"/>
            <a:ext cx="1055891" cy="1015509"/>
          </a:xfrm>
          <a:prstGeom prst="rect">
            <a:avLst/>
          </a:prstGeom>
        </p:spPr>
      </p:pic>
      <p:grpSp>
        <p:nvGrpSpPr>
          <p:cNvPr id="32" name="Gruppieren 31">
            <a:extLst>
              <a:ext uri="{FF2B5EF4-FFF2-40B4-BE49-F238E27FC236}">
                <a16:creationId xmlns:a16="http://schemas.microsoft.com/office/drawing/2014/main" id="{A6535CDC-E2DC-4489-A192-FFD796CA3B96}"/>
              </a:ext>
              <a:ext uri="{C183D7F6-B498-43B3-948B-1728B52AA6E4}">
                <adec:decorative xmlns:adec="http://schemas.microsoft.com/office/drawing/2017/decorative" val="1"/>
              </a:ext>
            </a:extLst>
          </p:cNvPr>
          <p:cNvGrpSpPr/>
          <p:nvPr/>
        </p:nvGrpSpPr>
        <p:grpSpPr>
          <a:xfrm rot="10800000">
            <a:off x="4643327" y="4996061"/>
            <a:ext cx="706807" cy="712982"/>
            <a:chOff x="77623" y="3407768"/>
            <a:chExt cx="926180" cy="934273"/>
          </a:xfrm>
        </p:grpSpPr>
        <p:pic>
          <p:nvPicPr>
            <p:cNvPr id="33" name="Grafik 32">
              <a:extLst>
                <a:ext uri="{FF2B5EF4-FFF2-40B4-BE49-F238E27FC236}">
                  <a16:creationId xmlns:a16="http://schemas.microsoft.com/office/drawing/2014/main" id="{33AE5E48-D8DA-4533-AD8E-D059BA1FA7E1}"/>
                </a:ext>
              </a:extLst>
            </p:cNvPr>
            <p:cNvPicPr>
              <a:picLocks noChangeAspect="1"/>
            </p:cNvPicPr>
            <p:nvPr/>
          </p:nvPicPr>
          <p:blipFill>
            <a:blip r:embed="rId17"/>
            <a:stretch/>
          </p:blipFill>
          <p:spPr bwMode="auto">
            <a:xfrm rot="10799990">
              <a:off x="77623" y="3491938"/>
              <a:ext cx="893253" cy="850103"/>
            </a:xfrm>
            <a:prstGeom prst="rect">
              <a:avLst/>
            </a:prstGeom>
          </p:spPr>
        </p:pic>
        <p:pic>
          <p:nvPicPr>
            <p:cNvPr id="34" name="Grafik 33">
              <a:extLst>
                <a:ext uri="{FF2B5EF4-FFF2-40B4-BE49-F238E27FC236}">
                  <a16:creationId xmlns:a16="http://schemas.microsoft.com/office/drawing/2014/main" id="{198EFF16-6589-4884-9A12-9ADE06897FD2}"/>
                </a:ext>
              </a:extLst>
            </p:cNvPr>
            <p:cNvPicPr>
              <a:picLocks noChangeAspect="1"/>
            </p:cNvPicPr>
            <p:nvPr/>
          </p:nvPicPr>
          <p:blipFill>
            <a:blip r:embed="rId18"/>
            <a:stretch/>
          </p:blipFill>
          <p:spPr bwMode="auto">
            <a:xfrm rot="10799990">
              <a:off x="296103" y="3407768"/>
              <a:ext cx="707700" cy="608449"/>
            </a:xfrm>
            <a:prstGeom prst="rect">
              <a:avLst/>
            </a:prstGeom>
          </p:spPr>
        </p:pic>
      </p:grpSp>
      <p:sp>
        <p:nvSpPr>
          <p:cNvPr id="36" name="Pfeil: nach rechts 35">
            <a:extLst>
              <a:ext uri="{FF2B5EF4-FFF2-40B4-BE49-F238E27FC236}">
                <a16:creationId xmlns:a16="http://schemas.microsoft.com/office/drawing/2014/main" id="{AF45C8A0-04C1-4C7A-8DA0-5E8F4DADD12B}"/>
              </a:ext>
              <a:ext uri="{C183D7F6-B498-43B3-948B-1728B52AA6E4}">
                <adec:decorative xmlns:adec="http://schemas.microsoft.com/office/drawing/2017/decorative" val="1"/>
              </a:ext>
            </a:extLst>
          </p:cNvPr>
          <p:cNvSpPr/>
          <p:nvPr/>
        </p:nvSpPr>
        <p:spPr bwMode="auto">
          <a:xfrm rot="7256056">
            <a:off x="759883" y="6222891"/>
            <a:ext cx="311078" cy="213790"/>
          </a:xfrm>
          <a:prstGeom prst="rightArrow">
            <a:avLst>
              <a:gd name="adj1" fmla="val 33838"/>
              <a:gd name="adj2" fmla="val 49300"/>
            </a:avLst>
          </a:prstGeom>
          <a:solidFill>
            <a:srgbClr val="22A63C"/>
          </a:solidFill>
          <a:ln>
            <a:solidFill>
              <a:srgbClr val="00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21700811"/>
      </p:ext>
    </p:extLst>
  </p:cSld>
  <p:clrMapOvr>
    <a:masterClrMapping/>
  </p:clrMapOvr>
</p:sld>
</file>

<file path=ppt/theme/theme1.xml><?xml version="1.0" encoding="utf-8"?>
<a:theme xmlns:a="http://schemas.openxmlformats.org/drawingml/2006/main" name="Office">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extraClrScheme>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709</Words>
  <Application>Microsoft Office PowerPoint</Application>
  <DocSecurity>0</DocSecurity>
  <PresentationFormat>Benutzerdefiniert</PresentationFormat>
  <Paragraphs>43</Paragraphs>
  <Slides>2</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Office</vt:lpstr>
      <vt:lpstr>eLN – electronic Lab Notebook</vt:lpstr>
      <vt:lpstr>eLNs an der Med Uni Graz</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eLN – electronic Lab Notebook</dc:title>
  <dc:subject/>
  <dc:creator>Hartmann, Simone</dc:creator>
  <cp:keywords/>
  <dc:description/>
  <cp:lastModifiedBy>Maria Guseva</cp:lastModifiedBy>
  <cp:revision>186</cp:revision>
  <cp:lastPrinted>2024-09-24T09:36:20Z</cp:lastPrinted>
  <dcterms:created xsi:type="dcterms:W3CDTF">2022-04-20T11:42:44Z</dcterms:created>
  <dcterms:modified xsi:type="dcterms:W3CDTF">2025-03-31T10:19:33Z</dcterms:modified>
  <cp:category/>
  <dc:identifier/>
  <cp:contentStatus/>
  <dc:language/>
  <cp:version/>
</cp:coreProperties>
</file>