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56" r:id="rId2"/>
    <p:sldId id="257" r:id="rId3"/>
  </p:sldIdLst>
  <p:sldSz cx="5327650" cy="7559675"/>
  <p:notesSz cx="9872663" cy="6797675"/>
  <p:defaultTextStyle>
    <a:defPPr>
      <a:defRPr lang="en-US"/>
    </a:defPPr>
    <a:lvl1pPr marL="0" algn="l" defTabSz="80587">
      <a:defRPr sz="317">
        <a:solidFill>
          <a:schemeClr val="tx1"/>
        </a:solidFill>
        <a:latin typeface="+mn-lt"/>
        <a:ea typeface="+mn-ea"/>
        <a:cs typeface="+mn-cs"/>
      </a:defRPr>
    </a:lvl1pPr>
    <a:lvl2pPr marL="80587" algn="l" defTabSz="80587">
      <a:defRPr sz="317">
        <a:solidFill>
          <a:schemeClr val="tx1"/>
        </a:solidFill>
        <a:latin typeface="+mn-lt"/>
        <a:ea typeface="+mn-ea"/>
        <a:cs typeface="+mn-cs"/>
      </a:defRPr>
    </a:lvl2pPr>
    <a:lvl3pPr marL="161175" algn="l" defTabSz="80587">
      <a:defRPr sz="317">
        <a:solidFill>
          <a:schemeClr val="tx1"/>
        </a:solidFill>
        <a:latin typeface="+mn-lt"/>
        <a:ea typeface="+mn-ea"/>
        <a:cs typeface="+mn-cs"/>
      </a:defRPr>
    </a:lvl3pPr>
    <a:lvl4pPr marL="241762" algn="l" defTabSz="80587">
      <a:defRPr sz="317">
        <a:solidFill>
          <a:schemeClr val="tx1"/>
        </a:solidFill>
        <a:latin typeface="+mn-lt"/>
        <a:ea typeface="+mn-ea"/>
        <a:cs typeface="+mn-cs"/>
      </a:defRPr>
    </a:lvl4pPr>
    <a:lvl5pPr marL="322350" algn="l" defTabSz="80587">
      <a:defRPr sz="317">
        <a:solidFill>
          <a:schemeClr val="tx1"/>
        </a:solidFill>
        <a:latin typeface="+mn-lt"/>
        <a:ea typeface="+mn-ea"/>
        <a:cs typeface="+mn-cs"/>
      </a:defRPr>
    </a:lvl5pPr>
    <a:lvl6pPr marL="402937" algn="l" defTabSz="80587">
      <a:defRPr sz="317">
        <a:solidFill>
          <a:schemeClr val="tx1"/>
        </a:solidFill>
        <a:latin typeface="+mn-lt"/>
        <a:ea typeface="+mn-ea"/>
        <a:cs typeface="+mn-cs"/>
      </a:defRPr>
    </a:lvl6pPr>
    <a:lvl7pPr marL="483525" algn="l" defTabSz="80587">
      <a:defRPr sz="317">
        <a:solidFill>
          <a:schemeClr val="tx1"/>
        </a:solidFill>
        <a:latin typeface="+mn-lt"/>
        <a:ea typeface="+mn-ea"/>
        <a:cs typeface="+mn-cs"/>
      </a:defRPr>
    </a:lvl7pPr>
    <a:lvl8pPr marL="564112" algn="l" defTabSz="80587">
      <a:defRPr sz="317">
        <a:solidFill>
          <a:schemeClr val="tx1"/>
        </a:solidFill>
        <a:latin typeface="+mn-lt"/>
        <a:ea typeface="+mn-ea"/>
        <a:cs typeface="+mn-cs"/>
      </a:defRPr>
    </a:lvl8pPr>
    <a:lvl9pPr marL="644699" algn="l" defTabSz="80587">
      <a:defRPr sz="317">
        <a:solidFill>
          <a:schemeClr val="tx1"/>
        </a:solidFill>
        <a:latin typeface="+mn-lt"/>
        <a:ea typeface="+mn-ea"/>
        <a:cs typeface="+mn-cs"/>
      </a:defRPr>
    </a:lvl9pPr>
  </p:defaultTextStyle>
  <p:extLst>
    <p:ext uri="{EFAFB233-063F-42B5-8137-9DF3F51BA10A}">
      <p15:sldGuideLst xmlns:p15="http://schemas.microsoft.com/office/powerpoint/2012/main">
        <p15:guide id="1" pos="1678" userDrawn="1">
          <p15:clr>
            <a:srgbClr val="A4A3A4"/>
          </p15:clr>
        </p15:guide>
        <p15:guide id="2" orient="horz" pos="589" userDrawn="1">
          <p15:clr>
            <a:srgbClr val="A4A3A4"/>
          </p15:clr>
        </p15:guide>
        <p15:guide id="3" orient="horz" pos="4672" userDrawn="1">
          <p15:clr>
            <a:srgbClr val="A4A3A4"/>
          </p15:clr>
        </p15:guide>
        <p15:guide id="4" pos="90" userDrawn="1">
          <p15:clr>
            <a:srgbClr val="A4A3A4"/>
          </p15:clr>
        </p15:guide>
        <p15:guide id="5" pos="3266" userDrawn="1">
          <p15:clr>
            <a:srgbClr val="A4A3A4"/>
          </p15:clr>
        </p15:guide>
        <p15:guide id="7" pos="1633" userDrawn="1">
          <p15:clr>
            <a:srgbClr val="A4A3A4"/>
          </p15:clr>
        </p15:guide>
        <p15:guide id="8" pos="172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ranzhofer, Hermann" initials="SH" lastIdx="4" clrIdx="0">
    <p:extLst>
      <p:ext uri="{19B8F6BF-5375-455C-9EA6-DF929625EA0E}">
        <p15:presenceInfo xmlns:p15="http://schemas.microsoft.com/office/powerpoint/2012/main" userId="Schranzhofer, Her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09D"/>
    <a:srgbClr val="FF79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49" autoAdjust="0"/>
  </p:normalViewPr>
  <p:slideViewPr>
    <p:cSldViewPr snapToGrid="0" snapToObjects="1">
      <p:cViewPr varScale="1">
        <p:scale>
          <a:sx n="88" d="100"/>
          <a:sy n="88" d="100"/>
        </p:scale>
        <p:origin x="2514" y="90"/>
      </p:cViewPr>
      <p:guideLst>
        <p:guide pos="1678"/>
        <p:guide orient="horz" pos="589"/>
        <p:guide orient="horz" pos="4672"/>
        <p:guide pos="90"/>
        <p:guide pos="3266"/>
        <p:guide pos="1633"/>
        <p:guide pos="1723"/>
      </p:guideLst>
    </p:cSldViewPr>
  </p:slideViewPr>
  <p:notesTextViewPr>
    <p:cViewPr>
      <p:scale>
        <a:sx n="1" d="1"/>
        <a:sy n="1" d="1"/>
      </p:scale>
      <p:origin x="0" y="0"/>
    </p:cViewPr>
  </p:notesTextViewPr>
  <p:notesViewPr>
    <p:cSldViewPr snapToGrid="0" snapToObjects="1" showGuides="1">
      <p:cViewPr varScale="1">
        <p:scale>
          <a:sx n="127" d="100"/>
          <a:sy n="127" d="100"/>
        </p:scale>
        <p:origin x="17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16A5D159-62D4-45DF-8872-C0EEC8CA48A2}"/>
              </a:ext>
            </a:extLst>
          </p:cNvPr>
          <p:cNvSpPr>
            <a:spLocks noGrp="1"/>
          </p:cNvSpPr>
          <p:nvPr>
            <p:ph type="hdr" sz="quarter"/>
          </p:nvPr>
        </p:nvSpPr>
        <p:spPr>
          <a:xfrm>
            <a:off x="0" y="1"/>
            <a:ext cx="4278733" cy="341421"/>
          </a:xfrm>
          <a:prstGeom prst="rect">
            <a:avLst/>
          </a:prstGeom>
        </p:spPr>
        <p:txBody>
          <a:bodyPr vert="horz" lIns="91440" tIns="45720" rIns="91440" bIns="45720" rtlCol="0"/>
          <a:lstStyle>
            <a:lvl1pPr algn="l">
              <a:defRPr sz="1200"/>
            </a:lvl1pPr>
          </a:lstStyle>
          <a:p>
            <a:endParaRPr lang="de-AT"/>
          </a:p>
        </p:txBody>
      </p:sp>
      <p:sp>
        <p:nvSpPr>
          <p:cNvPr id="3" name="Datumsplatzhalter 2">
            <a:extLst>
              <a:ext uri="{FF2B5EF4-FFF2-40B4-BE49-F238E27FC236}">
                <a16:creationId xmlns:a16="http://schemas.microsoft.com/office/drawing/2014/main" id="{5EA8B827-6500-40C5-9CE2-D69284A74543}"/>
              </a:ext>
            </a:extLst>
          </p:cNvPr>
          <p:cNvSpPr>
            <a:spLocks noGrp="1"/>
          </p:cNvSpPr>
          <p:nvPr>
            <p:ph type="dt" sz="quarter" idx="1"/>
          </p:nvPr>
        </p:nvSpPr>
        <p:spPr>
          <a:xfrm>
            <a:off x="5592351" y="1"/>
            <a:ext cx="4278733" cy="341421"/>
          </a:xfrm>
          <a:prstGeom prst="rect">
            <a:avLst/>
          </a:prstGeom>
        </p:spPr>
        <p:txBody>
          <a:bodyPr vert="horz" lIns="91440" tIns="45720" rIns="91440" bIns="45720" rtlCol="0"/>
          <a:lstStyle>
            <a:lvl1pPr algn="r">
              <a:defRPr sz="1200"/>
            </a:lvl1pPr>
          </a:lstStyle>
          <a:p>
            <a:fld id="{6173BA61-EA13-496B-B1F7-48AF1E6ABEF4}" type="datetimeFigureOut">
              <a:rPr lang="de-AT" smtClean="0"/>
              <a:t>31.03.2025</a:t>
            </a:fld>
            <a:endParaRPr lang="de-AT"/>
          </a:p>
        </p:txBody>
      </p:sp>
      <p:sp>
        <p:nvSpPr>
          <p:cNvPr id="4" name="Fußzeilenplatzhalter 3">
            <a:extLst>
              <a:ext uri="{FF2B5EF4-FFF2-40B4-BE49-F238E27FC236}">
                <a16:creationId xmlns:a16="http://schemas.microsoft.com/office/drawing/2014/main" id="{FCFD7F46-BCCB-4194-AACB-08F94A727252}"/>
              </a:ext>
            </a:extLst>
          </p:cNvPr>
          <p:cNvSpPr>
            <a:spLocks noGrp="1"/>
          </p:cNvSpPr>
          <p:nvPr>
            <p:ph type="ftr" sz="quarter" idx="2"/>
          </p:nvPr>
        </p:nvSpPr>
        <p:spPr>
          <a:xfrm>
            <a:off x="0" y="6456254"/>
            <a:ext cx="4278733" cy="341421"/>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a:extLst>
              <a:ext uri="{FF2B5EF4-FFF2-40B4-BE49-F238E27FC236}">
                <a16:creationId xmlns:a16="http://schemas.microsoft.com/office/drawing/2014/main" id="{9FB52059-B02F-42F5-84D5-A0B877D1DF0C}"/>
              </a:ext>
            </a:extLst>
          </p:cNvPr>
          <p:cNvSpPr>
            <a:spLocks noGrp="1"/>
          </p:cNvSpPr>
          <p:nvPr>
            <p:ph type="sldNum" sz="quarter" idx="3"/>
          </p:nvPr>
        </p:nvSpPr>
        <p:spPr>
          <a:xfrm>
            <a:off x="5592351" y="6456254"/>
            <a:ext cx="4278733" cy="341421"/>
          </a:xfrm>
          <a:prstGeom prst="rect">
            <a:avLst/>
          </a:prstGeom>
        </p:spPr>
        <p:txBody>
          <a:bodyPr vert="horz" lIns="91440" tIns="45720" rIns="91440" bIns="45720" rtlCol="0" anchor="b"/>
          <a:lstStyle>
            <a:lvl1pPr algn="r">
              <a:defRPr sz="1200"/>
            </a:lvl1pPr>
          </a:lstStyle>
          <a:p>
            <a:fld id="{D2F72CE7-0915-473E-B04D-C30A43BC4954}" type="slidenum">
              <a:rPr lang="de-AT" smtClean="0"/>
              <a:t>‹Nr.›</a:t>
            </a:fld>
            <a:endParaRPr lang="de-AT"/>
          </a:p>
        </p:txBody>
      </p:sp>
    </p:spTree>
    <p:extLst>
      <p:ext uri="{BB962C8B-B14F-4D97-AF65-F5344CB8AC3E}">
        <p14:creationId xmlns:p14="http://schemas.microsoft.com/office/powerpoint/2010/main" val="3446885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4278154" cy="341065"/>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5592225" y="0"/>
            <a:ext cx="4278154" cy="341065"/>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5592225" y="0"/>
            <a:ext cx="4278154" cy="341065"/>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987267" y="3271381"/>
            <a:ext cx="7898130" cy="2676585"/>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6456612"/>
            <a:ext cx="4278154" cy="341064"/>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5592225" y="6456612"/>
            <a:ext cx="4278154" cy="341064"/>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161175">
      <a:defRPr sz="211">
        <a:solidFill>
          <a:schemeClr val="tx1"/>
        </a:solidFill>
        <a:latin typeface="+mn-lt"/>
        <a:ea typeface="+mn-ea"/>
        <a:cs typeface="+mn-cs"/>
      </a:defRPr>
    </a:lvl1pPr>
    <a:lvl2pPr marL="80587" algn="l" defTabSz="161175">
      <a:defRPr sz="211">
        <a:solidFill>
          <a:schemeClr val="tx1"/>
        </a:solidFill>
        <a:latin typeface="+mn-lt"/>
        <a:ea typeface="+mn-ea"/>
        <a:cs typeface="+mn-cs"/>
      </a:defRPr>
    </a:lvl2pPr>
    <a:lvl3pPr marL="161175" algn="l" defTabSz="161175">
      <a:defRPr sz="211">
        <a:solidFill>
          <a:schemeClr val="tx1"/>
        </a:solidFill>
        <a:latin typeface="+mn-lt"/>
        <a:ea typeface="+mn-ea"/>
        <a:cs typeface="+mn-cs"/>
      </a:defRPr>
    </a:lvl3pPr>
    <a:lvl4pPr marL="241762" algn="l" defTabSz="161175">
      <a:defRPr sz="211">
        <a:solidFill>
          <a:schemeClr val="tx1"/>
        </a:solidFill>
        <a:latin typeface="+mn-lt"/>
        <a:ea typeface="+mn-ea"/>
        <a:cs typeface="+mn-cs"/>
      </a:defRPr>
    </a:lvl4pPr>
    <a:lvl5pPr marL="322350" algn="l" defTabSz="161175">
      <a:defRPr sz="211">
        <a:solidFill>
          <a:schemeClr val="tx1"/>
        </a:solidFill>
        <a:latin typeface="+mn-lt"/>
        <a:ea typeface="+mn-ea"/>
        <a:cs typeface="+mn-cs"/>
      </a:defRPr>
    </a:lvl5pPr>
    <a:lvl6pPr marL="402937" algn="l" defTabSz="161175">
      <a:defRPr sz="211">
        <a:solidFill>
          <a:schemeClr val="tx1"/>
        </a:solidFill>
        <a:latin typeface="+mn-lt"/>
        <a:ea typeface="+mn-ea"/>
        <a:cs typeface="+mn-cs"/>
      </a:defRPr>
    </a:lvl6pPr>
    <a:lvl7pPr marL="483525" algn="l" defTabSz="161175">
      <a:defRPr sz="211">
        <a:solidFill>
          <a:schemeClr val="tx1"/>
        </a:solidFill>
        <a:latin typeface="+mn-lt"/>
        <a:ea typeface="+mn-ea"/>
        <a:cs typeface="+mn-cs"/>
      </a:defRPr>
    </a:lvl7pPr>
    <a:lvl8pPr marL="564112" algn="l" defTabSz="161175">
      <a:defRPr sz="211">
        <a:solidFill>
          <a:schemeClr val="tx1"/>
        </a:solidFill>
        <a:latin typeface="+mn-lt"/>
        <a:ea typeface="+mn-ea"/>
        <a:cs typeface="+mn-cs"/>
      </a:defRPr>
    </a:lvl8pPr>
    <a:lvl9pPr marL="644699" algn="l" defTabSz="161175">
      <a:defRPr sz="211">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1973250400" name="Slide Image Placeholder 1"/>
          <p:cNvSpPr>
            <a:spLocks noGrp="1" noRot="1" noChangeAspect="1"/>
          </p:cNvSpPr>
          <p:nvPr>
            <p:ph type="sldImg"/>
          </p:nvPr>
        </p:nvSpPr>
        <p:spPr bwMode="auto"/>
      </p:sp>
      <p:sp>
        <p:nvSpPr>
          <p:cNvPr id="463316084" name="Notes Placeholder 2"/>
          <p:cNvSpPr>
            <a:spLocks noGrp="1"/>
          </p:cNvSpPr>
          <p:nvPr>
            <p:ph type="body" idx="1"/>
          </p:nvPr>
        </p:nvSpPr>
        <p:spPr bwMode="auto"/>
        <p:txBody>
          <a:bodyPr/>
          <a:lstStyle/>
          <a:p>
            <a:pPr>
              <a:defRPr/>
            </a:pPr>
            <a:endParaRPr dirty="0"/>
          </a:p>
        </p:txBody>
      </p:sp>
      <p:sp>
        <p:nvSpPr>
          <p:cNvPr id="1562776038" name="Slide Number Placeholder 3"/>
          <p:cNvSpPr>
            <a:spLocks noGrp="1"/>
          </p:cNvSpPr>
          <p:nvPr>
            <p:ph type="sldNum" sz="quarter" idx="10"/>
          </p:nvPr>
        </p:nvSpPr>
        <p:spPr bwMode="auto"/>
        <p:txBody>
          <a:bodyPr/>
          <a:lstStyle/>
          <a:p>
            <a:pPr>
              <a:defRPr/>
            </a:pPr>
            <a:fld id="{70E57A47-1405-858E-61C7-0D23801C1345}"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1973250400" name="Slide Image Placeholder 1"/>
          <p:cNvSpPr>
            <a:spLocks noGrp="1" noRot="1" noChangeAspect="1"/>
          </p:cNvSpPr>
          <p:nvPr>
            <p:ph type="sldImg"/>
          </p:nvPr>
        </p:nvSpPr>
        <p:spPr bwMode="auto"/>
      </p:sp>
      <p:sp>
        <p:nvSpPr>
          <p:cNvPr id="463316084" name="Notes Placeholder 2"/>
          <p:cNvSpPr>
            <a:spLocks noGrp="1"/>
          </p:cNvSpPr>
          <p:nvPr>
            <p:ph type="body" idx="1"/>
          </p:nvPr>
        </p:nvSpPr>
        <p:spPr bwMode="auto"/>
        <p:txBody>
          <a:bodyPr/>
          <a:lstStyle/>
          <a:p>
            <a:pPr>
              <a:defRPr/>
            </a:pPr>
            <a:endParaRPr/>
          </a:p>
        </p:txBody>
      </p:sp>
      <p:sp>
        <p:nvSpPr>
          <p:cNvPr id="1562776038" name="Slide Number Placeholder 3"/>
          <p:cNvSpPr>
            <a:spLocks noGrp="1"/>
          </p:cNvSpPr>
          <p:nvPr>
            <p:ph type="sldNum" sz="quarter" idx="10"/>
          </p:nvPr>
        </p:nvSpPr>
        <p:spPr bwMode="auto"/>
        <p:txBody>
          <a:bodyPr/>
          <a:lstStyle/>
          <a:p>
            <a:pPr>
              <a:defRPr/>
            </a:pPr>
            <a:fld id="{70E57A47-1405-858E-61C7-0D23801C1345}" type="slidenum">
              <a:rPr/>
              <a:t>2</a:t>
            </a:fld>
            <a:endParaRPr/>
          </a:p>
        </p:txBody>
      </p:sp>
    </p:spTree>
    <p:extLst>
      <p:ext uri="{BB962C8B-B14F-4D97-AF65-F5344CB8AC3E}">
        <p14:creationId xmlns:p14="http://schemas.microsoft.com/office/powerpoint/2010/main" val="19068754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elfolie">
    <p:spTree>
      <p:nvGrpSpPr>
        <p:cNvPr id="1" name=""/>
        <p:cNvGrpSpPr/>
        <p:nvPr/>
      </p:nvGrpSpPr>
      <p:grpSpPr bwMode="auto">
        <a:xfrm>
          <a:off x="0" y="0"/>
          <a:ext cx="0" cy="0"/>
          <a:chOff x="0" y="0"/>
          <a:chExt cx="0" cy="0"/>
        </a:xfrm>
      </p:grpSpPr>
      <p:grpSp>
        <p:nvGrpSpPr>
          <p:cNvPr id="12" name="Gruppieren 18">
            <a:extLst>
              <a:ext uri="{FF2B5EF4-FFF2-40B4-BE49-F238E27FC236}">
                <a16:creationId xmlns:a16="http://schemas.microsoft.com/office/drawing/2014/main" id="{C21020D1-8CFA-45C7-83D5-9A7283B11E2B}"/>
              </a:ext>
            </a:extLst>
          </p:cNvPr>
          <p:cNvGrpSpPr/>
          <p:nvPr userDrawn="1"/>
        </p:nvGrpSpPr>
        <p:grpSpPr bwMode="auto">
          <a:xfrm>
            <a:off x="0" y="291880"/>
            <a:ext cx="5327650" cy="1105958"/>
            <a:chOff x="0" y="0"/>
            <a:chExt cx="30275212" cy="6397693"/>
          </a:xfrm>
        </p:grpSpPr>
        <p:sp>
          <p:nvSpPr>
            <p:cNvPr id="13" name="Rectangle 68">
              <a:extLst>
                <a:ext uri="{FF2B5EF4-FFF2-40B4-BE49-F238E27FC236}">
                  <a16:creationId xmlns:a16="http://schemas.microsoft.com/office/drawing/2014/main" id="{BF2E7DD7-A28E-476A-8CA1-306A9A31E1DC}"/>
                </a:ext>
              </a:extLst>
            </p:cNvPr>
            <p:cNvSpPr/>
            <p:nvPr/>
          </p:nvSpPr>
          <p:spPr bwMode="auto">
            <a:xfrm>
              <a:off x="0" y="330830"/>
              <a:ext cx="30275213" cy="5095216"/>
            </a:xfrm>
            <a:prstGeom prst="rect">
              <a:avLst/>
            </a:prstGeom>
            <a:solidFill>
              <a:srgbClr val="FF7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AT" sz="100"/>
            </a:p>
          </p:txBody>
        </p:sp>
        <p:pic>
          <p:nvPicPr>
            <p:cNvPr id="14" name="Grafik 10">
              <a:extLst>
                <a:ext uri="{FF2B5EF4-FFF2-40B4-BE49-F238E27FC236}">
                  <a16:creationId xmlns:a16="http://schemas.microsoft.com/office/drawing/2014/main" id="{9CD1035B-4397-44E4-BF90-D676CB13DE36}"/>
                </a:ext>
              </a:extLst>
            </p:cNvPr>
            <p:cNvPicPr>
              <a:picLocks noChangeAspect="1"/>
            </p:cNvPicPr>
            <p:nvPr/>
          </p:nvPicPr>
          <p:blipFill>
            <a:blip r:embed="rId2"/>
            <a:stretch/>
          </p:blipFill>
          <p:spPr bwMode="auto">
            <a:xfrm>
              <a:off x="1329354" y="0"/>
              <a:ext cx="13873073" cy="6397693"/>
            </a:xfrm>
            <a:prstGeom prst="rect">
              <a:avLst/>
            </a:prstGeom>
          </p:spPr>
        </p:pic>
      </p:grpSp>
      <p:pic>
        <p:nvPicPr>
          <p:cNvPr id="15" name="Picture 7">
            <a:extLst>
              <a:ext uri="{FF2B5EF4-FFF2-40B4-BE49-F238E27FC236}">
                <a16:creationId xmlns:a16="http://schemas.microsoft.com/office/drawing/2014/main" id="{D9DEE952-214F-4AFA-8F9E-CE19011E9F11}"/>
              </a:ext>
            </a:extLst>
          </p:cNvPr>
          <p:cNvPicPr>
            <a:picLocks noChangeAspect="1"/>
          </p:cNvPicPr>
          <p:nvPr userDrawn="1"/>
        </p:nvPicPr>
        <p:blipFill>
          <a:blip r:embed="rId3"/>
          <a:stretch/>
        </p:blipFill>
        <p:spPr bwMode="auto">
          <a:xfrm>
            <a:off x="4009549" y="113764"/>
            <a:ext cx="1175226" cy="202139"/>
          </a:xfrm>
          <a:prstGeom prst="rect">
            <a:avLst/>
          </a:prstGeom>
        </p:spPr>
      </p:pic>
      <p:pic>
        <p:nvPicPr>
          <p:cNvPr id="16" name="Grafik 15">
            <a:extLst>
              <a:ext uri="{FF2B5EF4-FFF2-40B4-BE49-F238E27FC236}">
                <a16:creationId xmlns:a16="http://schemas.microsoft.com/office/drawing/2014/main" id="{2F855FC8-6B87-47E2-8319-28E7EECEDDCF}"/>
              </a:ext>
            </a:extLst>
          </p:cNvPr>
          <p:cNvPicPr>
            <a:picLocks noChangeAspect="1"/>
          </p:cNvPicPr>
          <p:nvPr userDrawn="1"/>
        </p:nvPicPr>
        <p:blipFill>
          <a:blip r:embed="rId4"/>
          <a:stretch>
            <a:fillRect/>
          </a:stretch>
        </p:blipFill>
        <p:spPr bwMode="auto">
          <a:xfrm>
            <a:off x="4563334" y="483172"/>
            <a:ext cx="621442" cy="613526"/>
          </a:xfrm>
          <a:prstGeom prst="rect">
            <a:avLst/>
          </a:prstGeom>
        </p:spPr>
      </p:pic>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Rectangle 68">
            <a:extLst>
              <a:ext uri="{FF2B5EF4-FFF2-40B4-BE49-F238E27FC236}">
                <a16:creationId xmlns:a16="http://schemas.microsoft.com/office/drawing/2014/main" id="{4D2D95C3-46E1-4F97-9C45-B8D9BD44439F}"/>
              </a:ext>
            </a:extLst>
          </p:cNvPr>
          <p:cNvSpPr/>
          <p:nvPr userDrawn="1"/>
        </p:nvSpPr>
        <p:spPr bwMode="auto">
          <a:xfrm>
            <a:off x="0" y="-3200"/>
            <a:ext cx="5327650" cy="374584"/>
          </a:xfrm>
          <a:prstGeom prst="rect">
            <a:avLst/>
          </a:prstGeom>
          <a:solidFill>
            <a:srgbClr val="FF7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AT" sz="100"/>
          </a:p>
        </p:txBody>
      </p:sp>
    </p:spTree>
    <p:extLst>
      <p:ext uri="{BB962C8B-B14F-4D97-AF65-F5344CB8AC3E}">
        <p14:creationId xmlns:p14="http://schemas.microsoft.com/office/powerpoint/2010/main" val="12725450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523278">
        <a:lnSpc>
          <a:spcPct val="90000"/>
        </a:lnSpc>
        <a:spcBef>
          <a:spcPts val="0"/>
        </a:spcBef>
        <a:buNone/>
        <a:defRPr sz="2515">
          <a:solidFill>
            <a:schemeClr val="tx1"/>
          </a:solidFill>
          <a:latin typeface="+mj-lt"/>
          <a:ea typeface="+mj-ea"/>
          <a:cs typeface="+mj-cs"/>
        </a:defRPr>
      </a:lvl1pPr>
    </p:titleStyle>
    <p:bodyStyle>
      <a:lvl1pPr marL="130820" indent="-130820" algn="l" defTabSz="523278">
        <a:lnSpc>
          <a:spcPct val="90000"/>
        </a:lnSpc>
        <a:spcBef>
          <a:spcPts val="572"/>
        </a:spcBef>
        <a:buFont typeface="Arial"/>
        <a:buChar char="•"/>
        <a:defRPr sz="1599">
          <a:solidFill>
            <a:schemeClr val="tx1"/>
          </a:solidFill>
          <a:latin typeface="+mn-lt"/>
          <a:ea typeface="+mn-ea"/>
          <a:cs typeface="+mn-cs"/>
        </a:defRPr>
      </a:lvl1pPr>
      <a:lvl2pPr marL="392458" indent="-130820" algn="l" defTabSz="523278">
        <a:lnSpc>
          <a:spcPct val="90000"/>
        </a:lnSpc>
        <a:spcBef>
          <a:spcPts val="286"/>
        </a:spcBef>
        <a:buFont typeface="Arial"/>
        <a:buChar char="•"/>
        <a:defRPr sz="1374">
          <a:solidFill>
            <a:schemeClr val="tx1"/>
          </a:solidFill>
          <a:latin typeface="+mn-lt"/>
          <a:ea typeface="+mn-ea"/>
          <a:cs typeface="+mn-cs"/>
        </a:defRPr>
      </a:lvl2pPr>
      <a:lvl3pPr marL="654097" indent="-130820" algn="l" defTabSz="523278">
        <a:lnSpc>
          <a:spcPct val="90000"/>
        </a:lnSpc>
        <a:spcBef>
          <a:spcPts val="286"/>
        </a:spcBef>
        <a:buFont typeface="Arial"/>
        <a:buChar char="•"/>
        <a:defRPr sz="1141">
          <a:solidFill>
            <a:schemeClr val="tx1"/>
          </a:solidFill>
          <a:latin typeface="+mn-lt"/>
          <a:ea typeface="+mn-ea"/>
          <a:cs typeface="+mn-cs"/>
        </a:defRPr>
      </a:lvl3pPr>
      <a:lvl4pPr marL="915735" indent="-130820" algn="l" defTabSz="523278">
        <a:lnSpc>
          <a:spcPct val="90000"/>
        </a:lnSpc>
        <a:spcBef>
          <a:spcPts val="286"/>
        </a:spcBef>
        <a:buFont typeface="Arial"/>
        <a:buChar char="•"/>
        <a:defRPr sz="1029">
          <a:solidFill>
            <a:schemeClr val="tx1"/>
          </a:solidFill>
          <a:latin typeface="+mn-lt"/>
          <a:ea typeface="+mn-ea"/>
          <a:cs typeface="+mn-cs"/>
        </a:defRPr>
      </a:lvl4pPr>
      <a:lvl5pPr marL="1177374" indent="-130820" algn="l" defTabSz="523278">
        <a:lnSpc>
          <a:spcPct val="90000"/>
        </a:lnSpc>
        <a:spcBef>
          <a:spcPts val="286"/>
        </a:spcBef>
        <a:buFont typeface="Arial"/>
        <a:buChar char="•"/>
        <a:defRPr sz="1029">
          <a:solidFill>
            <a:schemeClr val="tx1"/>
          </a:solidFill>
          <a:latin typeface="+mn-lt"/>
          <a:ea typeface="+mn-ea"/>
          <a:cs typeface="+mn-cs"/>
        </a:defRPr>
      </a:lvl5pPr>
      <a:lvl6pPr marL="1439013" indent="-130820" algn="l" defTabSz="523278">
        <a:lnSpc>
          <a:spcPct val="90000"/>
        </a:lnSpc>
        <a:spcBef>
          <a:spcPts val="286"/>
        </a:spcBef>
        <a:buFont typeface="Arial"/>
        <a:buChar char="•"/>
        <a:defRPr sz="1029">
          <a:solidFill>
            <a:schemeClr val="tx1"/>
          </a:solidFill>
          <a:latin typeface="+mn-lt"/>
          <a:ea typeface="+mn-ea"/>
          <a:cs typeface="+mn-cs"/>
        </a:defRPr>
      </a:lvl6pPr>
      <a:lvl7pPr marL="1700652" indent="-130820" algn="l" defTabSz="523278">
        <a:lnSpc>
          <a:spcPct val="90000"/>
        </a:lnSpc>
        <a:spcBef>
          <a:spcPts val="286"/>
        </a:spcBef>
        <a:buFont typeface="Arial"/>
        <a:buChar char="•"/>
        <a:defRPr sz="1029">
          <a:solidFill>
            <a:schemeClr val="tx1"/>
          </a:solidFill>
          <a:latin typeface="+mn-lt"/>
          <a:ea typeface="+mn-ea"/>
          <a:cs typeface="+mn-cs"/>
        </a:defRPr>
      </a:lvl7pPr>
      <a:lvl8pPr marL="1962290" indent="-130820" algn="l" defTabSz="523278">
        <a:lnSpc>
          <a:spcPct val="90000"/>
        </a:lnSpc>
        <a:spcBef>
          <a:spcPts val="286"/>
        </a:spcBef>
        <a:buFont typeface="Arial"/>
        <a:buChar char="•"/>
        <a:defRPr sz="1029">
          <a:solidFill>
            <a:schemeClr val="tx1"/>
          </a:solidFill>
          <a:latin typeface="+mn-lt"/>
          <a:ea typeface="+mn-ea"/>
          <a:cs typeface="+mn-cs"/>
        </a:defRPr>
      </a:lvl8pPr>
      <a:lvl9pPr marL="2223929" indent="-130820" algn="l" defTabSz="523278">
        <a:lnSpc>
          <a:spcPct val="90000"/>
        </a:lnSpc>
        <a:spcBef>
          <a:spcPts val="286"/>
        </a:spcBef>
        <a:buFont typeface="Arial"/>
        <a:buChar char="•"/>
        <a:defRPr sz="1029">
          <a:solidFill>
            <a:schemeClr val="tx1"/>
          </a:solidFill>
          <a:latin typeface="+mn-lt"/>
          <a:ea typeface="+mn-ea"/>
          <a:cs typeface="+mn-cs"/>
        </a:defRPr>
      </a:lvl9pPr>
    </p:bodyStyle>
    <p:otherStyle>
      <a:defPPr>
        <a:defRPr lang="en-US"/>
      </a:defPPr>
      <a:lvl1pPr marL="0" algn="l" defTabSz="523278">
        <a:defRPr sz="1029">
          <a:solidFill>
            <a:schemeClr val="tx1"/>
          </a:solidFill>
          <a:latin typeface="+mn-lt"/>
          <a:ea typeface="+mn-ea"/>
          <a:cs typeface="+mn-cs"/>
        </a:defRPr>
      </a:lvl1pPr>
      <a:lvl2pPr marL="261639" algn="l" defTabSz="523278">
        <a:defRPr sz="1029">
          <a:solidFill>
            <a:schemeClr val="tx1"/>
          </a:solidFill>
          <a:latin typeface="+mn-lt"/>
          <a:ea typeface="+mn-ea"/>
          <a:cs typeface="+mn-cs"/>
        </a:defRPr>
      </a:lvl2pPr>
      <a:lvl3pPr marL="523278" algn="l" defTabSz="523278">
        <a:defRPr sz="1029">
          <a:solidFill>
            <a:schemeClr val="tx1"/>
          </a:solidFill>
          <a:latin typeface="+mn-lt"/>
          <a:ea typeface="+mn-ea"/>
          <a:cs typeface="+mn-cs"/>
        </a:defRPr>
      </a:lvl3pPr>
      <a:lvl4pPr marL="784916" algn="l" defTabSz="523278">
        <a:defRPr sz="1029">
          <a:solidFill>
            <a:schemeClr val="tx1"/>
          </a:solidFill>
          <a:latin typeface="+mn-lt"/>
          <a:ea typeface="+mn-ea"/>
          <a:cs typeface="+mn-cs"/>
        </a:defRPr>
      </a:lvl4pPr>
      <a:lvl5pPr marL="1046555" algn="l" defTabSz="523278">
        <a:defRPr sz="1029">
          <a:solidFill>
            <a:schemeClr val="tx1"/>
          </a:solidFill>
          <a:latin typeface="+mn-lt"/>
          <a:ea typeface="+mn-ea"/>
          <a:cs typeface="+mn-cs"/>
        </a:defRPr>
      </a:lvl5pPr>
      <a:lvl6pPr marL="1308193" algn="l" defTabSz="523278">
        <a:defRPr sz="1029">
          <a:solidFill>
            <a:schemeClr val="tx1"/>
          </a:solidFill>
          <a:latin typeface="+mn-lt"/>
          <a:ea typeface="+mn-ea"/>
          <a:cs typeface="+mn-cs"/>
        </a:defRPr>
      </a:lvl6pPr>
      <a:lvl7pPr marL="1569832" algn="l" defTabSz="523278">
        <a:defRPr sz="1029">
          <a:solidFill>
            <a:schemeClr val="tx1"/>
          </a:solidFill>
          <a:latin typeface="+mn-lt"/>
          <a:ea typeface="+mn-ea"/>
          <a:cs typeface="+mn-cs"/>
        </a:defRPr>
      </a:lvl7pPr>
      <a:lvl8pPr marL="1831471" algn="l" defTabSz="523278">
        <a:defRPr sz="1029">
          <a:solidFill>
            <a:schemeClr val="tx1"/>
          </a:solidFill>
          <a:latin typeface="+mn-lt"/>
          <a:ea typeface="+mn-ea"/>
          <a:cs typeface="+mn-cs"/>
        </a:defRPr>
      </a:lvl8pPr>
      <a:lvl9pPr marL="2093109" algn="l" defTabSz="523278">
        <a:defRPr sz="1029">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forschungsdaten.at/sharedrdm" TargetMode="External"/><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0.png"/><Relationship Id="rId18" Type="http://schemas.openxmlformats.org/officeDocument/2006/relationships/hyperlink" Target="https://creativecommons.org/publicdomain/mark/1.0/deed" TargetMode="External"/><Relationship Id="rId3" Type="http://schemas.openxmlformats.org/officeDocument/2006/relationships/image" Target="../media/image7.png"/><Relationship Id="rId7" Type="http://schemas.openxmlformats.org/officeDocument/2006/relationships/hyperlink" Target="https://github.com/elabftw/elabftw/issues" TargetMode="External"/><Relationship Id="rId12" Type="http://schemas.openxmlformats.org/officeDocument/2006/relationships/image" Target="../media/image6.png"/><Relationship Id="rId17" Type="http://schemas.openxmlformats.org/officeDocument/2006/relationships/image" Target="../media/image13.png"/><Relationship Id="rId2" Type="http://schemas.openxmlformats.org/officeDocument/2006/relationships/notesSlide" Target="../notesSlides/notesSlide2.xml"/><Relationship Id="rId16" Type="http://schemas.openxmlformats.org/officeDocument/2006/relationships/image" Target="../media/image12.svg"/><Relationship Id="rId1" Type="http://schemas.openxmlformats.org/officeDocument/2006/relationships/slideLayout" Target="../slideLayouts/slideLayout2.xml"/><Relationship Id="rId6" Type="http://schemas.openxmlformats.org/officeDocument/2006/relationships/hyperlink" Target="mailto:rdmsupport@medunigraz.at" TargetMode="External"/><Relationship Id="rId11" Type="http://schemas.openxmlformats.org/officeDocument/2006/relationships/image" Target="../media/image5.png"/><Relationship Id="rId5" Type="http://schemas.openxmlformats.org/officeDocument/2006/relationships/hyperlink" Target="elab.medunigraz.at" TargetMode="External"/><Relationship Id="rId15" Type="http://schemas.openxmlformats.org/officeDocument/2006/relationships/image" Target="../media/image11.png"/><Relationship Id="rId10" Type="http://schemas.openxmlformats.org/officeDocument/2006/relationships/hyperlink" Target="https://www.youtube.com/watch?v=YaN6BNMhDbY" TargetMode="External"/><Relationship Id="rId4" Type="http://schemas.openxmlformats.org/officeDocument/2006/relationships/image" Target="../media/image8.png"/><Relationship Id="rId9" Type="http://schemas.openxmlformats.org/officeDocument/2006/relationships/hyperlink" Target="https://www.youtube.com/watch?v=d3e-Fsy4RsU&amp;list=PLQdpqiZpJwy3tA0-_d8VzpbXUaR0Il4eZ" TargetMode="External"/><Relationship Id="rId14" Type="http://schemas.openxmlformats.org/officeDocument/2006/relationships/hyperlink" Target="https://view.genially.com/66e1821238cb1b12e501b36b/interactive-content-rdm-team-service-flyer"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alpha val="99999"/>
          </a:schemeClr>
        </a:solidFill>
        <a:effectLst/>
      </p:bgPr>
    </p:bg>
    <p:spTree>
      <p:nvGrpSpPr>
        <p:cNvPr id="1" name=""/>
        <p:cNvGrpSpPr/>
        <p:nvPr/>
      </p:nvGrpSpPr>
      <p:grpSpPr bwMode="auto">
        <a:xfrm>
          <a:off x="0" y="0"/>
          <a:ext cx="0" cy="0"/>
          <a:chOff x="0" y="0"/>
          <a:chExt cx="0" cy="0"/>
        </a:xfrm>
      </p:grpSpPr>
      <p:pic>
        <p:nvPicPr>
          <p:cNvPr id="1813849483" name="Picture 7" descr="Logo Cluster Forschungsdaten"/>
          <p:cNvPicPr>
            <a:picLocks noChangeAspect="1"/>
          </p:cNvPicPr>
          <p:nvPr/>
        </p:nvPicPr>
        <p:blipFill>
          <a:blip r:embed="rId3"/>
          <a:stretch/>
        </p:blipFill>
        <p:spPr bwMode="auto">
          <a:xfrm>
            <a:off x="4009549" y="113764"/>
            <a:ext cx="1175226" cy="202139"/>
          </a:xfrm>
          <a:prstGeom prst="rect">
            <a:avLst/>
          </a:prstGeom>
        </p:spPr>
      </p:pic>
      <p:grpSp>
        <p:nvGrpSpPr>
          <p:cNvPr id="2081543232" name="Gruppieren 18">
            <a:extLst>
              <a:ext uri="{C183D7F6-B498-43B3-948B-1728B52AA6E4}">
                <adec:decorative xmlns:adec="http://schemas.microsoft.com/office/drawing/2017/decorative" val="1"/>
              </a:ext>
            </a:extLst>
          </p:cNvPr>
          <p:cNvGrpSpPr/>
          <p:nvPr/>
        </p:nvGrpSpPr>
        <p:grpSpPr bwMode="auto">
          <a:xfrm>
            <a:off x="0" y="291880"/>
            <a:ext cx="5327650" cy="1105958"/>
            <a:chOff x="0" y="0"/>
            <a:chExt cx="30275212" cy="6397693"/>
          </a:xfrm>
        </p:grpSpPr>
        <p:sp>
          <p:nvSpPr>
            <p:cNvPr id="1466136743" name="Rectangle 68"/>
            <p:cNvSpPr/>
            <p:nvPr/>
          </p:nvSpPr>
          <p:spPr bwMode="auto">
            <a:xfrm>
              <a:off x="0" y="330830"/>
              <a:ext cx="30275213" cy="5095216"/>
            </a:xfrm>
            <a:prstGeom prst="rect">
              <a:avLst/>
            </a:prstGeom>
            <a:solidFill>
              <a:srgbClr val="FF7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AT" sz="100"/>
            </a:p>
          </p:txBody>
        </p:sp>
        <p:pic>
          <p:nvPicPr>
            <p:cNvPr id="127087542" name="Grafik 10" descr="Logo Shared RDM"/>
            <p:cNvPicPr>
              <a:picLocks noChangeAspect="1"/>
            </p:cNvPicPr>
            <p:nvPr/>
          </p:nvPicPr>
          <p:blipFill>
            <a:blip r:embed="rId4"/>
            <a:stretch/>
          </p:blipFill>
          <p:spPr bwMode="auto">
            <a:xfrm>
              <a:off x="1329354" y="0"/>
              <a:ext cx="13873073" cy="6397693"/>
            </a:xfrm>
            <a:prstGeom prst="rect">
              <a:avLst/>
            </a:prstGeom>
          </p:spPr>
        </p:pic>
      </p:grpSp>
      <p:sp>
        <p:nvSpPr>
          <p:cNvPr id="12" name="Textfeld 11">
            <a:extLst>
              <a:ext uri="{FF2B5EF4-FFF2-40B4-BE49-F238E27FC236}">
                <a16:creationId xmlns:a16="http://schemas.microsoft.com/office/drawing/2014/main" id="{834DDC3F-05CD-403C-AE92-00FAFBE09A10}"/>
              </a:ext>
            </a:extLst>
          </p:cNvPr>
          <p:cNvSpPr txBox="1"/>
          <p:nvPr/>
        </p:nvSpPr>
        <p:spPr>
          <a:xfrm>
            <a:off x="3501524" y="7301426"/>
            <a:ext cx="1723959" cy="200055"/>
          </a:xfrm>
          <a:prstGeom prst="rect">
            <a:avLst/>
          </a:prstGeom>
          <a:noFill/>
        </p:spPr>
        <p:txBody>
          <a:bodyPr wrap="square" rtlCol="0">
            <a:spAutoFit/>
          </a:bodyPr>
          <a:lstStyle/>
          <a:p>
            <a:pPr algn="r"/>
            <a:r>
              <a:rPr lang="de-AT" sz="700" dirty="0">
                <a:solidFill>
                  <a:srgbClr val="31309D"/>
                </a:solidFill>
                <a:hlinkClick r:id="rId5">
                  <a:extLst>
                    <a:ext uri="{A12FA001-AC4F-418D-AE19-62706E023703}">
                      <ahyp:hlinkClr xmlns:ahyp="http://schemas.microsoft.com/office/drawing/2018/hyperlinkcolor" val="tx"/>
                    </a:ext>
                  </a:extLst>
                </a:hlinkClick>
              </a:rPr>
              <a:t>https://forschungsdaten.at/sharedrdm</a:t>
            </a:r>
            <a:endParaRPr lang="de-AT" sz="700" dirty="0">
              <a:solidFill>
                <a:srgbClr val="31309D"/>
              </a:solidFill>
            </a:endParaRPr>
          </a:p>
        </p:txBody>
      </p:sp>
      <p:sp>
        <p:nvSpPr>
          <p:cNvPr id="1430744582" name="Textfeld 12">
            <a:extLst>
              <a:ext uri="{C183D7F6-B498-43B3-948B-1728B52AA6E4}">
                <adec:decorative xmlns:adec="http://schemas.microsoft.com/office/drawing/2017/decorative" val="1"/>
              </a:ext>
            </a:extLst>
          </p:cNvPr>
          <p:cNvSpPr txBox="1"/>
          <p:nvPr/>
        </p:nvSpPr>
        <p:spPr bwMode="auto">
          <a:xfrm>
            <a:off x="2781915" y="3982397"/>
            <a:ext cx="2310442" cy="107722"/>
          </a:xfrm>
          <a:prstGeom prst="rect">
            <a:avLst/>
          </a:prstGeom>
          <a:noFill/>
        </p:spPr>
        <p:txBody>
          <a:bodyPr wrap="square" rtlCol="0">
            <a:spAutoFit/>
          </a:bodyPr>
          <a:lstStyle/>
          <a:p>
            <a:pPr>
              <a:spcAft>
                <a:spcPts val="207"/>
              </a:spcAft>
              <a:defRPr/>
            </a:pPr>
            <a:endParaRPr sz="100" dirty="0"/>
          </a:p>
        </p:txBody>
      </p:sp>
      <p:pic>
        <p:nvPicPr>
          <p:cNvPr id="10" name="Grafik 9">
            <a:extLst>
              <a:ext uri="{FF2B5EF4-FFF2-40B4-BE49-F238E27FC236}">
                <a16:creationId xmlns:a16="http://schemas.microsoft.com/office/drawing/2014/main" id="{4289D47C-C565-4B6E-A7AE-D989EAC7145F}"/>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4563334" y="483172"/>
            <a:ext cx="621442" cy="613526"/>
          </a:xfrm>
          <a:prstGeom prst="rect">
            <a:avLst/>
          </a:prstGeom>
        </p:spPr>
      </p:pic>
      <p:sp>
        <p:nvSpPr>
          <p:cNvPr id="48" name="Textfeld 47">
            <a:extLst>
              <a:ext uri="{FF2B5EF4-FFF2-40B4-BE49-F238E27FC236}">
                <a16:creationId xmlns:a16="http://schemas.microsoft.com/office/drawing/2014/main" id="{562EF8D9-464E-403C-954C-E5F5EAAB275F}"/>
              </a:ext>
              <a:ext uri="{C183D7F6-B498-43B3-948B-1728B52AA6E4}">
                <adec:decorative xmlns:adec="http://schemas.microsoft.com/office/drawing/2017/decorative" val="1"/>
              </a:ext>
            </a:extLst>
          </p:cNvPr>
          <p:cNvSpPr txBox="1"/>
          <p:nvPr/>
        </p:nvSpPr>
        <p:spPr>
          <a:xfrm>
            <a:off x="194310" y="5737282"/>
            <a:ext cx="2368903" cy="230832"/>
          </a:xfrm>
          <a:prstGeom prst="rect">
            <a:avLst/>
          </a:prstGeom>
          <a:noFill/>
        </p:spPr>
        <p:txBody>
          <a:bodyPr wrap="square" rtlCol="0">
            <a:spAutoFit/>
          </a:bodyPr>
          <a:lstStyle/>
          <a:p>
            <a:endParaRPr lang="de-AT" sz="900" dirty="0">
              <a:solidFill>
                <a:schemeClr val="bg1">
                  <a:lumMod val="85000"/>
                </a:schemeClr>
              </a:solidFill>
            </a:endParaRPr>
          </a:p>
        </p:txBody>
      </p:sp>
      <p:sp>
        <p:nvSpPr>
          <p:cNvPr id="28" name="Textfeld 27">
            <a:extLst>
              <a:ext uri="{FF2B5EF4-FFF2-40B4-BE49-F238E27FC236}">
                <a16:creationId xmlns:a16="http://schemas.microsoft.com/office/drawing/2014/main" id="{1270CF5C-0491-4F39-8F65-E1892CB6972D}"/>
              </a:ext>
              <a:ext uri="{C183D7F6-B498-43B3-948B-1728B52AA6E4}">
                <adec:decorative xmlns:adec="http://schemas.microsoft.com/office/drawing/2017/decorative" val="1"/>
              </a:ext>
            </a:extLst>
          </p:cNvPr>
          <p:cNvSpPr txBox="1"/>
          <p:nvPr/>
        </p:nvSpPr>
        <p:spPr>
          <a:xfrm>
            <a:off x="447152" y="2574268"/>
            <a:ext cx="184731" cy="141129"/>
          </a:xfrm>
          <a:prstGeom prst="rect">
            <a:avLst/>
          </a:prstGeom>
          <a:noFill/>
        </p:spPr>
        <p:txBody>
          <a:bodyPr wrap="none" rtlCol="0">
            <a:spAutoFit/>
          </a:bodyPr>
          <a:lstStyle/>
          <a:p>
            <a:endParaRPr lang="de-AT" dirty="0"/>
          </a:p>
        </p:txBody>
      </p:sp>
      <p:sp>
        <p:nvSpPr>
          <p:cNvPr id="26" name="Textfeld 1">
            <a:extLst>
              <a:ext uri="{FF2B5EF4-FFF2-40B4-BE49-F238E27FC236}">
                <a16:creationId xmlns:a16="http://schemas.microsoft.com/office/drawing/2014/main" id="{40E45982-784D-4F4A-9B3A-30D8000B28E6}"/>
              </a:ext>
            </a:extLst>
          </p:cNvPr>
          <p:cNvSpPr txBox="1">
            <a:spLocks noGrp="1"/>
          </p:cNvSpPr>
          <p:nvPr>
            <p:ph type="title" idx="4294967295"/>
          </p:nvPr>
        </p:nvSpPr>
        <p:spPr bwMode="auto">
          <a:xfrm>
            <a:off x="292708" y="1360697"/>
            <a:ext cx="5032328" cy="3385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80587"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eLN</a:t>
            </a:r>
            <a:r>
              <a:rPr kumimoji="0" lang="en-GB" sz="16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 electronic Lab Notebook</a:t>
            </a:r>
            <a:endParaRPr kumimoji="0" lang="en-GB" sz="16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3" name="Rechteck: abgerundete Ecken 32">
            <a:extLst>
              <a:ext uri="{FF2B5EF4-FFF2-40B4-BE49-F238E27FC236}">
                <a16:creationId xmlns:a16="http://schemas.microsoft.com/office/drawing/2014/main" id="{8E863866-434F-4140-8852-2DDE52853324}"/>
              </a:ext>
            </a:extLst>
          </p:cNvPr>
          <p:cNvSpPr/>
          <p:nvPr/>
        </p:nvSpPr>
        <p:spPr bwMode="auto">
          <a:xfrm>
            <a:off x="153252" y="1814531"/>
            <a:ext cx="5049749" cy="759737"/>
          </a:xfrm>
          <a:prstGeom prst="roundRect">
            <a:avLst>
              <a:gd name="adj" fmla="val 9258"/>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numCol="2" spcCol="180000" rtlCol="0" anchor="t"/>
          <a:lstStyle/>
          <a:p>
            <a:r>
              <a:rPr lang="en-GB" sz="900" dirty="0">
                <a:solidFill>
                  <a:schemeClr val="tx1"/>
                </a:solidFill>
              </a:rPr>
              <a:t>Have you ever searched for data in a lab notebook from three years ago, when the colleague who now can no longer be contacted was still there? Digging through your colleague's unfamiliar handwriting, only to realize that the storage location of the information you want is written in a cryptic sentence that could mean something like “my lab USB stick”? No? </a:t>
            </a:r>
          </a:p>
          <a:p>
            <a:r>
              <a:rPr lang="en-GB" sz="900" dirty="0">
                <a:solidFill>
                  <a:schemeClr val="tx1"/>
                </a:solidFill>
              </a:rPr>
              <a:t>Either way - that wouldn't have happened with an electronic Lab Notebook!</a:t>
            </a:r>
          </a:p>
        </p:txBody>
      </p:sp>
      <p:pic>
        <p:nvPicPr>
          <p:cNvPr id="2" name="Grafik 1" descr="eLN Merits and Myths: Merits are time saving, backups, data security, search functions, uniform organization, integrability, time stamp + digital signature = validation, easier sharing with the community. Myths are: cumbersome, costly, technology-dependend">
            <a:extLst>
              <a:ext uri="{FF2B5EF4-FFF2-40B4-BE49-F238E27FC236}">
                <a16:creationId xmlns:a16="http://schemas.microsoft.com/office/drawing/2014/main" id="{6E547B86-1B1C-460E-B7BE-1267B4B5C940}"/>
              </a:ext>
            </a:extLst>
          </p:cNvPr>
          <p:cNvPicPr>
            <a:picLocks noChangeAspect="1"/>
          </p:cNvPicPr>
          <p:nvPr/>
        </p:nvPicPr>
        <p:blipFill>
          <a:blip r:embed="rId7"/>
          <a:stretch>
            <a:fillRect/>
          </a:stretch>
        </p:blipFill>
        <p:spPr>
          <a:xfrm>
            <a:off x="284964" y="2682489"/>
            <a:ext cx="4780535" cy="2337926"/>
          </a:xfrm>
          <a:prstGeom prst="rect">
            <a:avLst/>
          </a:prstGeom>
        </p:spPr>
      </p:pic>
      <p:sp>
        <p:nvSpPr>
          <p:cNvPr id="27" name="Rechteck: abgerundete Ecken 26">
            <a:extLst>
              <a:ext uri="{FF2B5EF4-FFF2-40B4-BE49-F238E27FC236}">
                <a16:creationId xmlns:a16="http://schemas.microsoft.com/office/drawing/2014/main" id="{8B7F720D-FF80-4173-9C2E-C857E59046D2}"/>
              </a:ext>
            </a:extLst>
          </p:cNvPr>
          <p:cNvSpPr/>
          <p:nvPr/>
        </p:nvSpPr>
        <p:spPr bwMode="auto">
          <a:xfrm>
            <a:off x="175107" y="5009431"/>
            <a:ext cx="5008640" cy="274213"/>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GB" sz="700" dirty="0" err="1">
                <a:solidFill>
                  <a:schemeClr val="tx1"/>
                </a:solidFill>
              </a:rPr>
              <a:t>eLN</a:t>
            </a:r>
            <a:r>
              <a:rPr lang="en-GB" sz="700" dirty="0">
                <a:solidFill>
                  <a:schemeClr val="tx1"/>
                </a:solidFill>
              </a:rPr>
              <a:t> – Merits &amp; Myths. No further explanation needed (...and if so: Contras on the left in orange, pros on the right in blue). Graphic was created using two AI-generated images from the Public Domain of stockcake.com. </a:t>
            </a:r>
          </a:p>
        </p:txBody>
      </p:sp>
      <p:grpSp>
        <p:nvGrpSpPr>
          <p:cNvPr id="29" name="Gruppieren 28">
            <a:extLst>
              <a:ext uri="{FF2B5EF4-FFF2-40B4-BE49-F238E27FC236}">
                <a16:creationId xmlns:a16="http://schemas.microsoft.com/office/drawing/2014/main" id="{EBFB6A97-2C3F-472F-9765-20D9A0778820}"/>
              </a:ext>
              <a:ext uri="{C183D7F6-B498-43B3-948B-1728B52AA6E4}">
                <adec:decorative xmlns:adec="http://schemas.microsoft.com/office/drawing/2017/decorative" val="1"/>
              </a:ext>
            </a:extLst>
          </p:cNvPr>
          <p:cNvGrpSpPr/>
          <p:nvPr/>
        </p:nvGrpSpPr>
        <p:grpSpPr>
          <a:xfrm rot="10800000">
            <a:off x="4673037" y="1563882"/>
            <a:ext cx="706807" cy="712982"/>
            <a:chOff x="77623" y="3407768"/>
            <a:chExt cx="926180" cy="934273"/>
          </a:xfrm>
        </p:grpSpPr>
        <p:pic>
          <p:nvPicPr>
            <p:cNvPr id="30" name="Grafik 29">
              <a:extLst>
                <a:ext uri="{FF2B5EF4-FFF2-40B4-BE49-F238E27FC236}">
                  <a16:creationId xmlns:a16="http://schemas.microsoft.com/office/drawing/2014/main" id="{2B7F72B4-EA75-44D5-A1AA-0111D9D8240D}"/>
                </a:ext>
              </a:extLst>
            </p:cNvPr>
            <p:cNvPicPr>
              <a:picLocks noChangeAspect="1"/>
            </p:cNvPicPr>
            <p:nvPr/>
          </p:nvPicPr>
          <p:blipFill>
            <a:blip r:embed="rId8"/>
            <a:stretch/>
          </p:blipFill>
          <p:spPr bwMode="auto">
            <a:xfrm rot="10799990">
              <a:off x="77623" y="3491938"/>
              <a:ext cx="893253" cy="850103"/>
            </a:xfrm>
            <a:prstGeom prst="rect">
              <a:avLst/>
            </a:prstGeom>
          </p:spPr>
        </p:pic>
        <p:pic>
          <p:nvPicPr>
            <p:cNvPr id="32" name="Grafik 31">
              <a:extLst>
                <a:ext uri="{FF2B5EF4-FFF2-40B4-BE49-F238E27FC236}">
                  <a16:creationId xmlns:a16="http://schemas.microsoft.com/office/drawing/2014/main" id="{BBDE904A-D3AA-48B4-B287-8CD17961864D}"/>
                </a:ext>
              </a:extLst>
            </p:cNvPr>
            <p:cNvPicPr>
              <a:picLocks noChangeAspect="1"/>
            </p:cNvPicPr>
            <p:nvPr/>
          </p:nvPicPr>
          <p:blipFill>
            <a:blip r:embed="rId9"/>
            <a:stretch/>
          </p:blipFill>
          <p:spPr bwMode="auto">
            <a:xfrm rot="10799990">
              <a:off x="296103" y="3407768"/>
              <a:ext cx="707700" cy="608449"/>
            </a:xfrm>
            <a:prstGeom prst="rect">
              <a:avLst/>
            </a:prstGeom>
          </p:spPr>
        </p:pic>
      </p:grpSp>
      <p:sp>
        <p:nvSpPr>
          <p:cNvPr id="34" name="Rechteck: abgerundete Ecken 33">
            <a:extLst>
              <a:ext uri="{FF2B5EF4-FFF2-40B4-BE49-F238E27FC236}">
                <a16:creationId xmlns:a16="http://schemas.microsoft.com/office/drawing/2014/main" id="{01A3716D-517B-42EA-9299-85CEA01263DE}"/>
              </a:ext>
            </a:extLst>
          </p:cNvPr>
          <p:cNvSpPr/>
          <p:nvPr/>
        </p:nvSpPr>
        <p:spPr bwMode="auto">
          <a:xfrm>
            <a:off x="140335" y="5453345"/>
            <a:ext cx="2449512" cy="1836498"/>
          </a:xfrm>
          <a:prstGeom prst="roundRect">
            <a:avLst>
              <a:gd name="adj" fmla="val 6514"/>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300"/>
              </a:spcAft>
            </a:pPr>
            <a:r>
              <a:rPr lang="en-GB" sz="1200" dirty="0">
                <a:solidFill>
                  <a:schemeClr val="tx1"/>
                </a:solidFill>
                <a:latin typeface="Arial" panose="020B0604020202020204" pitchFamily="34" charset="0"/>
                <a:cs typeface="Arial" panose="020B0604020202020204" pitchFamily="34" charset="0"/>
              </a:rPr>
              <a:t>Usage Structures at Universities</a:t>
            </a:r>
            <a:endParaRPr lang="en-GB" sz="900" dirty="0">
              <a:solidFill>
                <a:schemeClr val="tx1"/>
              </a:solidFill>
            </a:endParaRPr>
          </a:p>
          <a:p>
            <a:r>
              <a:rPr lang="en-GB" sz="900" dirty="0">
                <a:solidFill>
                  <a:schemeClr val="tx1"/>
                </a:solidFill>
              </a:rPr>
              <a:t>The IT department typically sets up one (or, more rarely, several) servers that are maintained, updated and secured by daily backups within the university. Such a server can only be accessed via the university's internal network using a web browser, for example. In this case, the data remains with the university and the same storage rules generally apply as for the network drives. New teams for editing lab books are usually authorised by RDM Support.</a:t>
            </a:r>
          </a:p>
        </p:txBody>
      </p:sp>
      <p:sp>
        <p:nvSpPr>
          <p:cNvPr id="35" name="Rechteck: abgerundete Ecken 34">
            <a:extLst>
              <a:ext uri="{FF2B5EF4-FFF2-40B4-BE49-F238E27FC236}">
                <a16:creationId xmlns:a16="http://schemas.microsoft.com/office/drawing/2014/main" id="{5ED1E6B0-3BF4-4738-917F-7CEF87E252DA}"/>
              </a:ext>
            </a:extLst>
          </p:cNvPr>
          <p:cNvSpPr/>
          <p:nvPr/>
        </p:nvSpPr>
        <p:spPr bwMode="auto">
          <a:xfrm>
            <a:off x="2727691" y="5453345"/>
            <a:ext cx="2449512" cy="1761592"/>
          </a:xfrm>
          <a:prstGeom prst="roundRect">
            <a:avLst>
              <a:gd name="adj" fmla="val 6514"/>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900" dirty="0">
                <a:solidFill>
                  <a:schemeClr val="tx1"/>
                </a:solidFill>
              </a:rPr>
              <a:t>Basis for most </a:t>
            </a:r>
            <a:r>
              <a:rPr lang="en-GB" sz="900" dirty="0" err="1">
                <a:solidFill>
                  <a:schemeClr val="tx1"/>
                </a:solidFill>
              </a:rPr>
              <a:t>eLNs</a:t>
            </a:r>
            <a:r>
              <a:rPr lang="en-GB" sz="900" dirty="0">
                <a:solidFill>
                  <a:schemeClr val="tx1"/>
                </a:solidFill>
              </a:rPr>
              <a:t> are database systems accessible through a web application. </a:t>
            </a:r>
          </a:p>
          <a:p>
            <a:pPr>
              <a:spcAft>
                <a:spcPts val="600"/>
              </a:spcAft>
            </a:pPr>
            <a:r>
              <a:rPr lang="en-GB" sz="900" dirty="0">
                <a:solidFill>
                  <a:schemeClr val="tx1"/>
                </a:solidFill>
              </a:rPr>
              <a:t>There are different roles with ascending authorisations: User, Admin, </a:t>
            </a:r>
            <a:r>
              <a:rPr lang="en-GB" sz="900" dirty="0" err="1">
                <a:solidFill>
                  <a:schemeClr val="tx1"/>
                </a:solidFill>
              </a:rPr>
              <a:t>SysAdmin</a:t>
            </a:r>
            <a:r>
              <a:rPr lang="en-GB" sz="900" dirty="0">
                <a:solidFill>
                  <a:schemeClr val="tx1"/>
                </a:solidFill>
              </a:rPr>
              <a:t>. Read and write authorisations can be assigned independently of this. </a:t>
            </a:r>
          </a:p>
          <a:p>
            <a:pPr>
              <a:spcAft>
                <a:spcPts val="600"/>
              </a:spcAft>
            </a:pPr>
            <a:r>
              <a:rPr lang="en-GB" sz="900" dirty="0">
                <a:solidFill>
                  <a:schemeClr val="tx1"/>
                </a:solidFill>
              </a:rPr>
              <a:t>Correct on- and off-boarding of users is a crucial  part of Good Scientific Practices (GSP) and prevents a lab group from pitfalls caused by unclear organization or data loss later on.</a:t>
            </a:r>
          </a:p>
        </p:txBody>
      </p:sp>
      <p:grpSp>
        <p:nvGrpSpPr>
          <p:cNvPr id="36" name="Gruppieren 35">
            <a:extLst>
              <a:ext uri="{FF2B5EF4-FFF2-40B4-BE49-F238E27FC236}">
                <a16:creationId xmlns:a16="http://schemas.microsoft.com/office/drawing/2014/main" id="{FF7F6DEE-C3AF-4A24-A5B0-5254C4EBCD3A}"/>
              </a:ext>
              <a:ext uri="{C183D7F6-B498-43B3-948B-1728B52AA6E4}">
                <adec:decorative xmlns:adec="http://schemas.microsoft.com/office/drawing/2017/decorative" val="1"/>
              </a:ext>
            </a:extLst>
          </p:cNvPr>
          <p:cNvGrpSpPr/>
          <p:nvPr/>
        </p:nvGrpSpPr>
        <p:grpSpPr>
          <a:xfrm rot="10800000">
            <a:off x="4640070" y="5204696"/>
            <a:ext cx="706807" cy="712982"/>
            <a:chOff x="77623" y="3407768"/>
            <a:chExt cx="926180" cy="934273"/>
          </a:xfrm>
        </p:grpSpPr>
        <p:pic>
          <p:nvPicPr>
            <p:cNvPr id="37" name="Grafik 36">
              <a:extLst>
                <a:ext uri="{FF2B5EF4-FFF2-40B4-BE49-F238E27FC236}">
                  <a16:creationId xmlns:a16="http://schemas.microsoft.com/office/drawing/2014/main" id="{DE185056-C2A8-4E55-891C-962E49141FE6}"/>
                </a:ext>
              </a:extLst>
            </p:cNvPr>
            <p:cNvPicPr>
              <a:picLocks noChangeAspect="1"/>
            </p:cNvPicPr>
            <p:nvPr/>
          </p:nvPicPr>
          <p:blipFill>
            <a:blip r:embed="rId8"/>
            <a:stretch/>
          </p:blipFill>
          <p:spPr bwMode="auto">
            <a:xfrm rot="10799990">
              <a:off x="77623" y="3491938"/>
              <a:ext cx="893253" cy="850103"/>
            </a:xfrm>
            <a:prstGeom prst="rect">
              <a:avLst/>
            </a:prstGeom>
          </p:spPr>
        </p:pic>
        <p:pic>
          <p:nvPicPr>
            <p:cNvPr id="38" name="Grafik 37">
              <a:extLst>
                <a:ext uri="{FF2B5EF4-FFF2-40B4-BE49-F238E27FC236}">
                  <a16:creationId xmlns:a16="http://schemas.microsoft.com/office/drawing/2014/main" id="{EFD748C5-9A52-4B94-9711-223A499AB6E1}"/>
                </a:ext>
              </a:extLst>
            </p:cNvPr>
            <p:cNvPicPr>
              <a:picLocks noChangeAspect="1"/>
            </p:cNvPicPr>
            <p:nvPr/>
          </p:nvPicPr>
          <p:blipFill>
            <a:blip r:embed="rId9"/>
            <a:stretch/>
          </p:blipFill>
          <p:spPr bwMode="auto">
            <a:xfrm rot="10799990">
              <a:off x="296103" y="3407768"/>
              <a:ext cx="707700" cy="608449"/>
            </a:xfrm>
            <a:prstGeom prst="rect">
              <a:avLst/>
            </a:prstGeom>
          </p:spPr>
        </p:pic>
      </p:grpSp>
      <p:grpSp>
        <p:nvGrpSpPr>
          <p:cNvPr id="39" name="Gruppieren 38">
            <a:extLst>
              <a:ext uri="{FF2B5EF4-FFF2-40B4-BE49-F238E27FC236}">
                <a16:creationId xmlns:a16="http://schemas.microsoft.com/office/drawing/2014/main" id="{F656BE6C-BB68-4116-AF43-71F3A47A8A6B}"/>
              </a:ext>
              <a:ext uri="{C183D7F6-B498-43B3-948B-1728B52AA6E4}">
                <adec:decorative xmlns:adec="http://schemas.microsoft.com/office/drawing/2017/decorative" val="1"/>
              </a:ext>
            </a:extLst>
          </p:cNvPr>
          <p:cNvGrpSpPr/>
          <p:nvPr/>
        </p:nvGrpSpPr>
        <p:grpSpPr>
          <a:xfrm>
            <a:off x="-31207" y="6829051"/>
            <a:ext cx="706807" cy="705030"/>
            <a:chOff x="77623" y="3418188"/>
            <a:chExt cx="926180" cy="923853"/>
          </a:xfrm>
        </p:grpSpPr>
        <p:pic>
          <p:nvPicPr>
            <p:cNvPr id="40" name="Grafik 39">
              <a:extLst>
                <a:ext uri="{FF2B5EF4-FFF2-40B4-BE49-F238E27FC236}">
                  <a16:creationId xmlns:a16="http://schemas.microsoft.com/office/drawing/2014/main" id="{1233A81C-FD75-47BD-BD84-62C8BDD3223D}"/>
                </a:ext>
              </a:extLst>
            </p:cNvPr>
            <p:cNvPicPr>
              <a:picLocks noChangeAspect="1"/>
            </p:cNvPicPr>
            <p:nvPr/>
          </p:nvPicPr>
          <p:blipFill>
            <a:blip r:embed="rId8"/>
            <a:stretch/>
          </p:blipFill>
          <p:spPr bwMode="auto">
            <a:xfrm rot="10799990">
              <a:off x="77623" y="3491938"/>
              <a:ext cx="893253" cy="850103"/>
            </a:xfrm>
            <a:prstGeom prst="rect">
              <a:avLst/>
            </a:prstGeom>
          </p:spPr>
        </p:pic>
        <p:pic>
          <p:nvPicPr>
            <p:cNvPr id="41" name="Grafik 40">
              <a:extLst>
                <a:ext uri="{FF2B5EF4-FFF2-40B4-BE49-F238E27FC236}">
                  <a16:creationId xmlns:a16="http://schemas.microsoft.com/office/drawing/2014/main" id="{05ECCFA8-2048-466F-BA4C-5B28183D0C03}"/>
                </a:ext>
              </a:extLst>
            </p:cNvPr>
            <p:cNvPicPr>
              <a:picLocks noChangeAspect="1"/>
            </p:cNvPicPr>
            <p:nvPr/>
          </p:nvPicPr>
          <p:blipFill>
            <a:blip r:embed="rId9"/>
            <a:stretch/>
          </p:blipFill>
          <p:spPr bwMode="auto">
            <a:xfrm rot="10799990">
              <a:off x="296103" y="3418188"/>
              <a:ext cx="707700" cy="608449"/>
            </a:xfrm>
            <a:prstGeom prst="rect">
              <a:avLst/>
            </a:prstGeom>
          </p:spPr>
        </p:pic>
      </p:grpSp>
      <p:grpSp>
        <p:nvGrpSpPr>
          <p:cNvPr id="43" name="Gruppieren 42">
            <a:extLst>
              <a:ext uri="{FF2B5EF4-FFF2-40B4-BE49-F238E27FC236}">
                <a16:creationId xmlns:a16="http://schemas.microsoft.com/office/drawing/2014/main" id="{FFBBFD64-3B43-45F9-8885-DDFCA4634D04}"/>
              </a:ext>
              <a:ext uri="{C183D7F6-B498-43B3-948B-1728B52AA6E4}">
                <adec:decorative xmlns:adec="http://schemas.microsoft.com/office/drawing/2017/decorative" val="1"/>
              </a:ext>
            </a:extLst>
          </p:cNvPr>
          <p:cNvGrpSpPr/>
          <p:nvPr/>
        </p:nvGrpSpPr>
        <p:grpSpPr>
          <a:xfrm>
            <a:off x="-17258" y="2112363"/>
            <a:ext cx="706807" cy="705030"/>
            <a:chOff x="77623" y="3418188"/>
            <a:chExt cx="926180" cy="923853"/>
          </a:xfrm>
        </p:grpSpPr>
        <p:pic>
          <p:nvPicPr>
            <p:cNvPr id="44" name="Grafik 43">
              <a:extLst>
                <a:ext uri="{FF2B5EF4-FFF2-40B4-BE49-F238E27FC236}">
                  <a16:creationId xmlns:a16="http://schemas.microsoft.com/office/drawing/2014/main" id="{5FBE4669-7365-40B2-B0F2-1E9AC940776F}"/>
                </a:ext>
              </a:extLst>
            </p:cNvPr>
            <p:cNvPicPr>
              <a:picLocks noChangeAspect="1"/>
            </p:cNvPicPr>
            <p:nvPr/>
          </p:nvPicPr>
          <p:blipFill>
            <a:blip r:embed="rId8"/>
            <a:stretch/>
          </p:blipFill>
          <p:spPr bwMode="auto">
            <a:xfrm rot="10799990">
              <a:off x="77623" y="3491938"/>
              <a:ext cx="893253" cy="850103"/>
            </a:xfrm>
            <a:prstGeom prst="rect">
              <a:avLst/>
            </a:prstGeom>
          </p:spPr>
        </p:pic>
        <p:pic>
          <p:nvPicPr>
            <p:cNvPr id="45" name="Grafik 44">
              <a:extLst>
                <a:ext uri="{FF2B5EF4-FFF2-40B4-BE49-F238E27FC236}">
                  <a16:creationId xmlns:a16="http://schemas.microsoft.com/office/drawing/2014/main" id="{07B75DF7-FF6C-4A74-92BD-9144D457A1A9}"/>
                </a:ext>
              </a:extLst>
            </p:cNvPr>
            <p:cNvPicPr>
              <a:picLocks noChangeAspect="1"/>
            </p:cNvPicPr>
            <p:nvPr/>
          </p:nvPicPr>
          <p:blipFill>
            <a:blip r:embed="rId9"/>
            <a:stretch/>
          </p:blipFill>
          <p:spPr bwMode="auto">
            <a:xfrm rot="10799990">
              <a:off x="296103" y="3418188"/>
              <a:ext cx="707700" cy="608449"/>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alpha val="99999"/>
          </a:schemeClr>
        </a:solidFill>
        <a:effectLst/>
      </p:bgPr>
    </p:bg>
    <p:spTree>
      <p:nvGrpSpPr>
        <p:cNvPr id="1" name=""/>
        <p:cNvGrpSpPr/>
        <p:nvPr/>
      </p:nvGrpSpPr>
      <p:grpSpPr bwMode="auto">
        <a:xfrm>
          <a:off x="0" y="0"/>
          <a:ext cx="0" cy="0"/>
          <a:chOff x="0" y="0"/>
          <a:chExt cx="0" cy="0"/>
        </a:xfrm>
      </p:grpSpPr>
      <p:sp>
        <p:nvSpPr>
          <p:cNvPr id="1466136743" name="Rectangle 68">
            <a:extLst>
              <a:ext uri="{C183D7F6-B498-43B3-948B-1728B52AA6E4}">
                <adec:decorative xmlns:adec="http://schemas.microsoft.com/office/drawing/2017/decorative" val="1"/>
              </a:ext>
            </a:extLst>
          </p:cNvPr>
          <p:cNvSpPr/>
          <p:nvPr/>
        </p:nvSpPr>
        <p:spPr bwMode="auto">
          <a:xfrm>
            <a:off x="0" y="-3200"/>
            <a:ext cx="5327650" cy="374584"/>
          </a:xfrm>
          <a:prstGeom prst="rect">
            <a:avLst/>
          </a:prstGeom>
          <a:solidFill>
            <a:srgbClr val="FF7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AT" sz="100"/>
          </a:p>
        </p:txBody>
      </p:sp>
      <p:pic>
        <p:nvPicPr>
          <p:cNvPr id="24" name="Picture 2" descr="Logo Med Uni Graz">
            <a:extLst>
              <a:ext uri="{FF2B5EF4-FFF2-40B4-BE49-F238E27FC236}">
                <a16:creationId xmlns:a16="http://schemas.microsoft.com/office/drawing/2014/main" id="{B805B3F1-CC21-4ECF-8483-0B28EFF74E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9371" y="140533"/>
            <a:ext cx="821560" cy="692794"/>
          </a:xfrm>
          <a:prstGeom prst="rect">
            <a:avLst/>
          </a:prstGeom>
          <a:noFill/>
          <a:extLst>
            <a:ext uri="{909E8E84-426E-40DD-AFC4-6F175D3DCCD1}">
              <a14:hiddenFill xmlns:a14="http://schemas.microsoft.com/office/drawing/2010/main">
                <a:solidFill>
                  <a:srgbClr val="FFFFFF"/>
                </a:solidFill>
              </a14:hiddenFill>
            </a:ext>
          </a:extLst>
        </p:spPr>
      </p:pic>
      <p:sp>
        <p:nvSpPr>
          <p:cNvPr id="21" name="Textfeld 1">
            <a:extLst>
              <a:ext uri="{FF2B5EF4-FFF2-40B4-BE49-F238E27FC236}">
                <a16:creationId xmlns:a16="http://schemas.microsoft.com/office/drawing/2014/main" id="{B06B32B3-FC89-4725-B23E-503328E654CE}"/>
              </a:ext>
            </a:extLst>
          </p:cNvPr>
          <p:cNvSpPr txBox="1">
            <a:spLocks noGrp="1"/>
          </p:cNvSpPr>
          <p:nvPr>
            <p:ph type="title" idx="4294967295"/>
          </p:nvPr>
        </p:nvSpPr>
        <p:spPr bwMode="auto">
          <a:xfrm>
            <a:off x="41813" y="439882"/>
            <a:ext cx="4792176" cy="3385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80587"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eLNs</a:t>
            </a:r>
            <a:r>
              <a:rPr kumimoji="0" lang="en-GB" sz="16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Med Uni Graz (MUG)</a:t>
            </a:r>
            <a:endParaRPr kumimoji="0" lang="en-GB" sz="16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27" name="Grafik 26">
            <a:extLst>
              <a:ext uri="{FF2B5EF4-FFF2-40B4-BE49-F238E27FC236}">
                <a16:creationId xmlns:a16="http://schemas.microsoft.com/office/drawing/2014/main" id="{6039DDE4-BC1D-4B08-963E-B20A58D6F86B}"/>
              </a:ext>
              <a:ext uri="{C183D7F6-B498-43B3-948B-1728B52AA6E4}">
                <adec:decorative xmlns:adec="http://schemas.microsoft.com/office/drawing/2017/decorative" val="1"/>
              </a:ext>
            </a:extLst>
          </p:cNvPr>
          <p:cNvPicPr>
            <a:picLocks noChangeAspect="1"/>
          </p:cNvPicPr>
          <p:nvPr/>
        </p:nvPicPr>
        <p:blipFill>
          <a:blip r:embed="rId4"/>
          <a:stretch/>
        </p:blipFill>
        <p:spPr bwMode="auto">
          <a:xfrm>
            <a:off x="1982785" y="3681176"/>
            <a:ext cx="1055891" cy="1015509"/>
          </a:xfrm>
          <a:prstGeom prst="rect">
            <a:avLst/>
          </a:prstGeom>
        </p:spPr>
      </p:pic>
      <p:sp>
        <p:nvSpPr>
          <p:cNvPr id="28" name="Rechteck: abgerundete Ecken 27">
            <a:extLst>
              <a:ext uri="{FF2B5EF4-FFF2-40B4-BE49-F238E27FC236}">
                <a16:creationId xmlns:a16="http://schemas.microsoft.com/office/drawing/2014/main" id="{C4347D94-6745-4FB2-A9D2-DB2AE57EE39D}"/>
              </a:ext>
            </a:extLst>
          </p:cNvPr>
          <p:cNvSpPr/>
          <p:nvPr/>
        </p:nvSpPr>
        <p:spPr bwMode="auto">
          <a:xfrm>
            <a:off x="136720" y="968988"/>
            <a:ext cx="2449512" cy="3068241"/>
          </a:xfrm>
          <a:prstGeom prst="roundRect">
            <a:avLst>
              <a:gd name="adj" fmla="val 4807"/>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sz="1200" dirty="0">
                <a:solidFill>
                  <a:schemeClr val="tx1"/>
                </a:solidFill>
                <a:latin typeface="Arial" panose="020B0604020202020204" pitchFamily="34" charset="0"/>
                <a:cs typeface="Arial" panose="020B0604020202020204" pitchFamily="34" charset="0"/>
              </a:rPr>
              <a:t>At Med </a:t>
            </a:r>
            <a:r>
              <a:rPr lang="en-GB" sz="1200" dirty="0" err="1">
                <a:solidFill>
                  <a:schemeClr val="tx1"/>
                </a:solidFill>
                <a:latin typeface="Arial" panose="020B0604020202020204" pitchFamily="34" charset="0"/>
                <a:cs typeface="Arial" panose="020B0604020202020204" pitchFamily="34" charset="0"/>
              </a:rPr>
              <a:t>Uni</a:t>
            </a:r>
            <a:r>
              <a:rPr lang="en-GB" sz="1200" dirty="0">
                <a:solidFill>
                  <a:schemeClr val="tx1"/>
                </a:solidFill>
                <a:latin typeface="Arial" panose="020B0604020202020204" pitchFamily="34" charset="0"/>
                <a:cs typeface="Arial" panose="020B0604020202020204" pitchFamily="34" charset="0"/>
              </a:rPr>
              <a:t> Graz: </a:t>
            </a:r>
            <a:r>
              <a:rPr lang="en-GB" sz="1200" dirty="0" err="1">
                <a:solidFill>
                  <a:schemeClr val="tx1"/>
                </a:solidFill>
                <a:latin typeface="Arial" panose="020B0604020202020204" pitchFamily="34" charset="0"/>
                <a:cs typeface="Arial" panose="020B0604020202020204" pitchFamily="34" charset="0"/>
              </a:rPr>
              <a:t>eLabFTW</a:t>
            </a:r>
            <a:endParaRPr lang="en-GB" sz="900" dirty="0">
              <a:solidFill>
                <a:schemeClr val="tx1"/>
              </a:solidFill>
            </a:endParaRPr>
          </a:p>
          <a:p>
            <a:pPr>
              <a:spcAft>
                <a:spcPts val="600"/>
              </a:spcAft>
            </a:pPr>
            <a:r>
              <a:rPr lang="en-GB" sz="900" dirty="0">
                <a:solidFill>
                  <a:schemeClr val="tx1"/>
                </a:solidFill>
              </a:rPr>
              <a:t>Following a workshop to find a suitable </a:t>
            </a:r>
            <a:r>
              <a:rPr lang="en-GB" sz="900" dirty="0" err="1">
                <a:solidFill>
                  <a:schemeClr val="tx1"/>
                </a:solidFill>
              </a:rPr>
              <a:t>eLN</a:t>
            </a:r>
            <a:r>
              <a:rPr lang="en-GB" sz="900" dirty="0">
                <a:solidFill>
                  <a:schemeClr val="tx1"/>
                </a:solidFill>
              </a:rPr>
              <a:t> variant, the roughly one-year test phase for </a:t>
            </a:r>
            <a:r>
              <a:rPr lang="en-GB" sz="900" dirty="0" err="1">
                <a:solidFill>
                  <a:schemeClr val="tx1"/>
                </a:solidFill>
              </a:rPr>
              <a:t>eLabFTW</a:t>
            </a:r>
            <a:r>
              <a:rPr lang="en-GB" sz="900" dirty="0">
                <a:solidFill>
                  <a:schemeClr val="tx1"/>
                </a:solidFill>
              </a:rPr>
              <a:t> was launched with </a:t>
            </a:r>
            <a:r>
              <a:rPr lang="en-GB" sz="900" dirty="0" err="1">
                <a:solidFill>
                  <a:schemeClr val="tx1"/>
                </a:solidFill>
              </a:rPr>
              <a:t>kickoff</a:t>
            </a:r>
            <a:r>
              <a:rPr lang="en-GB" sz="900" dirty="0">
                <a:solidFill>
                  <a:schemeClr val="tx1"/>
                </a:solidFill>
              </a:rPr>
              <a:t> meetings in November 2023. It culminated in a Lime Survey, accessible to active users from research over the summer months of 2024, which revealed the users' general satisfaction with </a:t>
            </a:r>
            <a:r>
              <a:rPr lang="en-GB" sz="900" dirty="0" err="1">
                <a:solidFill>
                  <a:schemeClr val="tx1"/>
                </a:solidFill>
              </a:rPr>
              <a:t>eLabFTW</a:t>
            </a:r>
            <a:r>
              <a:rPr lang="en-GB" sz="900" dirty="0">
                <a:solidFill>
                  <a:schemeClr val="tx1"/>
                </a:solidFill>
              </a:rPr>
              <a:t> and points where services and tool features could still be improved. </a:t>
            </a:r>
          </a:p>
          <a:p>
            <a:pPr>
              <a:spcAft>
                <a:spcPts val="600"/>
              </a:spcAft>
            </a:pPr>
            <a:r>
              <a:rPr lang="en-GB" sz="900" dirty="0">
                <a:solidFill>
                  <a:schemeClr val="tx1"/>
                </a:solidFill>
              </a:rPr>
              <a:t>The implementation of those aspects was subsequently initiated.</a:t>
            </a:r>
          </a:p>
          <a:p>
            <a:pPr>
              <a:spcAft>
                <a:spcPts val="600"/>
              </a:spcAft>
            </a:pPr>
            <a:r>
              <a:rPr lang="en-GB" sz="900" dirty="0">
                <a:solidFill>
                  <a:schemeClr val="tx1"/>
                </a:solidFill>
              </a:rPr>
              <a:t>From the very beginning, </a:t>
            </a:r>
            <a:r>
              <a:rPr lang="en-GB" sz="900" dirty="0" err="1">
                <a:solidFill>
                  <a:schemeClr val="tx1"/>
                </a:solidFill>
              </a:rPr>
              <a:t>eLabFTW</a:t>
            </a:r>
            <a:r>
              <a:rPr lang="en-GB" sz="900" dirty="0">
                <a:solidFill>
                  <a:schemeClr val="tx1"/>
                </a:solidFill>
              </a:rPr>
              <a:t> runs on a MUG server (</a:t>
            </a:r>
            <a:r>
              <a:rPr lang="en-GB" sz="900" dirty="0">
                <a:solidFill>
                  <a:srgbClr val="31309D"/>
                </a:solidFill>
                <a:hlinkClick r:id="rId5" action="ppaction://hlinkfile">
                  <a:extLst>
                    <a:ext uri="{A12FA001-AC4F-418D-AE19-62706E023703}">
                      <ahyp:hlinkClr xmlns:ahyp="http://schemas.microsoft.com/office/drawing/2018/hyperlinkcolor" val="tx"/>
                    </a:ext>
                  </a:extLst>
                </a:hlinkClick>
              </a:rPr>
              <a:t>elab.medunigraz.at</a:t>
            </a:r>
            <a:r>
              <a:rPr lang="en-GB" sz="900" dirty="0">
                <a:solidFill>
                  <a:schemeClr val="tx1"/>
                </a:solidFill>
              </a:rPr>
              <a:t>) as productive system. Access to the respective teams can be granted by their admins and for the creation of new teams and questions, the RDM team is at your disposal</a:t>
            </a:r>
            <a:r>
              <a:rPr lang="ru-RU" sz="900" dirty="0">
                <a:solidFill>
                  <a:schemeClr val="tx1"/>
                </a:solidFill>
              </a:rPr>
              <a:t> </a:t>
            </a:r>
            <a:r>
              <a:rPr lang="en-GB" sz="900" dirty="0">
                <a:solidFill>
                  <a:schemeClr val="tx1"/>
                </a:solidFill>
              </a:rPr>
              <a:t>(</a:t>
            </a:r>
            <a:r>
              <a:rPr lang="en-GB" sz="900" dirty="0">
                <a:solidFill>
                  <a:srgbClr val="31309D"/>
                </a:solidFill>
                <a:hlinkClick r:id="rId6">
                  <a:extLst>
                    <a:ext uri="{A12FA001-AC4F-418D-AE19-62706E023703}">
                      <ahyp:hlinkClr xmlns:ahyp="http://schemas.microsoft.com/office/drawing/2018/hyperlinkcolor" val="tx"/>
                    </a:ext>
                  </a:extLst>
                </a:hlinkClick>
              </a:rPr>
              <a:t>rdmsupport@medunigraz.at</a:t>
            </a:r>
            <a:r>
              <a:rPr lang="en-GB" sz="900" dirty="0">
                <a:solidFill>
                  <a:schemeClr val="tx1"/>
                </a:solidFill>
              </a:rPr>
              <a:t>). </a:t>
            </a:r>
          </a:p>
        </p:txBody>
      </p:sp>
      <p:sp>
        <p:nvSpPr>
          <p:cNvPr id="30" name="Rechteck: abgerundete Ecken 29">
            <a:extLst>
              <a:ext uri="{FF2B5EF4-FFF2-40B4-BE49-F238E27FC236}">
                <a16:creationId xmlns:a16="http://schemas.microsoft.com/office/drawing/2014/main" id="{223810DD-58E9-4459-BF95-5E445361348F}"/>
              </a:ext>
            </a:extLst>
          </p:cNvPr>
          <p:cNvSpPr/>
          <p:nvPr/>
        </p:nvSpPr>
        <p:spPr bwMode="auto">
          <a:xfrm>
            <a:off x="136720" y="4344803"/>
            <a:ext cx="2449512" cy="1921654"/>
          </a:xfrm>
          <a:prstGeom prst="roundRect">
            <a:avLst>
              <a:gd name="adj" fmla="val 6514"/>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sz="1200" dirty="0">
                <a:solidFill>
                  <a:schemeClr val="tx1"/>
                </a:solidFill>
                <a:latin typeface="Arial" panose="020B0604020202020204" pitchFamily="34" charset="0"/>
                <a:cs typeface="Arial" panose="020B0604020202020204" pitchFamily="34" charset="0"/>
              </a:rPr>
              <a:t>Offers at Med </a:t>
            </a:r>
            <a:r>
              <a:rPr lang="en-GB" sz="1200" dirty="0" err="1">
                <a:solidFill>
                  <a:schemeClr val="tx1"/>
                </a:solidFill>
                <a:latin typeface="Arial" panose="020B0604020202020204" pitchFamily="34" charset="0"/>
                <a:cs typeface="Arial" panose="020B0604020202020204" pitchFamily="34" charset="0"/>
              </a:rPr>
              <a:t>Uni</a:t>
            </a:r>
            <a:r>
              <a:rPr lang="en-GB" sz="1200" dirty="0">
                <a:solidFill>
                  <a:schemeClr val="tx1"/>
                </a:solidFill>
                <a:latin typeface="Arial" panose="020B0604020202020204" pitchFamily="34" charset="0"/>
                <a:cs typeface="Arial" panose="020B0604020202020204" pitchFamily="34" charset="0"/>
              </a:rPr>
              <a:t> Graz</a:t>
            </a:r>
            <a:endParaRPr lang="en-GB" sz="900" dirty="0">
              <a:solidFill>
                <a:schemeClr val="tx1"/>
              </a:solidFill>
            </a:endParaRPr>
          </a:p>
          <a:p>
            <a:pPr>
              <a:spcAft>
                <a:spcPts val="300"/>
              </a:spcAft>
            </a:pPr>
            <a:r>
              <a:rPr lang="en-GB" sz="900" dirty="0">
                <a:solidFill>
                  <a:schemeClr val="tx1"/>
                </a:solidFill>
              </a:rPr>
              <a:t>… regarding </a:t>
            </a:r>
            <a:r>
              <a:rPr lang="en-GB" sz="900" dirty="0" err="1">
                <a:solidFill>
                  <a:schemeClr val="tx1"/>
                </a:solidFill>
              </a:rPr>
              <a:t>eLabFTW</a:t>
            </a:r>
            <a:r>
              <a:rPr lang="en-GB" sz="900" dirty="0">
                <a:solidFill>
                  <a:schemeClr val="tx1"/>
                </a:solidFill>
              </a:rPr>
              <a:t>:</a:t>
            </a:r>
          </a:p>
          <a:p>
            <a:pPr marL="171450" indent="-171450">
              <a:buFont typeface="Arial" panose="020B0604020202020204" pitchFamily="34" charset="0"/>
              <a:buChar char="•"/>
            </a:pPr>
            <a:r>
              <a:rPr lang="en-GB" sz="900" dirty="0">
                <a:solidFill>
                  <a:schemeClr val="tx1"/>
                </a:solidFill>
              </a:rPr>
              <a:t>Training for new Users &amp; Admins</a:t>
            </a:r>
          </a:p>
          <a:p>
            <a:pPr marL="171450" indent="-171450">
              <a:buFont typeface="Arial" panose="020B0604020202020204" pitchFamily="34" charset="0"/>
              <a:buChar char="•"/>
            </a:pPr>
            <a:r>
              <a:rPr lang="en-GB" sz="900" dirty="0">
                <a:solidFill>
                  <a:schemeClr val="tx1"/>
                </a:solidFill>
              </a:rPr>
              <a:t>Guides (</a:t>
            </a:r>
            <a:r>
              <a:rPr lang="en-GB" sz="900" dirty="0" err="1">
                <a:solidFill>
                  <a:schemeClr val="tx1"/>
                </a:solidFill>
              </a:rPr>
              <a:t>Quickstart</a:t>
            </a:r>
            <a:r>
              <a:rPr lang="en-GB" sz="900" dirty="0">
                <a:solidFill>
                  <a:schemeClr val="tx1"/>
                </a:solidFill>
              </a:rPr>
              <a:t>-, User- &amp; Admin-)</a:t>
            </a:r>
          </a:p>
          <a:p>
            <a:pPr marL="171450" indent="-171450">
              <a:buFont typeface="Arial" panose="020B0604020202020204" pitchFamily="34" charset="0"/>
              <a:buChar char="•"/>
            </a:pPr>
            <a:r>
              <a:rPr lang="en-GB" sz="900" dirty="0">
                <a:solidFill>
                  <a:schemeClr val="tx1"/>
                </a:solidFill>
              </a:rPr>
              <a:t>Information on the off-boarding process</a:t>
            </a:r>
          </a:p>
          <a:p>
            <a:pPr marL="171450" indent="-171450">
              <a:buFont typeface="Arial" panose="020B0604020202020204" pitchFamily="34" charset="0"/>
              <a:buChar char="•"/>
            </a:pPr>
            <a:r>
              <a:rPr lang="en-GB" sz="900" dirty="0" err="1">
                <a:solidFill>
                  <a:schemeClr val="tx1"/>
                </a:solidFill>
              </a:rPr>
              <a:t>eLab</a:t>
            </a:r>
            <a:r>
              <a:rPr lang="en-GB" sz="900" dirty="0">
                <a:solidFill>
                  <a:schemeClr val="tx1"/>
                </a:solidFill>
              </a:rPr>
              <a:t> User Jour fixe</a:t>
            </a:r>
          </a:p>
          <a:p>
            <a:pPr marL="171450" indent="-171450">
              <a:spcAft>
                <a:spcPts val="600"/>
              </a:spcAft>
              <a:buFont typeface="Arial" panose="020B0604020202020204" pitchFamily="34" charset="0"/>
              <a:buChar char="•"/>
            </a:pPr>
            <a:r>
              <a:rPr lang="en-GB" sz="900" dirty="0">
                <a:solidFill>
                  <a:schemeClr val="tx1"/>
                </a:solidFill>
              </a:rPr>
              <a:t>Workshops</a:t>
            </a:r>
          </a:p>
          <a:p>
            <a:r>
              <a:rPr lang="en-GB" sz="900" dirty="0">
                <a:solidFill>
                  <a:schemeClr val="tx1"/>
                </a:solidFill>
              </a:rPr>
              <a:t>This and more can be found in the section “</a:t>
            </a:r>
            <a:r>
              <a:rPr lang="de-AT" sz="900" dirty="0">
                <a:solidFill>
                  <a:schemeClr val="tx1"/>
                </a:solidFill>
              </a:rPr>
              <a:t>Elektronisches Laborbuch</a:t>
            </a:r>
            <a:r>
              <a:rPr lang="en-GB" sz="900" dirty="0">
                <a:solidFill>
                  <a:schemeClr val="tx1"/>
                </a:solidFill>
              </a:rPr>
              <a:t>” of the IT-Knowledge Base - the QR code is shown below (only available within the MUG network): </a:t>
            </a:r>
          </a:p>
        </p:txBody>
      </p:sp>
      <p:sp>
        <p:nvSpPr>
          <p:cNvPr id="29" name="Rechteck: abgerundete Ecken 28">
            <a:extLst>
              <a:ext uri="{FF2B5EF4-FFF2-40B4-BE49-F238E27FC236}">
                <a16:creationId xmlns:a16="http://schemas.microsoft.com/office/drawing/2014/main" id="{2AD67FB3-2D1F-4424-9505-AE0FED88A8A8}"/>
              </a:ext>
            </a:extLst>
          </p:cNvPr>
          <p:cNvSpPr/>
          <p:nvPr/>
        </p:nvSpPr>
        <p:spPr bwMode="auto">
          <a:xfrm>
            <a:off x="2745539" y="1145073"/>
            <a:ext cx="2433248" cy="3361024"/>
          </a:xfrm>
          <a:prstGeom prst="roundRect">
            <a:avLst>
              <a:gd name="adj" fmla="val 3294"/>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sz="1200" dirty="0" err="1">
                <a:solidFill>
                  <a:schemeClr val="tx1"/>
                </a:solidFill>
                <a:latin typeface="Arial" panose="020B0604020202020204" pitchFamily="34" charset="0"/>
                <a:cs typeface="Arial" panose="020B0604020202020204" pitchFamily="34" charset="0"/>
              </a:rPr>
              <a:t>eLabFTW</a:t>
            </a:r>
            <a:r>
              <a:rPr lang="en-GB" sz="1200" dirty="0">
                <a:solidFill>
                  <a:schemeClr val="tx1"/>
                </a:solidFill>
                <a:latin typeface="Arial" panose="020B0604020202020204" pitchFamily="34" charset="0"/>
                <a:cs typeface="Arial" panose="020B0604020202020204" pitchFamily="34" charset="0"/>
              </a:rPr>
              <a:t> – for the world, for the wizards, …</a:t>
            </a:r>
          </a:p>
          <a:p>
            <a:pPr>
              <a:spcAft>
                <a:spcPts val="600"/>
              </a:spcAft>
            </a:pPr>
            <a:r>
              <a:rPr lang="en-GB" sz="900" dirty="0">
                <a:solidFill>
                  <a:schemeClr val="tx1"/>
                </a:solidFill>
              </a:rPr>
              <a:t>The acronym FTW is actually meant for your own imagination. </a:t>
            </a:r>
          </a:p>
          <a:p>
            <a:pPr>
              <a:spcAft>
                <a:spcPts val="600"/>
              </a:spcAft>
            </a:pPr>
            <a:r>
              <a:rPr lang="en-GB" sz="900" dirty="0" err="1">
                <a:solidFill>
                  <a:schemeClr val="tx1"/>
                </a:solidFill>
                <a:effectLst>
                  <a:outerShdw blurRad="38100" dist="38100" dir="2700000" algn="tl">
                    <a:srgbClr val="000000">
                      <a:alpha val="43137"/>
                    </a:srgbClr>
                  </a:outerShdw>
                </a:effectLst>
              </a:rPr>
              <a:t>eLabFTW</a:t>
            </a:r>
            <a:r>
              <a:rPr lang="en-GB" sz="900" dirty="0">
                <a:solidFill>
                  <a:schemeClr val="tx1"/>
                </a:solidFill>
                <a:effectLst>
                  <a:outerShdw blurRad="38100" dist="38100" dir="2700000" algn="tl">
                    <a:srgbClr val="000000">
                      <a:alpha val="43137"/>
                    </a:srgbClr>
                  </a:outerShdw>
                </a:effectLst>
              </a:rPr>
              <a:t> ... </a:t>
            </a:r>
          </a:p>
          <a:p>
            <a:pPr>
              <a:spcAft>
                <a:spcPts val="600"/>
              </a:spcAft>
            </a:pPr>
            <a:r>
              <a:rPr lang="en-GB" sz="900" dirty="0">
                <a:solidFill>
                  <a:schemeClr val="tx1"/>
                </a:solidFill>
              </a:rPr>
              <a:t>… is a web application licensed under the GNU </a:t>
            </a:r>
            <a:r>
              <a:rPr lang="en-GB" sz="900" dirty="0" err="1">
                <a:solidFill>
                  <a:schemeClr val="tx1"/>
                </a:solidFill>
              </a:rPr>
              <a:t>Affero</a:t>
            </a:r>
            <a:r>
              <a:rPr lang="en-GB" sz="900" dirty="0">
                <a:solidFill>
                  <a:schemeClr val="tx1"/>
                </a:solidFill>
              </a:rPr>
              <a:t> General Public Licence and is therefore free of charge.</a:t>
            </a:r>
          </a:p>
          <a:p>
            <a:pPr>
              <a:spcAft>
                <a:spcPts val="600"/>
              </a:spcAft>
            </a:pPr>
            <a:r>
              <a:rPr lang="en-GB" sz="900" dirty="0">
                <a:solidFill>
                  <a:schemeClr val="tx1"/>
                </a:solidFill>
              </a:rPr>
              <a:t>… is backed by a whole community, continuously improving it, headed by </a:t>
            </a:r>
            <a:r>
              <a:rPr lang="en-GB" sz="900" dirty="0" err="1">
                <a:solidFill>
                  <a:schemeClr val="tx1"/>
                </a:solidFill>
              </a:rPr>
              <a:t>eLabFTW</a:t>
            </a:r>
            <a:r>
              <a:rPr lang="en-GB" sz="900" dirty="0">
                <a:solidFill>
                  <a:schemeClr val="tx1"/>
                </a:solidFill>
              </a:rPr>
              <a:t> creator Nicolas Carpi: </a:t>
            </a:r>
            <a:r>
              <a:rPr lang="en-GB" sz="900" dirty="0">
                <a:solidFill>
                  <a:srgbClr val="31309D"/>
                </a:solidFill>
                <a:hlinkClick r:id="rId7">
                  <a:extLst>
                    <a:ext uri="{A12FA001-AC4F-418D-AE19-62706E023703}">
                      <ahyp:hlinkClr xmlns:ahyp="http://schemas.microsoft.com/office/drawing/2018/hyperlinkcolor" val="tx"/>
                    </a:ext>
                  </a:extLst>
                </a:hlinkClick>
              </a:rPr>
              <a:t>https://github.com/elabftw/elabftw/issues</a:t>
            </a:r>
            <a:r>
              <a:rPr lang="en-GB" sz="900" dirty="0">
                <a:solidFill>
                  <a:srgbClr val="31309D"/>
                </a:solidFill>
              </a:rPr>
              <a:t> </a:t>
            </a:r>
          </a:p>
          <a:p>
            <a:pPr>
              <a:spcAft>
                <a:spcPts val="600"/>
              </a:spcAft>
            </a:pPr>
            <a:r>
              <a:rPr lang="en-GB" sz="900" dirty="0">
                <a:solidFill>
                  <a:schemeClr val="tx1"/>
                </a:solidFill>
              </a:rPr>
              <a:t>… is an object-based database. Instead of being structured hierarchical, each object stands for itself and can be</a:t>
            </a:r>
            <a:r>
              <a:rPr lang="en-US" sz="900" dirty="0">
                <a:solidFill>
                  <a:schemeClr val="tx1"/>
                </a:solidFill>
              </a:rPr>
              <a:t> </a:t>
            </a:r>
            <a:r>
              <a:rPr lang="en-GB" sz="900" dirty="0">
                <a:solidFill>
                  <a:schemeClr val="tx1"/>
                </a:solidFill>
              </a:rPr>
              <a:t>placed in relation to other objects by using categories and tags. Additionally, links can be set between objects of any type or grouping.</a:t>
            </a:r>
          </a:p>
        </p:txBody>
      </p:sp>
      <p:pic>
        <p:nvPicPr>
          <p:cNvPr id="35" name="Picture 2" descr="Logo eLabFTW">
            <a:extLst>
              <a:ext uri="{FF2B5EF4-FFF2-40B4-BE49-F238E27FC236}">
                <a16:creationId xmlns:a16="http://schemas.microsoft.com/office/drawing/2014/main" id="{581715A0-0B18-4DC3-90BE-124CC8E6474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91811" y="4685868"/>
            <a:ext cx="1514042" cy="459820"/>
          </a:xfrm>
          <a:prstGeom prst="rect">
            <a:avLst/>
          </a:prstGeom>
          <a:noFill/>
          <a:extLst>
            <a:ext uri="{909E8E84-426E-40DD-AFC4-6F175D3DCCD1}">
              <a14:hiddenFill xmlns:a14="http://schemas.microsoft.com/office/drawing/2010/main">
                <a:solidFill>
                  <a:srgbClr val="FFFFFF"/>
                </a:solidFill>
              </a14:hiddenFill>
            </a:ext>
          </a:extLst>
        </p:spPr>
      </p:pic>
      <p:sp>
        <p:nvSpPr>
          <p:cNvPr id="31" name="Rechteck: abgerundete Ecken 30">
            <a:extLst>
              <a:ext uri="{FF2B5EF4-FFF2-40B4-BE49-F238E27FC236}">
                <a16:creationId xmlns:a16="http://schemas.microsoft.com/office/drawing/2014/main" id="{68DEE02C-D98F-47F2-884B-D7C6CC30FA19}"/>
              </a:ext>
            </a:extLst>
          </p:cNvPr>
          <p:cNvSpPr/>
          <p:nvPr/>
        </p:nvSpPr>
        <p:spPr bwMode="auto">
          <a:xfrm>
            <a:off x="2724076" y="5318549"/>
            <a:ext cx="2449512" cy="1239662"/>
          </a:xfrm>
          <a:prstGeom prst="roundRect">
            <a:avLst>
              <a:gd name="adj" fmla="val 6514"/>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sz="1200" dirty="0">
                <a:solidFill>
                  <a:schemeClr val="tx1"/>
                </a:solidFill>
                <a:latin typeface="Arial" panose="020B0604020202020204" pitchFamily="34" charset="0"/>
                <a:cs typeface="Arial" panose="020B0604020202020204" pitchFamily="34" charset="0"/>
              </a:rPr>
              <a:t>Official Tutorials for </a:t>
            </a:r>
            <a:r>
              <a:rPr lang="en-GB" sz="1200" dirty="0" err="1">
                <a:solidFill>
                  <a:schemeClr val="tx1"/>
                </a:solidFill>
                <a:latin typeface="Arial" panose="020B0604020202020204" pitchFamily="34" charset="0"/>
                <a:cs typeface="Arial" panose="020B0604020202020204" pitchFamily="34" charset="0"/>
              </a:rPr>
              <a:t>eLabFTW</a:t>
            </a:r>
            <a:r>
              <a:rPr lang="en-GB" sz="1200" dirty="0">
                <a:solidFill>
                  <a:schemeClr val="tx1"/>
                </a:solidFill>
                <a:latin typeface="Arial" panose="020B0604020202020204" pitchFamily="34" charset="0"/>
                <a:cs typeface="Arial" panose="020B0604020202020204" pitchFamily="34" charset="0"/>
              </a:rPr>
              <a:t> </a:t>
            </a:r>
            <a:endParaRPr lang="en-GB" sz="900" dirty="0">
              <a:solidFill>
                <a:schemeClr val="tx1"/>
              </a:solidFill>
            </a:endParaRPr>
          </a:p>
          <a:p>
            <a:pPr marL="171450" indent="-171450">
              <a:buFont typeface="Arial" panose="020B0604020202020204" pitchFamily="34" charset="0"/>
              <a:buChar char="•"/>
            </a:pPr>
            <a:r>
              <a:rPr lang="en-GB" sz="900" dirty="0">
                <a:solidFill>
                  <a:schemeClr val="tx1"/>
                </a:solidFill>
              </a:rPr>
              <a:t>9 short introduction videos, 26 min total:</a:t>
            </a:r>
            <a:br>
              <a:rPr lang="en-GB" sz="900" dirty="0">
                <a:solidFill>
                  <a:schemeClr val="tx1"/>
                </a:solidFill>
              </a:rPr>
            </a:br>
            <a:r>
              <a:rPr lang="en-GB" sz="900" dirty="0">
                <a:solidFill>
                  <a:srgbClr val="31309D"/>
                </a:solidFill>
                <a:hlinkClick r:id="rId9">
                  <a:extLst>
                    <a:ext uri="{A12FA001-AC4F-418D-AE19-62706E023703}">
                      <ahyp:hlinkClr xmlns:ahyp="http://schemas.microsoft.com/office/drawing/2018/hyperlinkcolor" val="tx"/>
                    </a:ext>
                  </a:extLst>
                </a:hlinkClick>
              </a:rPr>
              <a:t>Search on YouTube: </a:t>
            </a:r>
            <a:r>
              <a:rPr lang="en-GB" sz="900" dirty="0" err="1">
                <a:solidFill>
                  <a:srgbClr val="31309D"/>
                </a:solidFill>
                <a:hlinkClick r:id="rId9">
                  <a:extLst>
                    <a:ext uri="{A12FA001-AC4F-418D-AE19-62706E023703}">
                      <ahyp:hlinkClr xmlns:ahyp="http://schemas.microsoft.com/office/drawing/2018/hyperlinkcolor" val="tx"/>
                    </a:ext>
                  </a:extLst>
                </a:hlinkClick>
              </a:rPr>
              <a:t>eLabFTW</a:t>
            </a:r>
            <a:r>
              <a:rPr lang="en-GB" sz="900" dirty="0">
                <a:solidFill>
                  <a:srgbClr val="31309D"/>
                </a:solidFill>
                <a:hlinkClick r:id="rId9">
                  <a:extLst>
                    <a:ext uri="{A12FA001-AC4F-418D-AE19-62706E023703}">
                      <ahyp:hlinkClr xmlns:ahyp="http://schemas.microsoft.com/office/drawing/2018/hyperlinkcolor" val="tx"/>
                    </a:ext>
                  </a:extLst>
                </a:hlinkClick>
              </a:rPr>
              <a:t> [v.5.0] Tutorial - Nicolas </a:t>
            </a:r>
            <a:r>
              <a:rPr lang="en-GB" sz="900" dirty="0" err="1">
                <a:solidFill>
                  <a:srgbClr val="31309D"/>
                </a:solidFill>
                <a:hlinkClick r:id="rId9">
                  <a:extLst>
                    <a:ext uri="{A12FA001-AC4F-418D-AE19-62706E023703}">
                      <ahyp:hlinkClr xmlns:ahyp="http://schemas.microsoft.com/office/drawing/2018/hyperlinkcolor" val="tx"/>
                    </a:ext>
                  </a:extLst>
                </a:hlinkClick>
              </a:rPr>
              <a:t>CARPi</a:t>
            </a:r>
            <a:endParaRPr lang="en-GB" sz="900" dirty="0">
              <a:solidFill>
                <a:srgbClr val="31309D"/>
              </a:solidFill>
            </a:endParaRPr>
          </a:p>
          <a:p>
            <a:pPr marL="171450" indent="-171450">
              <a:buFont typeface="Arial" panose="020B0604020202020204" pitchFamily="34" charset="0"/>
              <a:buChar char="•"/>
            </a:pPr>
            <a:r>
              <a:rPr lang="en-GB" sz="900" dirty="0">
                <a:solidFill>
                  <a:schemeClr val="tx1"/>
                </a:solidFill>
              </a:rPr>
              <a:t>New features of the latest version, 8 min: </a:t>
            </a:r>
            <a:br>
              <a:rPr lang="en-GB" sz="900" dirty="0">
                <a:solidFill>
                  <a:schemeClr val="tx1"/>
                </a:solidFill>
              </a:rPr>
            </a:br>
            <a:r>
              <a:rPr lang="en-GB" sz="900" dirty="0">
                <a:solidFill>
                  <a:srgbClr val="31309D"/>
                </a:solidFill>
                <a:hlinkClick r:id="rId10">
                  <a:extLst>
                    <a:ext uri="{A12FA001-AC4F-418D-AE19-62706E023703}">
                      <ahyp:hlinkClr xmlns:ahyp="http://schemas.microsoft.com/office/drawing/2018/hyperlinkcolor" val="tx"/>
                    </a:ext>
                  </a:extLst>
                </a:hlinkClick>
              </a:rPr>
              <a:t>Search on YouTube: </a:t>
            </a:r>
            <a:r>
              <a:rPr lang="en-GB" sz="900" dirty="0" err="1">
                <a:solidFill>
                  <a:srgbClr val="31309D"/>
                </a:solidFill>
                <a:hlinkClick r:id="rId10">
                  <a:extLst>
                    <a:ext uri="{A12FA001-AC4F-418D-AE19-62706E023703}">
                      <ahyp:hlinkClr xmlns:ahyp="http://schemas.microsoft.com/office/drawing/2018/hyperlinkcolor" val="tx"/>
                    </a:ext>
                  </a:extLst>
                </a:hlinkClick>
              </a:rPr>
              <a:t>eLabFTW</a:t>
            </a:r>
            <a:r>
              <a:rPr lang="en-GB" sz="900" dirty="0">
                <a:solidFill>
                  <a:srgbClr val="31309D"/>
                </a:solidFill>
                <a:hlinkClick r:id="rId10">
                  <a:extLst>
                    <a:ext uri="{A12FA001-AC4F-418D-AE19-62706E023703}">
                      <ahyp:hlinkClr xmlns:ahyp="http://schemas.microsoft.com/office/drawing/2018/hyperlinkcolor" val="tx"/>
                    </a:ext>
                  </a:extLst>
                </a:hlinkClick>
              </a:rPr>
              <a:t> [v.5.1] Release-Video - Nicolas </a:t>
            </a:r>
            <a:r>
              <a:rPr lang="en-GB" sz="900" dirty="0" err="1">
                <a:solidFill>
                  <a:srgbClr val="31309D"/>
                </a:solidFill>
                <a:hlinkClick r:id="rId10">
                  <a:extLst>
                    <a:ext uri="{A12FA001-AC4F-418D-AE19-62706E023703}">
                      <ahyp:hlinkClr xmlns:ahyp="http://schemas.microsoft.com/office/drawing/2018/hyperlinkcolor" val="tx"/>
                    </a:ext>
                  </a:extLst>
                </a:hlinkClick>
              </a:rPr>
              <a:t>CARPi</a:t>
            </a:r>
            <a:endParaRPr lang="de-AT" sz="900" dirty="0">
              <a:solidFill>
                <a:srgbClr val="31309D"/>
              </a:solidFill>
            </a:endParaRPr>
          </a:p>
        </p:txBody>
      </p:sp>
      <p:grpSp>
        <p:nvGrpSpPr>
          <p:cNvPr id="32" name="Gruppieren 31">
            <a:extLst>
              <a:ext uri="{FF2B5EF4-FFF2-40B4-BE49-F238E27FC236}">
                <a16:creationId xmlns:a16="http://schemas.microsoft.com/office/drawing/2014/main" id="{A6535CDC-E2DC-4489-A192-FFD796CA3B96}"/>
              </a:ext>
              <a:ext uri="{C183D7F6-B498-43B3-948B-1728B52AA6E4}">
                <adec:decorative xmlns:adec="http://schemas.microsoft.com/office/drawing/2017/decorative" val="1"/>
              </a:ext>
            </a:extLst>
          </p:cNvPr>
          <p:cNvGrpSpPr/>
          <p:nvPr/>
        </p:nvGrpSpPr>
        <p:grpSpPr>
          <a:xfrm rot="10800000">
            <a:off x="4640160" y="5077919"/>
            <a:ext cx="706807" cy="712982"/>
            <a:chOff x="77623" y="3407768"/>
            <a:chExt cx="926180" cy="934273"/>
          </a:xfrm>
        </p:grpSpPr>
        <p:pic>
          <p:nvPicPr>
            <p:cNvPr id="33" name="Grafik 32">
              <a:extLst>
                <a:ext uri="{FF2B5EF4-FFF2-40B4-BE49-F238E27FC236}">
                  <a16:creationId xmlns:a16="http://schemas.microsoft.com/office/drawing/2014/main" id="{33AE5E48-D8DA-4533-AD8E-D059BA1FA7E1}"/>
                </a:ext>
              </a:extLst>
            </p:cNvPr>
            <p:cNvPicPr>
              <a:picLocks noChangeAspect="1"/>
            </p:cNvPicPr>
            <p:nvPr/>
          </p:nvPicPr>
          <p:blipFill>
            <a:blip r:embed="rId11"/>
            <a:stretch/>
          </p:blipFill>
          <p:spPr bwMode="auto">
            <a:xfrm rot="10799990">
              <a:off x="77623" y="3491938"/>
              <a:ext cx="893253" cy="850103"/>
            </a:xfrm>
            <a:prstGeom prst="rect">
              <a:avLst/>
            </a:prstGeom>
          </p:spPr>
        </p:pic>
        <p:pic>
          <p:nvPicPr>
            <p:cNvPr id="34" name="Grafik 33">
              <a:extLst>
                <a:ext uri="{FF2B5EF4-FFF2-40B4-BE49-F238E27FC236}">
                  <a16:creationId xmlns:a16="http://schemas.microsoft.com/office/drawing/2014/main" id="{198EFF16-6589-4884-9A12-9ADE06897FD2}"/>
                </a:ext>
              </a:extLst>
            </p:cNvPr>
            <p:cNvPicPr>
              <a:picLocks noChangeAspect="1"/>
            </p:cNvPicPr>
            <p:nvPr/>
          </p:nvPicPr>
          <p:blipFill>
            <a:blip r:embed="rId12"/>
            <a:stretch/>
          </p:blipFill>
          <p:spPr bwMode="auto">
            <a:xfrm rot="10799990">
              <a:off x="296103" y="3407768"/>
              <a:ext cx="707700" cy="608449"/>
            </a:xfrm>
            <a:prstGeom prst="rect">
              <a:avLst/>
            </a:prstGeom>
          </p:spPr>
        </p:pic>
      </p:grpSp>
      <p:sp>
        <p:nvSpPr>
          <p:cNvPr id="36" name="Pfeil: nach rechts 35">
            <a:extLst>
              <a:ext uri="{FF2B5EF4-FFF2-40B4-BE49-F238E27FC236}">
                <a16:creationId xmlns:a16="http://schemas.microsoft.com/office/drawing/2014/main" id="{AF45C8A0-04C1-4C7A-8DA0-5E8F4DADD12B}"/>
              </a:ext>
              <a:ext uri="{C183D7F6-B498-43B3-948B-1728B52AA6E4}">
                <adec:decorative xmlns:adec="http://schemas.microsoft.com/office/drawing/2017/decorative" val="1"/>
              </a:ext>
            </a:extLst>
          </p:cNvPr>
          <p:cNvSpPr/>
          <p:nvPr/>
        </p:nvSpPr>
        <p:spPr bwMode="auto">
          <a:xfrm rot="7701374">
            <a:off x="826598" y="6278833"/>
            <a:ext cx="311078" cy="213790"/>
          </a:xfrm>
          <a:prstGeom prst="rightArrow">
            <a:avLst>
              <a:gd name="adj1" fmla="val 33838"/>
              <a:gd name="adj2" fmla="val 49300"/>
            </a:avLst>
          </a:prstGeom>
          <a:solidFill>
            <a:srgbClr val="22A63C"/>
          </a:solidFill>
          <a:ln>
            <a:solidFill>
              <a:srgbClr val="00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abgerundete Ecken 18" descr="Find eLNs in IT-knowledge base">
            <a:extLst>
              <a:ext uri="{FF2B5EF4-FFF2-40B4-BE49-F238E27FC236}">
                <a16:creationId xmlns:a16="http://schemas.microsoft.com/office/drawing/2014/main" id="{88177E09-2572-4ACF-B8D0-E90127A4962C}"/>
              </a:ext>
            </a:extLst>
          </p:cNvPr>
          <p:cNvSpPr/>
          <p:nvPr/>
        </p:nvSpPr>
        <p:spPr bwMode="auto">
          <a:xfrm>
            <a:off x="57150" y="6431893"/>
            <a:ext cx="948787" cy="42928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800" dirty="0">
                <a:solidFill>
                  <a:srgbClr val="007D31"/>
                </a:solidFill>
                <a:effectLst>
                  <a:outerShdw blurRad="38100" dist="38100" dir="2700000" algn="tl">
                    <a:srgbClr val="000000">
                      <a:alpha val="43137"/>
                    </a:srgbClr>
                  </a:outerShdw>
                </a:effectLst>
              </a:rPr>
              <a:t>Find </a:t>
            </a:r>
            <a:r>
              <a:rPr lang="en-GB" sz="800" dirty="0" err="1">
                <a:solidFill>
                  <a:srgbClr val="007D31"/>
                </a:solidFill>
                <a:effectLst>
                  <a:outerShdw blurRad="38100" dist="38100" dir="2700000" algn="tl">
                    <a:srgbClr val="000000">
                      <a:alpha val="43137"/>
                    </a:srgbClr>
                  </a:outerShdw>
                </a:effectLst>
              </a:rPr>
              <a:t>eLNs</a:t>
            </a:r>
            <a:r>
              <a:rPr lang="en-GB" sz="800" dirty="0">
                <a:solidFill>
                  <a:srgbClr val="007D31"/>
                </a:solidFill>
                <a:effectLst>
                  <a:outerShdw blurRad="38100" dist="38100" dir="2700000" algn="tl">
                    <a:srgbClr val="000000">
                      <a:alpha val="43137"/>
                    </a:srgbClr>
                  </a:outerShdw>
                </a:effectLst>
              </a:rPr>
              <a:t> in IT-Knowledge Base</a:t>
            </a:r>
            <a:r>
              <a:rPr lang="en-GB" sz="800" dirty="0">
                <a:solidFill>
                  <a:srgbClr val="007D31"/>
                </a:solidFill>
              </a:rPr>
              <a:t>:</a:t>
            </a:r>
            <a:endParaRPr lang="en-GB" sz="500" dirty="0">
              <a:solidFill>
                <a:srgbClr val="007D31"/>
              </a:solidFill>
            </a:endParaRPr>
          </a:p>
        </p:txBody>
      </p:sp>
      <p:pic>
        <p:nvPicPr>
          <p:cNvPr id="22" name="Grafik 21" descr="QR-code for https://confluence.medunigraz.at/display/ITKB/Elektronisches+Laborbuch">
            <a:extLst>
              <a:ext uri="{FF2B5EF4-FFF2-40B4-BE49-F238E27FC236}">
                <a16:creationId xmlns:a16="http://schemas.microsoft.com/office/drawing/2014/main" id="{850C8A46-774B-4873-A9BD-1844EE3B50EE}"/>
              </a:ext>
            </a:extLst>
          </p:cNvPr>
          <p:cNvPicPr>
            <a:picLocks noChangeAspect="1"/>
          </p:cNvPicPr>
          <p:nvPr/>
        </p:nvPicPr>
        <p:blipFill>
          <a:blip r:embed="rId13"/>
          <a:stretch>
            <a:fillRect/>
          </a:stretch>
        </p:blipFill>
        <p:spPr bwMode="auto">
          <a:xfrm>
            <a:off x="153253" y="6739467"/>
            <a:ext cx="648540" cy="648540"/>
          </a:xfrm>
          <a:prstGeom prst="rect">
            <a:avLst/>
          </a:prstGeom>
        </p:spPr>
      </p:pic>
      <p:sp>
        <p:nvSpPr>
          <p:cNvPr id="20" name="Rechteck: abgerundete Ecken 19">
            <a:extLst>
              <a:ext uri="{FF2B5EF4-FFF2-40B4-BE49-F238E27FC236}">
                <a16:creationId xmlns:a16="http://schemas.microsoft.com/office/drawing/2014/main" id="{7BAF4DE5-748A-434A-B6F0-678B154C91C9}"/>
              </a:ext>
            </a:extLst>
          </p:cNvPr>
          <p:cNvSpPr/>
          <p:nvPr/>
        </p:nvSpPr>
        <p:spPr bwMode="auto">
          <a:xfrm>
            <a:off x="893052" y="6622445"/>
            <a:ext cx="4291722" cy="794355"/>
          </a:xfrm>
          <a:prstGeom prst="roundRect">
            <a:avLst>
              <a:gd name="adj" fmla="val 5645"/>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AT" sz="900" dirty="0">
                <a:solidFill>
                  <a:schemeClr val="tx1"/>
                </a:solidFill>
              </a:rPr>
              <a:t>Gudrun Kainz, </a:t>
            </a:r>
            <a:r>
              <a:rPr lang="en-GB" sz="900" dirty="0">
                <a:solidFill>
                  <a:schemeClr val="tx1"/>
                </a:solidFill>
              </a:rPr>
              <a:t>RDM Team of Med </a:t>
            </a:r>
            <a:r>
              <a:rPr lang="en-GB" sz="900" dirty="0" err="1">
                <a:solidFill>
                  <a:schemeClr val="tx1"/>
                </a:solidFill>
              </a:rPr>
              <a:t>Uni</a:t>
            </a:r>
            <a:r>
              <a:rPr lang="en-GB" sz="900" dirty="0">
                <a:solidFill>
                  <a:schemeClr val="tx1"/>
                </a:solidFill>
              </a:rPr>
              <a:t> Graz</a:t>
            </a:r>
          </a:p>
          <a:p>
            <a:r>
              <a:rPr lang="en-GB" sz="900" dirty="0">
                <a:solidFill>
                  <a:srgbClr val="31309D"/>
                </a:solidFill>
                <a:hlinkClick r:id="rId14">
                  <a:extLst>
                    <a:ext uri="{A12FA001-AC4F-418D-AE19-62706E023703}">
                      <ahyp:hlinkClr xmlns:ahyp="http://schemas.microsoft.com/office/drawing/2018/hyperlinkcolor" val="tx"/>
                    </a:ext>
                  </a:extLst>
                </a:hlinkClick>
              </a:rPr>
              <a:t>https://view.genially.com/66e1821238cb1b12e501b36b/interactive-content-rdm-team-service-flyer</a:t>
            </a:r>
            <a:r>
              <a:rPr lang="en-GB" sz="900" dirty="0">
                <a:solidFill>
                  <a:srgbClr val="31309D"/>
                </a:solidFill>
              </a:rPr>
              <a:t> </a:t>
            </a:r>
          </a:p>
          <a:p>
            <a:r>
              <a:rPr lang="en-GB" sz="900" dirty="0">
                <a:solidFill>
                  <a:srgbClr val="31309D"/>
                </a:solidFill>
                <a:hlinkClick r:id="rId6">
                  <a:extLst>
                    <a:ext uri="{A12FA001-AC4F-418D-AE19-62706E023703}">
                      <ahyp:hlinkClr xmlns:ahyp="http://schemas.microsoft.com/office/drawing/2018/hyperlinkcolor" val="tx"/>
                    </a:ext>
                  </a:extLst>
                </a:hlinkClick>
              </a:rPr>
              <a:t>rdmsupport@medunigraz.at</a:t>
            </a:r>
            <a:r>
              <a:rPr lang="en-GB" sz="900" dirty="0">
                <a:solidFill>
                  <a:srgbClr val="31309D"/>
                </a:solidFill>
              </a:rPr>
              <a:t> </a:t>
            </a:r>
          </a:p>
          <a:p>
            <a:r>
              <a:rPr lang="en-GB" sz="800" dirty="0">
                <a:solidFill>
                  <a:schemeClr val="tx1"/>
                </a:solidFill>
              </a:rPr>
              <a:t>2024, DOI: 10.25365/phaidra.601_02</a:t>
            </a:r>
          </a:p>
        </p:txBody>
      </p:sp>
      <p:grpSp>
        <p:nvGrpSpPr>
          <p:cNvPr id="18" name="Gruppieren 17" descr="https://creativecommons.org/publicdomain/mark/1.0/deed This licence does not include project and institute logos, and individually referenced materials!">
            <a:extLst>
              <a:ext uri="{FF2B5EF4-FFF2-40B4-BE49-F238E27FC236}">
                <a16:creationId xmlns:a16="http://schemas.microsoft.com/office/drawing/2014/main" id="{AC8F60A2-761D-4E1A-B276-C62F995879B6}"/>
              </a:ext>
            </a:extLst>
          </p:cNvPr>
          <p:cNvGrpSpPr/>
          <p:nvPr/>
        </p:nvGrpSpPr>
        <p:grpSpPr>
          <a:xfrm>
            <a:off x="2543828" y="6934191"/>
            <a:ext cx="2701476" cy="487888"/>
            <a:chOff x="2587725" y="6916864"/>
            <a:chExt cx="2701476" cy="487888"/>
          </a:xfrm>
        </p:grpSpPr>
        <p:sp>
          <p:nvSpPr>
            <p:cNvPr id="23" name="Textfeld 22">
              <a:extLst>
                <a:ext uri="{FF2B5EF4-FFF2-40B4-BE49-F238E27FC236}">
                  <a16:creationId xmlns:a16="http://schemas.microsoft.com/office/drawing/2014/main" id="{FE47101C-CD81-46BE-878E-36929F937B29}"/>
                </a:ext>
              </a:extLst>
            </p:cNvPr>
            <p:cNvSpPr txBox="1"/>
            <p:nvPr/>
          </p:nvSpPr>
          <p:spPr>
            <a:xfrm>
              <a:off x="2587725" y="7096975"/>
              <a:ext cx="2701475" cy="307777"/>
            </a:xfrm>
            <a:prstGeom prst="rect">
              <a:avLst/>
            </a:prstGeom>
            <a:noFill/>
          </p:spPr>
          <p:txBody>
            <a:bodyPr wrap="square">
              <a:spAutoFit/>
            </a:bodyPr>
            <a:lstStyle/>
            <a:p>
              <a:pPr algn="l">
                <a:lnSpc>
                  <a:spcPct val="100000"/>
                </a:lnSpc>
              </a:pPr>
              <a:r>
                <a:rPr lang="en-GB" sz="700" dirty="0"/>
                <a:t>This licence does not include project and institute </a:t>
              </a:r>
            </a:p>
            <a:p>
              <a:pPr algn="l">
                <a:lnSpc>
                  <a:spcPct val="100000"/>
                </a:lnSpc>
              </a:pPr>
              <a:r>
                <a:rPr lang="en-GB" sz="700" dirty="0"/>
                <a:t>logos, and individually referenced materials!</a:t>
              </a:r>
            </a:p>
          </p:txBody>
        </p:sp>
        <p:pic>
          <p:nvPicPr>
            <p:cNvPr id="25" name="Grafik 24">
              <a:extLst>
                <a:ext uri="{FF2B5EF4-FFF2-40B4-BE49-F238E27FC236}">
                  <a16:creationId xmlns:a16="http://schemas.microsoft.com/office/drawing/2014/main" id="{4C823A01-1302-481E-941B-E91FEC9D8EAC}"/>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4651817" y="7122995"/>
              <a:ext cx="260019" cy="228442"/>
            </a:xfrm>
            <a:prstGeom prst="rect">
              <a:avLst/>
            </a:prstGeom>
          </p:spPr>
        </p:pic>
        <p:pic>
          <p:nvPicPr>
            <p:cNvPr id="26" name="Grafik 25">
              <a:extLst>
                <a:ext uri="{FF2B5EF4-FFF2-40B4-BE49-F238E27FC236}">
                  <a16:creationId xmlns:a16="http://schemas.microsoft.com/office/drawing/2014/main" id="{29EC7BD2-154F-4042-ADC2-5DCCE49188E1}"/>
                </a:ext>
              </a:extLst>
            </p:cNvPr>
            <p:cNvPicPr>
              <a:picLocks noChangeAspect="1"/>
            </p:cNvPicPr>
            <p:nvPr userDrawn="1"/>
          </p:nvPicPr>
          <p:blipFill>
            <a:blip r:embed="rId17"/>
            <a:stretch>
              <a:fillRect/>
            </a:stretch>
          </p:blipFill>
          <p:spPr>
            <a:xfrm>
              <a:off x="4944111" y="7121377"/>
              <a:ext cx="230060" cy="230060"/>
            </a:xfrm>
            <a:prstGeom prst="rect">
              <a:avLst/>
            </a:prstGeom>
          </p:spPr>
        </p:pic>
        <p:sp>
          <p:nvSpPr>
            <p:cNvPr id="37" name="Textfeld 36">
              <a:extLst>
                <a:ext uri="{FF2B5EF4-FFF2-40B4-BE49-F238E27FC236}">
                  <a16:creationId xmlns:a16="http://schemas.microsoft.com/office/drawing/2014/main" id="{5DDF4CB9-234D-4F67-964C-8DDC7242E6B0}"/>
                </a:ext>
              </a:extLst>
            </p:cNvPr>
            <p:cNvSpPr txBox="1"/>
            <p:nvPr userDrawn="1"/>
          </p:nvSpPr>
          <p:spPr>
            <a:xfrm>
              <a:off x="2587726" y="6916864"/>
              <a:ext cx="2701475" cy="215444"/>
            </a:xfrm>
            <a:prstGeom prst="rect">
              <a:avLst/>
            </a:prstGeom>
            <a:noFill/>
          </p:spPr>
          <p:txBody>
            <a:bodyPr wrap="square">
              <a:spAutoFit/>
            </a:bodyPr>
            <a:lstStyle/>
            <a:p>
              <a:pPr algn="l">
                <a:lnSpc>
                  <a:spcPct val="100000"/>
                </a:lnSpc>
              </a:pPr>
              <a:r>
                <a:rPr lang="en-GB" sz="800" dirty="0">
                  <a:solidFill>
                    <a:srgbClr val="31309D"/>
                  </a:solidFill>
                  <a:hlinkClick r:id="rId18"/>
                </a:rPr>
                <a:t>https://creativecommons.org/publicdomain/mark/1.0/deed</a:t>
              </a:r>
              <a:r>
                <a:rPr lang="en-GB" sz="800" dirty="0">
                  <a:solidFill>
                    <a:srgbClr val="31309D"/>
                  </a:solidFill>
                </a:rPr>
                <a:t> </a:t>
              </a:r>
            </a:p>
          </p:txBody>
        </p:sp>
      </p:grpSp>
    </p:spTree>
    <p:extLst>
      <p:ext uri="{BB962C8B-B14F-4D97-AF65-F5344CB8AC3E}">
        <p14:creationId xmlns:p14="http://schemas.microsoft.com/office/powerpoint/2010/main" val="3921700811"/>
      </p:ext>
    </p:extLst>
  </p:cSld>
  <p:clrMapOvr>
    <a:masterClrMapping/>
  </p:clrMapOvr>
</p:sld>
</file>

<file path=ppt/theme/theme1.xml><?xml version="1.0" encoding="utf-8"?>
<a:theme xmlns:a="http://schemas.openxmlformats.org/drawingml/2006/main" name="Office">
  <a:themeElements>
    <a:clrScheme name="Benutzerdefiniert 10">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2F2E97"/>
      </a:hlink>
      <a:folHlink>
        <a:srgbClr val="694F07"/>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extraClrScheme>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754</Words>
  <Application>Microsoft Office PowerPoint</Application>
  <DocSecurity>0</DocSecurity>
  <PresentationFormat>Benutzerdefiniert</PresentationFormat>
  <Paragraphs>42</Paragraphs>
  <Slides>2</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Office</vt:lpstr>
      <vt:lpstr>eLN – electronic Lab Notebook</vt:lpstr>
      <vt:lpstr>eLNs at Med Uni Graz (MUG)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eLN – electronic Lab Notebook</dc:title>
  <dc:subject/>
  <dc:creator>Hartmann, Simone</dc:creator>
  <cp:keywords/>
  <dc:description/>
  <cp:lastModifiedBy>Maria Guseva</cp:lastModifiedBy>
  <cp:revision>188</cp:revision>
  <cp:lastPrinted>2024-09-24T09:36:20Z</cp:lastPrinted>
  <dcterms:created xsi:type="dcterms:W3CDTF">2022-04-20T11:42:44Z</dcterms:created>
  <dcterms:modified xsi:type="dcterms:W3CDTF">2025-03-31T10:21:09Z</dcterms:modified>
  <cp:category/>
  <dc:identifier/>
  <cp:contentStatus/>
  <dc:language/>
  <cp:version/>
</cp:coreProperties>
</file>