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84" r:id="rId2"/>
  </p:sldMasterIdLst>
  <p:notesMasterIdLst>
    <p:notesMasterId r:id="rId55"/>
  </p:notesMasterIdLst>
  <p:handoutMasterIdLst>
    <p:handoutMasterId r:id="rId56"/>
  </p:handoutMasterIdLst>
  <p:sldIdLst>
    <p:sldId id="698" r:id="rId3"/>
    <p:sldId id="671" r:id="rId4"/>
    <p:sldId id="672" r:id="rId5"/>
    <p:sldId id="585" r:id="rId6"/>
    <p:sldId id="635" r:id="rId7"/>
    <p:sldId id="589" r:id="rId8"/>
    <p:sldId id="639" r:id="rId9"/>
    <p:sldId id="664" r:id="rId10"/>
    <p:sldId id="648" r:id="rId11"/>
    <p:sldId id="669" r:id="rId12"/>
    <p:sldId id="592" r:id="rId13"/>
    <p:sldId id="593" r:id="rId14"/>
    <p:sldId id="651" r:id="rId15"/>
    <p:sldId id="594" r:id="rId16"/>
    <p:sldId id="595" r:id="rId17"/>
    <p:sldId id="596" r:id="rId18"/>
    <p:sldId id="597" r:id="rId19"/>
    <p:sldId id="598" r:id="rId20"/>
    <p:sldId id="687" r:id="rId21"/>
    <p:sldId id="602" r:id="rId22"/>
    <p:sldId id="603" r:id="rId23"/>
    <p:sldId id="605" r:id="rId24"/>
    <p:sldId id="667" r:id="rId25"/>
    <p:sldId id="668" r:id="rId26"/>
    <p:sldId id="677" r:id="rId27"/>
    <p:sldId id="643" r:id="rId28"/>
    <p:sldId id="608" r:id="rId29"/>
    <p:sldId id="609" r:id="rId30"/>
    <p:sldId id="610" r:id="rId31"/>
    <p:sldId id="611" r:id="rId32"/>
    <p:sldId id="689" r:id="rId33"/>
    <p:sldId id="612" r:id="rId34"/>
    <p:sldId id="665" r:id="rId35"/>
    <p:sldId id="686" r:id="rId36"/>
    <p:sldId id="675" r:id="rId37"/>
    <p:sldId id="676" r:id="rId38"/>
    <p:sldId id="616" r:id="rId39"/>
    <p:sldId id="617" r:id="rId40"/>
    <p:sldId id="618" r:id="rId41"/>
    <p:sldId id="619" r:id="rId42"/>
    <p:sldId id="684" r:id="rId43"/>
    <p:sldId id="621" r:id="rId44"/>
    <p:sldId id="652" r:id="rId45"/>
    <p:sldId id="638" r:id="rId46"/>
    <p:sldId id="685" r:id="rId47"/>
    <p:sldId id="653" r:id="rId48"/>
    <p:sldId id="654" r:id="rId49"/>
    <p:sldId id="655" r:id="rId50"/>
    <p:sldId id="658" r:id="rId51"/>
    <p:sldId id="659" r:id="rId52"/>
    <p:sldId id="670" r:id="rId53"/>
    <p:sldId id="674" r:id="rId54"/>
  </p:sldIdLst>
  <p:sldSz cx="9144000" cy="6858000" type="screen4x3"/>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28FF"/>
    <a:srgbClr val="CC3300"/>
    <a:srgbClr val="009FDF"/>
    <a:srgbClr val="D22800"/>
    <a:srgbClr val="C80A00"/>
    <a:srgbClr val="C80AFF"/>
    <a:srgbClr val="C80A99"/>
    <a:srgbClr val="C80A27"/>
    <a:srgbClr val="FF9FDF"/>
    <a:srgbClr val="C814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p:scale>
          <a:sx n="73" d="100"/>
          <a:sy n="73" d="100"/>
        </p:scale>
        <p:origin x="-2088" y="-828"/>
      </p:cViewPr>
      <p:guideLst>
        <p:guide orient="horz" pos="3132"/>
        <p:guide pos="288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1" Type="http://schemas.openxmlformats.org/officeDocument/2006/relationships/hyperlink" Target="http://opendefinition.org/"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opendefinition.or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090F1C-CA81-9E43-BCD8-DB54EADBAC5E}" type="doc">
      <dgm:prSet loTypeId="urn:microsoft.com/office/officeart/2005/8/layout/process2" loCatId="" qsTypeId="urn:microsoft.com/office/officeart/2005/8/quickstyle/simple4" qsCatId="simple" csTypeId="urn:microsoft.com/office/officeart/2005/8/colors/accent1_2" csCatId="accent1" phldr="1"/>
      <dgm:spPr/>
    </dgm:pt>
    <dgm:pt modelId="{F1E3DAB4-59AE-2549-8244-6A688B582145}">
      <dgm:prSet phldrT="[Text]" custT="1"/>
      <dgm:spPr>
        <a:solidFill>
          <a:srgbClr val="C80A00">
            <a:alpha val="80000"/>
          </a:srgbClr>
        </a:solidFill>
      </dgm:spPr>
      <dgm:t>
        <a:bodyPr/>
        <a:lstStyle/>
        <a:p>
          <a:pPr>
            <a:lnSpc>
              <a:spcPct val="100000"/>
            </a:lnSpc>
            <a:spcAft>
              <a:spcPts val="0"/>
            </a:spcAft>
          </a:pPr>
          <a:r>
            <a:rPr lang="de-AT" sz="2000" b="1" dirty="0" smtClean="0">
              <a:solidFill>
                <a:srgbClr val="FFFFFF"/>
              </a:solidFill>
              <a:latin typeface="Vrinda"/>
              <a:cs typeface="Vrinda"/>
            </a:rPr>
            <a:t>»</a:t>
          </a:r>
          <a:r>
            <a:rPr lang="de-AT" sz="2000" b="1" dirty="0" smtClean="0">
              <a:solidFill>
                <a:srgbClr val="FFFFFF"/>
              </a:solidFill>
            </a:rPr>
            <a:t>Data Management </a:t>
          </a:r>
          <a:r>
            <a:rPr lang="en-GB" sz="2000" b="1" dirty="0" smtClean="0">
              <a:solidFill>
                <a:srgbClr val="FFFFFF"/>
              </a:solidFill>
            </a:rPr>
            <a:t>starts</a:t>
          </a:r>
          <a:r>
            <a:rPr lang="de-AT" sz="2000" b="1" dirty="0" smtClean="0">
              <a:solidFill>
                <a:srgbClr val="FFFFFF"/>
              </a:solidFill>
            </a:rPr>
            <a:t> on Day </a:t>
          </a:r>
          <a:r>
            <a:rPr lang="de-AT" sz="2000" b="1" dirty="0" err="1" smtClean="0">
              <a:solidFill>
                <a:srgbClr val="FFFFFF"/>
              </a:solidFill>
            </a:rPr>
            <a:t>One</a:t>
          </a:r>
          <a:r>
            <a:rPr lang="de-AT" sz="2000" b="1" dirty="0" smtClean="0">
              <a:solidFill>
                <a:srgbClr val="FFFFFF"/>
              </a:solidFill>
              <a:latin typeface="Vrinda"/>
              <a:cs typeface="Vrinda"/>
            </a:rPr>
            <a:t>« </a:t>
          </a:r>
        </a:p>
        <a:p>
          <a:pPr>
            <a:lnSpc>
              <a:spcPct val="100000"/>
            </a:lnSpc>
            <a:spcAft>
              <a:spcPts val="0"/>
            </a:spcAft>
          </a:pPr>
          <a:r>
            <a:rPr lang="de-AT" sz="2000" dirty="0" smtClean="0">
              <a:solidFill>
                <a:srgbClr val="FFFFFF"/>
              </a:solidFill>
              <a:latin typeface="Vrinda"/>
              <a:cs typeface="Vrinda"/>
            </a:rPr>
            <a:t>(</a:t>
          </a:r>
          <a:r>
            <a:rPr lang="de-AT" sz="2000" dirty="0" err="1" smtClean="0">
              <a:solidFill>
                <a:srgbClr val="FFFFFF"/>
              </a:solidFill>
              <a:latin typeface="Vrinda"/>
              <a:cs typeface="Vrinda"/>
            </a:rPr>
            <a:t>OpenAIRE</a:t>
          </a:r>
          <a:r>
            <a:rPr lang="de-AT" sz="2000" dirty="0" smtClean="0">
              <a:solidFill>
                <a:srgbClr val="FFFFFF"/>
              </a:solidFill>
              <a:latin typeface="Vrinda"/>
              <a:cs typeface="Vrinda"/>
            </a:rPr>
            <a:t>)</a:t>
          </a:r>
          <a:endParaRPr lang="de-DE" sz="2000" dirty="0"/>
        </a:p>
      </dgm:t>
    </dgm:pt>
    <dgm:pt modelId="{04EEC6EB-8E3D-AA4E-B260-AA2F7D437E9B}" type="parTrans" cxnId="{1586DE1F-6E3B-744A-ABA8-B9AE2B09FD0B}">
      <dgm:prSet/>
      <dgm:spPr/>
      <dgm:t>
        <a:bodyPr/>
        <a:lstStyle/>
        <a:p>
          <a:endParaRPr lang="de-DE"/>
        </a:p>
      </dgm:t>
    </dgm:pt>
    <dgm:pt modelId="{DEE6B49E-CC34-EC43-844D-D1173503C99F}" type="sibTrans" cxnId="{1586DE1F-6E3B-744A-ABA8-B9AE2B09FD0B}">
      <dgm:prSet/>
      <dgm:spPr/>
      <dgm:t>
        <a:bodyPr/>
        <a:lstStyle/>
        <a:p>
          <a:endParaRPr lang="de-DE"/>
        </a:p>
      </dgm:t>
    </dgm:pt>
    <dgm:pt modelId="{4D2C331C-C5E6-B644-B879-2B83340C48C1}" type="pres">
      <dgm:prSet presAssocID="{F8090F1C-CA81-9E43-BCD8-DB54EADBAC5E}" presName="linearFlow" presStyleCnt="0">
        <dgm:presLayoutVars>
          <dgm:resizeHandles val="exact"/>
        </dgm:presLayoutVars>
      </dgm:prSet>
      <dgm:spPr/>
    </dgm:pt>
    <dgm:pt modelId="{93817D2C-EBDC-E145-B6FE-CC73EE62888D}" type="pres">
      <dgm:prSet presAssocID="{F1E3DAB4-59AE-2549-8244-6A688B582145}" presName="node" presStyleLbl="node1" presStyleIdx="0" presStyleCnt="1" custScaleX="170730" custLinFactNeighborY="8471">
        <dgm:presLayoutVars>
          <dgm:bulletEnabled val="1"/>
        </dgm:presLayoutVars>
      </dgm:prSet>
      <dgm:spPr/>
      <dgm:t>
        <a:bodyPr/>
        <a:lstStyle/>
        <a:p>
          <a:endParaRPr lang="de-DE"/>
        </a:p>
      </dgm:t>
    </dgm:pt>
  </dgm:ptLst>
  <dgm:cxnLst>
    <dgm:cxn modelId="{8E8DED78-7537-4D8D-8194-1CE2015B73BB}" type="presOf" srcId="{F8090F1C-CA81-9E43-BCD8-DB54EADBAC5E}" destId="{4D2C331C-C5E6-B644-B879-2B83340C48C1}" srcOrd="0" destOrd="0" presId="urn:microsoft.com/office/officeart/2005/8/layout/process2"/>
    <dgm:cxn modelId="{1586DE1F-6E3B-744A-ABA8-B9AE2B09FD0B}" srcId="{F8090F1C-CA81-9E43-BCD8-DB54EADBAC5E}" destId="{F1E3DAB4-59AE-2549-8244-6A688B582145}" srcOrd="0" destOrd="0" parTransId="{04EEC6EB-8E3D-AA4E-B260-AA2F7D437E9B}" sibTransId="{DEE6B49E-CC34-EC43-844D-D1173503C99F}"/>
    <dgm:cxn modelId="{0E71AB6E-3BF5-4BD9-9060-2F81838C7803}" type="presOf" srcId="{F1E3DAB4-59AE-2549-8244-6A688B582145}" destId="{93817D2C-EBDC-E145-B6FE-CC73EE62888D}" srcOrd="0" destOrd="0" presId="urn:microsoft.com/office/officeart/2005/8/layout/process2"/>
    <dgm:cxn modelId="{6DBFE364-8371-467A-91D2-9A3AAFFF3B9E}" type="presParOf" srcId="{4D2C331C-C5E6-B644-B879-2B83340C48C1}" destId="{93817D2C-EBDC-E145-B6FE-CC73EE62888D}" srcOrd="0"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448A58-205A-FE49-8605-7F09B1193A2A}"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de-DE"/>
        </a:p>
      </dgm:t>
    </dgm:pt>
    <dgm:pt modelId="{E22699A5-4C5D-444D-96B1-45ED9F32A824}">
      <dgm:prSet phldrT="[Text]"/>
      <dgm:spPr/>
      <dgm:t>
        <a:bodyPr/>
        <a:lstStyle/>
        <a:p>
          <a:r>
            <a:rPr lang="de-DE" b="1" dirty="0" err="1" smtClean="0">
              <a:solidFill>
                <a:srgbClr val="CC3300"/>
              </a:solidFill>
              <a:latin typeface="Cambria" panose="02040503050406030204" pitchFamily="18" charset="0"/>
            </a:rPr>
            <a:t>F</a:t>
          </a:r>
          <a:r>
            <a:rPr lang="de-DE" b="1" dirty="0" err="1" smtClean="0">
              <a:solidFill>
                <a:schemeClr val="bg1">
                  <a:lumMod val="50000"/>
                </a:schemeClr>
              </a:solidFill>
              <a:latin typeface="Cambria" panose="02040503050406030204" pitchFamily="18" charset="0"/>
            </a:rPr>
            <a:t>indable</a:t>
          </a:r>
          <a:endParaRPr lang="de-DE" b="1" dirty="0">
            <a:solidFill>
              <a:schemeClr val="bg1">
                <a:lumMod val="50000"/>
              </a:schemeClr>
            </a:solidFill>
            <a:latin typeface="Cambria" panose="02040503050406030204" pitchFamily="18" charset="0"/>
          </a:endParaRPr>
        </a:p>
      </dgm:t>
    </dgm:pt>
    <dgm:pt modelId="{E679C32F-DDD7-CF4B-B491-94E72DABEC18}" type="parTrans" cxnId="{D73F51BC-7F65-D34B-9AA7-057C7E466483}">
      <dgm:prSet/>
      <dgm:spPr/>
      <dgm:t>
        <a:bodyPr/>
        <a:lstStyle/>
        <a:p>
          <a:endParaRPr lang="de-DE"/>
        </a:p>
      </dgm:t>
    </dgm:pt>
    <dgm:pt modelId="{1B80BDD0-09CA-0F4D-867D-7E19FF50B8C8}" type="sibTrans" cxnId="{D73F51BC-7F65-D34B-9AA7-057C7E466483}">
      <dgm:prSet/>
      <dgm:spPr/>
      <dgm:t>
        <a:bodyPr/>
        <a:lstStyle/>
        <a:p>
          <a:endParaRPr lang="de-DE"/>
        </a:p>
      </dgm:t>
    </dgm:pt>
    <dgm:pt modelId="{44D12DBF-E788-D44A-9F34-3B61548EFE9E}">
      <dgm:prSet phldrT="[Text]"/>
      <dgm:spPr/>
      <dgm:t>
        <a:bodyPr/>
        <a:lstStyle/>
        <a:p>
          <a:r>
            <a:rPr lang="de-DE" b="1" dirty="0" err="1" smtClean="0">
              <a:solidFill>
                <a:srgbClr val="CC3300"/>
              </a:solidFill>
              <a:latin typeface="Cambria" panose="02040503050406030204" pitchFamily="18" charset="0"/>
            </a:rPr>
            <a:t>A</a:t>
          </a:r>
          <a:r>
            <a:rPr lang="de-DE" b="1" dirty="0" err="1" smtClean="0">
              <a:solidFill>
                <a:schemeClr val="bg1">
                  <a:lumMod val="50000"/>
                </a:schemeClr>
              </a:solidFill>
              <a:latin typeface="Cambria" panose="02040503050406030204" pitchFamily="18" charset="0"/>
            </a:rPr>
            <a:t>ccessible</a:t>
          </a:r>
          <a:r>
            <a:rPr lang="de-DE" b="1" dirty="0" smtClean="0">
              <a:solidFill>
                <a:schemeClr val="bg1">
                  <a:lumMod val="50000"/>
                </a:schemeClr>
              </a:solidFill>
              <a:latin typeface="Cambria" panose="02040503050406030204" pitchFamily="18" charset="0"/>
            </a:rPr>
            <a:t> </a:t>
          </a:r>
          <a:endParaRPr lang="de-DE" b="1" dirty="0">
            <a:solidFill>
              <a:schemeClr val="bg1">
                <a:lumMod val="50000"/>
              </a:schemeClr>
            </a:solidFill>
            <a:latin typeface="Cambria" panose="02040503050406030204" pitchFamily="18" charset="0"/>
          </a:endParaRPr>
        </a:p>
      </dgm:t>
    </dgm:pt>
    <dgm:pt modelId="{7AA8779E-0FF3-1540-BB23-0997C397AA5E}" type="parTrans" cxnId="{91772DB2-A65F-674E-A186-9475A8216E75}">
      <dgm:prSet/>
      <dgm:spPr/>
      <dgm:t>
        <a:bodyPr/>
        <a:lstStyle/>
        <a:p>
          <a:endParaRPr lang="de-DE"/>
        </a:p>
      </dgm:t>
    </dgm:pt>
    <dgm:pt modelId="{54382BEA-72AB-2641-9F03-0441FD8A9490}" type="sibTrans" cxnId="{91772DB2-A65F-674E-A186-9475A8216E75}">
      <dgm:prSet/>
      <dgm:spPr/>
      <dgm:t>
        <a:bodyPr/>
        <a:lstStyle/>
        <a:p>
          <a:endParaRPr lang="de-DE"/>
        </a:p>
      </dgm:t>
    </dgm:pt>
    <dgm:pt modelId="{94350C25-601F-2C49-BA4E-94E1055EDDAE}">
      <dgm:prSet phldrT="[Text]"/>
      <dgm:spPr/>
      <dgm:t>
        <a:bodyPr/>
        <a:lstStyle/>
        <a:p>
          <a:r>
            <a:rPr lang="de-DE" b="1" dirty="0" smtClean="0">
              <a:solidFill>
                <a:srgbClr val="CC3300"/>
              </a:solidFill>
              <a:latin typeface="Cambria" panose="02040503050406030204" pitchFamily="18" charset="0"/>
            </a:rPr>
            <a:t>I</a:t>
          </a:r>
          <a:r>
            <a:rPr lang="de-DE" b="1" dirty="0" smtClean="0">
              <a:solidFill>
                <a:schemeClr val="bg1">
                  <a:lumMod val="50000"/>
                </a:schemeClr>
              </a:solidFill>
              <a:latin typeface="Cambria" panose="02040503050406030204" pitchFamily="18" charset="0"/>
            </a:rPr>
            <a:t>nteroperable</a:t>
          </a:r>
          <a:endParaRPr lang="de-DE" b="1" dirty="0">
            <a:solidFill>
              <a:schemeClr val="bg1">
                <a:lumMod val="50000"/>
              </a:schemeClr>
            </a:solidFill>
            <a:latin typeface="Cambria" panose="02040503050406030204" pitchFamily="18" charset="0"/>
          </a:endParaRPr>
        </a:p>
      </dgm:t>
    </dgm:pt>
    <dgm:pt modelId="{9703127E-12EB-D947-8482-F2DB8DB100AA}" type="parTrans" cxnId="{5588B75F-26EA-9544-9231-B7794EB0371F}">
      <dgm:prSet/>
      <dgm:spPr/>
      <dgm:t>
        <a:bodyPr/>
        <a:lstStyle/>
        <a:p>
          <a:endParaRPr lang="de-DE"/>
        </a:p>
      </dgm:t>
    </dgm:pt>
    <dgm:pt modelId="{FC597CFA-ACBD-DF41-B5B0-674ECF94E4B6}" type="sibTrans" cxnId="{5588B75F-26EA-9544-9231-B7794EB0371F}">
      <dgm:prSet/>
      <dgm:spPr/>
      <dgm:t>
        <a:bodyPr/>
        <a:lstStyle/>
        <a:p>
          <a:endParaRPr lang="de-DE"/>
        </a:p>
      </dgm:t>
    </dgm:pt>
    <dgm:pt modelId="{853C182A-36A9-D947-AAA5-291923D328B5}">
      <dgm:prSet/>
      <dgm:spPr/>
      <dgm:t>
        <a:bodyPr/>
        <a:lstStyle/>
        <a:p>
          <a:r>
            <a:rPr lang="de-DE" b="1" dirty="0" smtClean="0">
              <a:solidFill>
                <a:srgbClr val="CC3300"/>
              </a:solidFill>
              <a:latin typeface="Cambria" panose="02040503050406030204" pitchFamily="18" charset="0"/>
            </a:rPr>
            <a:t>R</a:t>
          </a:r>
          <a:r>
            <a:rPr lang="de-DE" b="1" dirty="0" smtClean="0">
              <a:solidFill>
                <a:schemeClr val="bg1">
                  <a:lumMod val="50000"/>
                </a:schemeClr>
              </a:solidFill>
              <a:latin typeface="Cambria" panose="02040503050406030204" pitchFamily="18" charset="0"/>
            </a:rPr>
            <a:t>e-</a:t>
          </a:r>
          <a:r>
            <a:rPr lang="de-DE" b="1" dirty="0" err="1" smtClean="0">
              <a:solidFill>
                <a:schemeClr val="bg1">
                  <a:lumMod val="50000"/>
                </a:schemeClr>
              </a:solidFill>
              <a:latin typeface="Cambria" panose="02040503050406030204" pitchFamily="18" charset="0"/>
            </a:rPr>
            <a:t>usable</a:t>
          </a:r>
          <a:endParaRPr lang="de-DE" b="1" dirty="0">
            <a:solidFill>
              <a:schemeClr val="bg1">
                <a:lumMod val="50000"/>
              </a:schemeClr>
            </a:solidFill>
            <a:latin typeface="Cambria" panose="02040503050406030204" pitchFamily="18" charset="0"/>
          </a:endParaRPr>
        </a:p>
      </dgm:t>
    </dgm:pt>
    <dgm:pt modelId="{5CB7790F-6955-7E4C-9C73-8AEA36F6171A}" type="parTrans" cxnId="{6E5FE898-2CC4-DE48-9DE8-605028C656A8}">
      <dgm:prSet/>
      <dgm:spPr/>
      <dgm:t>
        <a:bodyPr/>
        <a:lstStyle/>
        <a:p>
          <a:endParaRPr lang="de-DE"/>
        </a:p>
      </dgm:t>
    </dgm:pt>
    <dgm:pt modelId="{2C1D716D-A4CE-A542-A096-FFDB92CA2ABE}" type="sibTrans" cxnId="{6E5FE898-2CC4-DE48-9DE8-605028C656A8}">
      <dgm:prSet/>
      <dgm:spPr/>
      <dgm:t>
        <a:bodyPr/>
        <a:lstStyle/>
        <a:p>
          <a:endParaRPr lang="de-DE"/>
        </a:p>
      </dgm:t>
    </dgm:pt>
    <dgm:pt modelId="{56D33203-5B2A-7144-9CCA-FAAD0FC355EC}">
      <dgm:prSet phldrT="[Text]" phldr="1"/>
      <dgm:spPr/>
      <dgm:t>
        <a:bodyPr/>
        <a:lstStyle/>
        <a:p>
          <a:endParaRPr lang="de-DE" dirty="0"/>
        </a:p>
      </dgm:t>
    </dgm:pt>
    <dgm:pt modelId="{92337D51-B734-614C-85F0-7C9871466F8B}" type="sibTrans" cxnId="{7D3AFF99-F1E1-6849-A9FC-F27754DF5A25}">
      <dgm:prSet/>
      <dgm:spPr/>
      <dgm:t>
        <a:bodyPr/>
        <a:lstStyle/>
        <a:p>
          <a:endParaRPr lang="de-DE"/>
        </a:p>
      </dgm:t>
    </dgm:pt>
    <dgm:pt modelId="{F5C3A37D-BF3C-7D49-A77E-15101A5BE909}" type="parTrans" cxnId="{7D3AFF99-F1E1-6849-A9FC-F27754DF5A25}">
      <dgm:prSet/>
      <dgm:spPr/>
      <dgm:t>
        <a:bodyPr/>
        <a:lstStyle/>
        <a:p>
          <a:endParaRPr lang="de-DE"/>
        </a:p>
      </dgm:t>
    </dgm:pt>
    <dgm:pt modelId="{78122186-DE6E-E84A-8237-6DCCE42E9926}" type="pres">
      <dgm:prSet presAssocID="{EF448A58-205A-FE49-8605-7F09B1193A2A}" presName="vert0" presStyleCnt="0">
        <dgm:presLayoutVars>
          <dgm:dir/>
          <dgm:animOne val="branch"/>
          <dgm:animLvl val="lvl"/>
        </dgm:presLayoutVars>
      </dgm:prSet>
      <dgm:spPr/>
      <dgm:t>
        <a:bodyPr/>
        <a:lstStyle/>
        <a:p>
          <a:endParaRPr lang="de-DE"/>
        </a:p>
      </dgm:t>
    </dgm:pt>
    <dgm:pt modelId="{12D32A22-697E-A64D-A75C-70044D9B8FEB}" type="pres">
      <dgm:prSet presAssocID="{56D33203-5B2A-7144-9CCA-FAAD0FC355EC}" presName="thickLine" presStyleLbl="alignNode1" presStyleIdx="0" presStyleCnt="1"/>
      <dgm:spPr/>
    </dgm:pt>
    <dgm:pt modelId="{AB8758A3-18EA-BD43-BF7E-D91FDF9B0D3A}" type="pres">
      <dgm:prSet presAssocID="{56D33203-5B2A-7144-9CCA-FAAD0FC355EC}" presName="horz1" presStyleCnt="0"/>
      <dgm:spPr/>
    </dgm:pt>
    <dgm:pt modelId="{700161EB-E8AD-A247-B8E3-15CB6285EB45}" type="pres">
      <dgm:prSet presAssocID="{56D33203-5B2A-7144-9CCA-FAAD0FC355EC}" presName="tx1" presStyleLbl="revTx" presStyleIdx="0" presStyleCnt="5"/>
      <dgm:spPr/>
      <dgm:t>
        <a:bodyPr/>
        <a:lstStyle/>
        <a:p>
          <a:endParaRPr lang="de-DE"/>
        </a:p>
      </dgm:t>
    </dgm:pt>
    <dgm:pt modelId="{D683FE0E-F5DB-B64B-B2B7-978AF5695386}" type="pres">
      <dgm:prSet presAssocID="{56D33203-5B2A-7144-9CCA-FAAD0FC355EC}" presName="vert1" presStyleCnt="0"/>
      <dgm:spPr/>
    </dgm:pt>
    <dgm:pt modelId="{783DA267-6B16-DE43-81C3-BC916497975D}" type="pres">
      <dgm:prSet presAssocID="{E22699A5-4C5D-444D-96B1-45ED9F32A824}" presName="vertSpace2a" presStyleCnt="0"/>
      <dgm:spPr/>
    </dgm:pt>
    <dgm:pt modelId="{2B354BB0-3EB1-3549-A7F7-D1BFB3C9755A}" type="pres">
      <dgm:prSet presAssocID="{E22699A5-4C5D-444D-96B1-45ED9F32A824}" presName="horz2" presStyleCnt="0"/>
      <dgm:spPr/>
    </dgm:pt>
    <dgm:pt modelId="{9DE7E263-F716-984E-A6E7-97FD9BBEEFCA}" type="pres">
      <dgm:prSet presAssocID="{E22699A5-4C5D-444D-96B1-45ED9F32A824}" presName="horzSpace2" presStyleCnt="0"/>
      <dgm:spPr/>
    </dgm:pt>
    <dgm:pt modelId="{53A78D04-5210-B94F-8E34-1D3B3B4B1741}" type="pres">
      <dgm:prSet presAssocID="{E22699A5-4C5D-444D-96B1-45ED9F32A824}" presName="tx2" presStyleLbl="revTx" presStyleIdx="1" presStyleCnt="5"/>
      <dgm:spPr/>
      <dgm:t>
        <a:bodyPr/>
        <a:lstStyle/>
        <a:p>
          <a:endParaRPr lang="de-DE"/>
        </a:p>
      </dgm:t>
    </dgm:pt>
    <dgm:pt modelId="{B1F2A586-ED6E-254D-9487-BD4BCB1DFAC1}" type="pres">
      <dgm:prSet presAssocID="{E22699A5-4C5D-444D-96B1-45ED9F32A824}" presName="vert2" presStyleCnt="0"/>
      <dgm:spPr/>
    </dgm:pt>
    <dgm:pt modelId="{FA836498-36E9-EA4B-BC58-D23DBF6020E3}" type="pres">
      <dgm:prSet presAssocID="{E22699A5-4C5D-444D-96B1-45ED9F32A824}" presName="thinLine2b" presStyleLbl="callout" presStyleIdx="0" presStyleCnt="4"/>
      <dgm:spPr/>
    </dgm:pt>
    <dgm:pt modelId="{C97B0E7A-D920-D84E-8E53-CB0B5E69AB2E}" type="pres">
      <dgm:prSet presAssocID="{E22699A5-4C5D-444D-96B1-45ED9F32A824}" presName="vertSpace2b" presStyleCnt="0"/>
      <dgm:spPr/>
    </dgm:pt>
    <dgm:pt modelId="{03063B41-5C31-374A-B664-D8D8692345CE}" type="pres">
      <dgm:prSet presAssocID="{44D12DBF-E788-D44A-9F34-3B61548EFE9E}" presName="horz2" presStyleCnt="0"/>
      <dgm:spPr/>
    </dgm:pt>
    <dgm:pt modelId="{3A7AF729-6147-8848-B059-3C2FB08E8EC0}" type="pres">
      <dgm:prSet presAssocID="{44D12DBF-E788-D44A-9F34-3B61548EFE9E}" presName="horzSpace2" presStyleCnt="0"/>
      <dgm:spPr/>
    </dgm:pt>
    <dgm:pt modelId="{86C9D794-DB32-FF46-85E2-47418394445A}" type="pres">
      <dgm:prSet presAssocID="{44D12DBF-E788-D44A-9F34-3B61548EFE9E}" presName="tx2" presStyleLbl="revTx" presStyleIdx="2" presStyleCnt="5"/>
      <dgm:spPr/>
      <dgm:t>
        <a:bodyPr/>
        <a:lstStyle/>
        <a:p>
          <a:endParaRPr lang="de-DE"/>
        </a:p>
      </dgm:t>
    </dgm:pt>
    <dgm:pt modelId="{399EB199-3147-884D-BCF3-E0C02D7F02A2}" type="pres">
      <dgm:prSet presAssocID="{44D12DBF-E788-D44A-9F34-3B61548EFE9E}" presName="vert2" presStyleCnt="0"/>
      <dgm:spPr/>
    </dgm:pt>
    <dgm:pt modelId="{1FEFA89C-5C4D-7C4D-9FBA-56BC796CE837}" type="pres">
      <dgm:prSet presAssocID="{44D12DBF-E788-D44A-9F34-3B61548EFE9E}" presName="thinLine2b" presStyleLbl="callout" presStyleIdx="1" presStyleCnt="4"/>
      <dgm:spPr/>
    </dgm:pt>
    <dgm:pt modelId="{8EA17C43-BD01-FA45-AA4A-3D8B322B1916}" type="pres">
      <dgm:prSet presAssocID="{44D12DBF-E788-D44A-9F34-3B61548EFE9E}" presName="vertSpace2b" presStyleCnt="0"/>
      <dgm:spPr/>
    </dgm:pt>
    <dgm:pt modelId="{EE437611-B5EE-C24A-A6AC-5527689E7AC0}" type="pres">
      <dgm:prSet presAssocID="{94350C25-601F-2C49-BA4E-94E1055EDDAE}" presName="horz2" presStyleCnt="0"/>
      <dgm:spPr/>
    </dgm:pt>
    <dgm:pt modelId="{CBCC2BBF-0734-1F4E-87A4-23C651FB75FC}" type="pres">
      <dgm:prSet presAssocID="{94350C25-601F-2C49-BA4E-94E1055EDDAE}" presName="horzSpace2" presStyleCnt="0"/>
      <dgm:spPr/>
    </dgm:pt>
    <dgm:pt modelId="{BA26F16D-3741-834E-9988-847D2A204577}" type="pres">
      <dgm:prSet presAssocID="{94350C25-601F-2C49-BA4E-94E1055EDDAE}" presName="tx2" presStyleLbl="revTx" presStyleIdx="3" presStyleCnt="5"/>
      <dgm:spPr/>
      <dgm:t>
        <a:bodyPr/>
        <a:lstStyle/>
        <a:p>
          <a:endParaRPr lang="de-DE"/>
        </a:p>
      </dgm:t>
    </dgm:pt>
    <dgm:pt modelId="{A2D9CA4D-AA89-A249-9409-9C065D5FAD0D}" type="pres">
      <dgm:prSet presAssocID="{94350C25-601F-2C49-BA4E-94E1055EDDAE}" presName="vert2" presStyleCnt="0"/>
      <dgm:spPr/>
    </dgm:pt>
    <dgm:pt modelId="{BDDF93D1-898C-F54B-B160-980FE1DD97B9}" type="pres">
      <dgm:prSet presAssocID="{94350C25-601F-2C49-BA4E-94E1055EDDAE}" presName="thinLine2b" presStyleLbl="callout" presStyleIdx="2" presStyleCnt="4"/>
      <dgm:spPr/>
    </dgm:pt>
    <dgm:pt modelId="{5551907C-04F4-C740-B4B5-9EB3D656B506}" type="pres">
      <dgm:prSet presAssocID="{94350C25-601F-2C49-BA4E-94E1055EDDAE}" presName="vertSpace2b" presStyleCnt="0"/>
      <dgm:spPr/>
    </dgm:pt>
    <dgm:pt modelId="{2469ADFD-261D-3F43-BAE3-BF647AC7CDDA}" type="pres">
      <dgm:prSet presAssocID="{853C182A-36A9-D947-AAA5-291923D328B5}" presName="horz2" presStyleCnt="0"/>
      <dgm:spPr/>
    </dgm:pt>
    <dgm:pt modelId="{8A451CFF-2007-EC4E-8680-ECC1E917A9EF}" type="pres">
      <dgm:prSet presAssocID="{853C182A-36A9-D947-AAA5-291923D328B5}" presName="horzSpace2" presStyleCnt="0"/>
      <dgm:spPr/>
    </dgm:pt>
    <dgm:pt modelId="{1A69484B-C1AA-C54F-AD92-7D85A9D9C0D8}" type="pres">
      <dgm:prSet presAssocID="{853C182A-36A9-D947-AAA5-291923D328B5}" presName="tx2" presStyleLbl="revTx" presStyleIdx="4" presStyleCnt="5"/>
      <dgm:spPr/>
      <dgm:t>
        <a:bodyPr/>
        <a:lstStyle/>
        <a:p>
          <a:endParaRPr lang="de-DE"/>
        </a:p>
      </dgm:t>
    </dgm:pt>
    <dgm:pt modelId="{D3A368F1-07BD-8D4D-BC33-CDC36DC47250}" type="pres">
      <dgm:prSet presAssocID="{853C182A-36A9-D947-AAA5-291923D328B5}" presName="vert2" presStyleCnt="0"/>
      <dgm:spPr/>
    </dgm:pt>
    <dgm:pt modelId="{9ECD4109-CD1A-9848-B71A-5B98451E6AFF}" type="pres">
      <dgm:prSet presAssocID="{853C182A-36A9-D947-AAA5-291923D328B5}" presName="thinLine2b" presStyleLbl="callout" presStyleIdx="3" presStyleCnt="4"/>
      <dgm:spPr/>
    </dgm:pt>
    <dgm:pt modelId="{C201FF79-D3C8-794E-8591-8B74D979B23D}" type="pres">
      <dgm:prSet presAssocID="{853C182A-36A9-D947-AAA5-291923D328B5}" presName="vertSpace2b" presStyleCnt="0"/>
      <dgm:spPr/>
    </dgm:pt>
  </dgm:ptLst>
  <dgm:cxnLst>
    <dgm:cxn modelId="{6E5FE898-2CC4-DE48-9DE8-605028C656A8}" srcId="{56D33203-5B2A-7144-9CCA-FAAD0FC355EC}" destId="{853C182A-36A9-D947-AAA5-291923D328B5}" srcOrd="3" destOrd="0" parTransId="{5CB7790F-6955-7E4C-9C73-8AEA36F6171A}" sibTransId="{2C1D716D-A4CE-A542-A096-FFDB92CA2ABE}"/>
    <dgm:cxn modelId="{91772DB2-A65F-674E-A186-9475A8216E75}" srcId="{56D33203-5B2A-7144-9CCA-FAAD0FC355EC}" destId="{44D12DBF-E788-D44A-9F34-3B61548EFE9E}" srcOrd="1" destOrd="0" parTransId="{7AA8779E-0FF3-1540-BB23-0997C397AA5E}" sibTransId="{54382BEA-72AB-2641-9F03-0441FD8A9490}"/>
    <dgm:cxn modelId="{D73F51BC-7F65-D34B-9AA7-057C7E466483}" srcId="{56D33203-5B2A-7144-9CCA-FAAD0FC355EC}" destId="{E22699A5-4C5D-444D-96B1-45ED9F32A824}" srcOrd="0" destOrd="0" parTransId="{E679C32F-DDD7-CF4B-B491-94E72DABEC18}" sibTransId="{1B80BDD0-09CA-0F4D-867D-7E19FF50B8C8}"/>
    <dgm:cxn modelId="{DB04796A-F657-4464-B827-A48EE91081B9}" type="presOf" srcId="{EF448A58-205A-FE49-8605-7F09B1193A2A}" destId="{78122186-DE6E-E84A-8237-6DCCE42E9926}" srcOrd="0" destOrd="0" presId="urn:microsoft.com/office/officeart/2008/layout/LinedList"/>
    <dgm:cxn modelId="{DBBE45F8-5757-4ACE-91B1-8B21F300ABA0}" type="presOf" srcId="{853C182A-36A9-D947-AAA5-291923D328B5}" destId="{1A69484B-C1AA-C54F-AD92-7D85A9D9C0D8}" srcOrd="0" destOrd="0" presId="urn:microsoft.com/office/officeart/2008/layout/LinedList"/>
    <dgm:cxn modelId="{11BC7D80-8CD4-4EF7-AB47-4136A865D37B}" type="presOf" srcId="{56D33203-5B2A-7144-9CCA-FAAD0FC355EC}" destId="{700161EB-E8AD-A247-B8E3-15CB6285EB45}" srcOrd="0" destOrd="0" presId="urn:microsoft.com/office/officeart/2008/layout/LinedList"/>
    <dgm:cxn modelId="{5588B75F-26EA-9544-9231-B7794EB0371F}" srcId="{56D33203-5B2A-7144-9CCA-FAAD0FC355EC}" destId="{94350C25-601F-2C49-BA4E-94E1055EDDAE}" srcOrd="2" destOrd="0" parTransId="{9703127E-12EB-D947-8482-F2DB8DB100AA}" sibTransId="{FC597CFA-ACBD-DF41-B5B0-674ECF94E4B6}"/>
    <dgm:cxn modelId="{A5374A44-C725-4B86-9B5C-06B683F8D61F}" type="presOf" srcId="{44D12DBF-E788-D44A-9F34-3B61548EFE9E}" destId="{86C9D794-DB32-FF46-85E2-47418394445A}" srcOrd="0" destOrd="0" presId="urn:microsoft.com/office/officeart/2008/layout/LinedList"/>
    <dgm:cxn modelId="{82B0A561-FBF0-44F7-AAFC-D14760C7D676}" type="presOf" srcId="{E22699A5-4C5D-444D-96B1-45ED9F32A824}" destId="{53A78D04-5210-B94F-8E34-1D3B3B4B1741}" srcOrd="0" destOrd="0" presId="urn:microsoft.com/office/officeart/2008/layout/LinedList"/>
    <dgm:cxn modelId="{7D3AFF99-F1E1-6849-A9FC-F27754DF5A25}" srcId="{EF448A58-205A-FE49-8605-7F09B1193A2A}" destId="{56D33203-5B2A-7144-9CCA-FAAD0FC355EC}" srcOrd="0" destOrd="0" parTransId="{F5C3A37D-BF3C-7D49-A77E-15101A5BE909}" sibTransId="{92337D51-B734-614C-85F0-7C9871466F8B}"/>
    <dgm:cxn modelId="{4282B497-BCFA-47D8-BDA9-704E8A17C2F9}" type="presOf" srcId="{94350C25-601F-2C49-BA4E-94E1055EDDAE}" destId="{BA26F16D-3741-834E-9988-847D2A204577}" srcOrd="0" destOrd="0" presId="urn:microsoft.com/office/officeart/2008/layout/LinedList"/>
    <dgm:cxn modelId="{5F47BFD0-6A34-4E37-BD63-0D3FBACBC73A}" type="presParOf" srcId="{78122186-DE6E-E84A-8237-6DCCE42E9926}" destId="{12D32A22-697E-A64D-A75C-70044D9B8FEB}" srcOrd="0" destOrd="0" presId="urn:microsoft.com/office/officeart/2008/layout/LinedList"/>
    <dgm:cxn modelId="{663F1161-5CC9-46D0-9396-54743020DBC4}" type="presParOf" srcId="{78122186-DE6E-E84A-8237-6DCCE42E9926}" destId="{AB8758A3-18EA-BD43-BF7E-D91FDF9B0D3A}" srcOrd="1" destOrd="0" presId="urn:microsoft.com/office/officeart/2008/layout/LinedList"/>
    <dgm:cxn modelId="{778C5FC1-DAA2-4B50-9660-83002C52AB67}" type="presParOf" srcId="{AB8758A3-18EA-BD43-BF7E-D91FDF9B0D3A}" destId="{700161EB-E8AD-A247-B8E3-15CB6285EB45}" srcOrd="0" destOrd="0" presId="urn:microsoft.com/office/officeart/2008/layout/LinedList"/>
    <dgm:cxn modelId="{FBEBCE13-1CC2-4953-9E2D-4B4633FBB750}" type="presParOf" srcId="{AB8758A3-18EA-BD43-BF7E-D91FDF9B0D3A}" destId="{D683FE0E-F5DB-B64B-B2B7-978AF5695386}" srcOrd="1" destOrd="0" presId="urn:microsoft.com/office/officeart/2008/layout/LinedList"/>
    <dgm:cxn modelId="{0114E49F-8B99-4E5A-8F58-004970A7B62C}" type="presParOf" srcId="{D683FE0E-F5DB-B64B-B2B7-978AF5695386}" destId="{783DA267-6B16-DE43-81C3-BC916497975D}" srcOrd="0" destOrd="0" presId="urn:microsoft.com/office/officeart/2008/layout/LinedList"/>
    <dgm:cxn modelId="{7867667E-ED57-4EBD-87E3-D401259701EF}" type="presParOf" srcId="{D683FE0E-F5DB-B64B-B2B7-978AF5695386}" destId="{2B354BB0-3EB1-3549-A7F7-D1BFB3C9755A}" srcOrd="1" destOrd="0" presId="urn:microsoft.com/office/officeart/2008/layout/LinedList"/>
    <dgm:cxn modelId="{AE84DAA4-69B8-4C92-B66F-416ED7772E5D}" type="presParOf" srcId="{2B354BB0-3EB1-3549-A7F7-D1BFB3C9755A}" destId="{9DE7E263-F716-984E-A6E7-97FD9BBEEFCA}" srcOrd="0" destOrd="0" presId="urn:microsoft.com/office/officeart/2008/layout/LinedList"/>
    <dgm:cxn modelId="{88457248-2BFD-42E5-84B9-4BEF27334502}" type="presParOf" srcId="{2B354BB0-3EB1-3549-A7F7-D1BFB3C9755A}" destId="{53A78D04-5210-B94F-8E34-1D3B3B4B1741}" srcOrd="1" destOrd="0" presId="urn:microsoft.com/office/officeart/2008/layout/LinedList"/>
    <dgm:cxn modelId="{15613455-23D6-4354-AE4C-19ADED83BB1C}" type="presParOf" srcId="{2B354BB0-3EB1-3549-A7F7-D1BFB3C9755A}" destId="{B1F2A586-ED6E-254D-9487-BD4BCB1DFAC1}" srcOrd="2" destOrd="0" presId="urn:microsoft.com/office/officeart/2008/layout/LinedList"/>
    <dgm:cxn modelId="{C044DDAF-B622-46B6-B9CC-CD862B7FC5E2}" type="presParOf" srcId="{D683FE0E-F5DB-B64B-B2B7-978AF5695386}" destId="{FA836498-36E9-EA4B-BC58-D23DBF6020E3}" srcOrd="2" destOrd="0" presId="urn:microsoft.com/office/officeart/2008/layout/LinedList"/>
    <dgm:cxn modelId="{C4E0C4FA-80D5-49D3-99EE-24DF37A6D4C8}" type="presParOf" srcId="{D683FE0E-F5DB-B64B-B2B7-978AF5695386}" destId="{C97B0E7A-D920-D84E-8E53-CB0B5E69AB2E}" srcOrd="3" destOrd="0" presId="urn:microsoft.com/office/officeart/2008/layout/LinedList"/>
    <dgm:cxn modelId="{5A24E8D2-9C64-4755-A09D-1FE0CC1158A8}" type="presParOf" srcId="{D683FE0E-F5DB-B64B-B2B7-978AF5695386}" destId="{03063B41-5C31-374A-B664-D8D8692345CE}" srcOrd="4" destOrd="0" presId="urn:microsoft.com/office/officeart/2008/layout/LinedList"/>
    <dgm:cxn modelId="{2FD84C2A-5BAF-4E05-927D-D6B9E24E77DD}" type="presParOf" srcId="{03063B41-5C31-374A-B664-D8D8692345CE}" destId="{3A7AF729-6147-8848-B059-3C2FB08E8EC0}" srcOrd="0" destOrd="0" presId="urn:microsoft.com/office/officeart/2008/layout/LinedList"/>
    <dgm:cxn modelId="{F5A7BAB4-9F4D-48C1-AA9E-9BF277A88E94}" type="presParOf" srcId="{03063B41-5C31-374A-B664-D8D8692345CE}" destId="{86C9D794-DB32-FF46-85E2-47418394445A}" srcOrd="1" destOrd="0" presId="urn:microsoft.com/office/officeart/2008/layout/LinedList"/>
    <dgm:cxn modelId="{4BBBCE67-337E-4AF3-8C9B-66DB9D8549DD}" type="presParOf" srcId="{03063B41-5C31-374A-B664-D8D8692345CE}" destId="{399EB199-3147-884D-BCF3-E0C02D7F02A2}" srcOrd="2" destOrd="0" presId="urn:microsoft.com/office/officeart/2008/layout/LinedList"/>
    <dgm:cxn modelId="{71508D5A-4CE4-417D-967D-B503DE5C46A9}" type="presParOf" srcId="{D683FE0E-F5DB-B64B-B2B7-978AF5695386}" destId="{1FEFA89C-5C4D-7C4D-9FBA-56BC796CE837}" srcOrd="5" destOrd="0" presId="urn:microsoft.com/office/officeart/2008/layout/LinedList"/>
    <dgm:cxn modelId="{C6D4AFD0-F215-448F-A8DB-4A8EED780DAF}" type="presParOf" srcId="{D683FE0E-F5DB-B64B-B2B7-978AF5695386}" destId="{8EA17C43-BD01-FA45-AA4A-3D8B322B1916}" srcOrd="6" destOrd="0" presId="urn:microsoft.com/office/officeart/2008/layout/LinedList"/>
    <dgm:cxn modelId="{0BF91651-76D8-4010-A907-13FF60105F65}" type="presParOf" srcId="{D683FE0E-F5DB-B64B-B2B7-978AF5695386}" destId="{EE437611-B5EE-C24A-A6AC-5527689E7AC0}" srcOrd="7" destOrd="0" presId="urn:microsoft.com/office/officeart/2008/layout/LinedList"/>
    <dgm:cxn modelId="{CFAD1CA7-9F86-45AD-AF4F-1141E08E02B7}" type="presParOf" srcId="{EE437611-B5EE-C24A-A6AC-5527689E7AC0}" destId="{CBCC2BBF-0734-1F4E-87A4-23C651FB75FC}" srcOrd="0" destOrd="0" presId="urn:microsoft.com/office/officeart/2008/layout/LinedList"/>
    <dgm:cxn modelId="{E92066B9-A243-49D3-A1FD-069AB7DEF2DF}" type="presParOf" srcId="{EE437611-B5EE-C24A-A6AC-5527689E7AC0}" destId="{BA26F16D-3741-834E-9988-847D2A204577}" srcOrd="1" destOrd="0" presId="urn:microsoft.com/office/officeart/2008/layout/LinedList"/>
    <dgm:cxn modelId="{1F81DE10-9352-4E11-AA94-C46269C3B949}" type="presParOf" srcId="{EE437611-B5EE-C24A-A6AC-5527689E7AC0}" destId="{A2D9CA4D-AA89-A249-9409-9C065D5FAD0D}" srcOrd="2" destOrd="0" presId="urn:microsoft.com/office/officeart/2008/layout/LinedList"/>
    <dgm:cxn modelId="{6E28E0D9-7B1E-4476-9E82-0A8490137BA5}" type="presParOf" srcId="{D683FE0E-F5DB-B64B-B2B7-978AF5695386}" destId="{BDDF93D1-898C-F54B-B160-980FE1DD97B9}" srcOrd="8" destOrd="0" presId="urn:microsoft.com/office/officeart/2008/layout/LinedList"/>
    <dgm:cxn modelId="{5FA07240-CB5B-4146-8622-E8B7C5F39111}" type="presParOf" srcId="{D683FE0E-F5DB-B64B-B2B7-978AF5695386}" destId="{5551907C-04F4-C740-B4B5-9EB3D656B506}" srcOrd="9" destOrd="0" presId="urn:microsoft.com/office/officeart/2008/layout/LinedList"/>
    <dgm:cxn modelId="{7166B26E-01A3-4196-9753-C0AF71094FAF}" type="presParOf" srcId="{D683FE0E-F5DB-B64B-B2B7-978AF5695386}" destId="{2469ADFD-261D-3F43-BAE3-BF647AC7CDDA}" srcOrd="10" destOrd="0" presId="urn:microsoft.com/office/officeart/2008/layout/LinedList"/>
    <dgm:cxn modelId="{152FA622-EF41-4335-9E1F-1514968ED308}" type="presParOf" srcId="{2469ADFD-261D-3F43-BAE3-BF647AC7CDDA}" destId="{8A451CFF-2007-EC4E-8680-ECC1E917A9EF}" srcOrd="0" destOrd="0" presId="urn:microsoft.com/office/officeart/2008/layout/LinedList"/>
    <dgm:cxn modelId="{2AF90D73-6052-47B2-B167-712F5C104A5E}" type="presParOf" srcId="{2469ADFD-261D-3F43-BAE3-BF647AC7CDDA}" destId="{1A69484B-C1AA-C54F-AD92-7D85A9D9C0D8}" srcOrd="1" destOrd="0" presId="urn:microsoft.com/office/officeart/2008/layout/LinedList"/>
    <dgm:cxn modelId="{F34567A5-C03B-4B09-8531-031A1943351B}" type="presParOf" srcId="{2469ADFD-261D-3F43-BAE3-BF647AC7CDDA}" destId="{D3A368F1-07BD-8D4D-BC33-CDC36DC47250}" srcOrd="2" destOrd="0" presId="urn:microsoft.com/office/officeart/2008/layout/LinedList"/>
    <dgm:cxn modelId="{63C4CE8D-E6C1-4383-9CAC-1D405B42A2F2}" type="presParOf" srcId="{D683FE0E-F5DB-B64B-B2B7-978AF5695386}" destId="{9ECD4109-CD1A-9848-B71A-5B98451E6AFF}" srcOrd="11" destOrd="0" presId="urn:microsoft.com/office/officeart/2008/layout/LinedList"/>
    <dgm:cxn modelId="{048CE309-C06D-4A52-9158-09D1EF6681D5}" type="presParOf" srcId="{D683FE0E-F5DB-B64B-B2B7-978AF5695386}" destId="{C201FF79-D3C8-794E-8591-8B74D979B23D}"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D2B27C-5190-194C-BEBF-1DC6C6583004}" type="doc">
      <dgm:prSet loTypeId="urn:microsoft.com/office/officeart/2005/8/layout/process2" loCatId="" qsTypeId="urn:microsoft.com/office/officeart/2005/8/quickstyle/simple1" qsCatId="simple" csTypeId="urn:microsoft.com/office/officeart/2005/8/colors/accent2_3" csCatId="accent2" phldr="1"/>
      <dgm:spPr/>
    </dgm:pt>
    <dgm:pt modelId="{6042C6D9-F5B3-634A-94C2-1F9D8208F834}">
      <dgm:prSet phldrT="[Text]" custT="1"/>
      <dgm:spPr>
        <a:solidFill>
          <a:srgbClr val="C80A00">
            <a:alpha val="80000"/>
          </a:srgbClr>
        </a:solidFill>
      </dgm:spPr>
      <dgm:t>
        <a:bodyPr/>
        <a:lstStyle/>
        <a:p>
          <a:endParaRPr lang="de-AT" sz="2000" b="0" dirty="0" smtClean="0">
            <a:solidFill>
              <a:srgbClr val="FFFFFF"/>
            </a:solidFill>
            <a:latin typeface="Vrinda"/>
            <a:cs typeface="Vrinda"/>
          </a:endParaRPr>
        </a:p>
        <a:p>
          <a:r>
            <a:rPr lang="de-AT" sz="2000" b="0" dirty="0" smtClean="0">
              <a:solidFill>
                <a:srgbClr val="FFFFFF"/>
              </a:solidFill>
              <a:latin typeface="Cambria" panose="02040503050406030204" pitchFamily="18" charset="0"/>
              <a:cs typeface="Vrinda"/>
            </a:rPr>
            <a:t>»</a:t>
          </a:r>
          <a:r>
            <a:rPr lang="en-GB" sz="2000" b="0" dirty="0" smtClean="0">
              <a:solidFill>
                <a:schemeClr val="bg1"/>
              </a:solidFill>
              <a:latin typeface="Cambria" panose="02040503050406030204" pitchFamily="18" charset="0"/>
              <a:cs typeface="Trebuchet MS"/>
            </a:rPr>
            <a:t>Open data and content can be </a:t>
          </a:r>
          <a:r>
            <a:rPr lang="en-GB" sz="2000" b="1" dirty="0" smtClean="0">
              <a:solidFill>
                <a:schemeClr val="bg1"/>
              </a:solidFill>
              <a:latin typeface="Cambria" panose="02040503050406030204" pitchFamily="18" charset="0"/>
              <a:cs typeface="Trebuchet MS"/>
            </a:rPr>
            <a:t>freely used</a:t>
          </a:r>
          <a:r>
            <a:rPr lang="en-GB" sz="2000" b="0" dirty="0" smtClean="0">
              <a:solidFill>
                <a:schemeClr val="bg1"/>
              </a:solidFill>
              <a:latin typeface="Cambria" panose="02040503050406030204" pitchFamily="18" charset="0"/>
              <a:cs typeface="Trebuchet MS"/>
            </a:rPr>
            <a:t>, </a:t>
          </a:r>
          <a:r>
            <a:rPr lang="en-GB" sz="2000" b="1" dirty="0" smtClean="0">
              <a:solidFill>
                <a:schemeClr val="bg1"/>
              </a:solidFill>
              <a:latin typeface="Cambria" panose="02040503050406030204" pitchFamily="18" charset="0"/>
              <a:cs typeface="Trebuchet MS"/>
            </a:rPr>
            <a:t>modified</a:t>
          </a:r>
          <a:r>
            <a:rPr lang="en-GB" sz="2000" b="0" dirty="0" smtClean="0">
              <a:solidFill>
                <a:schemeClr val="bg1"/>
              </a:solidFill>
              <a:latin typeface="Cambria" panose="02040503050406030204" pitchFamily="18" charset="0"/>
              <a:cs typeface="Trebuchet MS"/>
            </a:rPr>
            <a:t> and </a:t>
          </a:r>
          <a:r>
            <a:rPr lang="en-GB" sz="2000" b="1" dirty="0" smtClean="0">
              <a:solidFill>
                <a:schemeClr val="bg1"/>
              </a:solidFill>
              <a:latin typeface="Cambria" panose="02040503050406030204" pitchFamily="18" charset="0"/>
              <a:cs typeface="Trebuchet MS"/>
            </a:rPr>
            <a:t>shared</a:t>
          </a:r>
          <a:r>
            <a:rPr lang="en-GB" sz="2000" b="0" dirty="0" smtClean="0">
              <a:solidFill>
                <a:schemeClr val="bg1"/>
              </a:solidFill>
              <a:latin typeface="Cambria" panose="02040503050406030204" pitchFamily="18" charset="0"/>
              <a:cs typeface="Trebuchet MS"/>
            </a:rPr>
            <a:t> by </a:t>
          </a:r>
          <a:r>
            <a:rPr lang="en-GB" sz="2000" b="1" dirty="0" smtClean="0">
              <a:solidFill>
                <a:schemeClr val="bg1"/>
              </a:solidFill>
              <a:latin typeface="Cambria" panose="02040503050406030204" pitchFamily="18" charset="0"/>
              <a:cs typeface="Trebuchet MS"/>
            </a:rPr>
            <a:t>anyone</a:t>
          </a:r>
          <a:r>
            <a:rPr lang="en-GB" sz="2000" b="0" dirty="0" smtClean="0">
              <a:solidFill>
                <a:schemeClr val="bg1"/>
              </a:solidFill>
              <a:latin typeface="Cambria" panose="02040503050406030204" pitchFamily="18" charset="0"/>
              <a:cs typeface="Trebuchet MS"/>
            </a:rPr>
            <a:t> for </a:t>
          </a:r>
          <a:r>
            <a:rPr lang="en-GB" sz="2000" b="1" dirty="0" smtClean="0">
              <a:solidFill>
                <a:schemeClr val="bg1"/>
              </a:solidFill>
              <a:latin typeface="Cambria" panose="02040503050406030204" pitchFamily="18" charset="0"/>
              <a:cs typeface="Trebuchet MS"/>
            </a:rPr>
            <a:t>any purpose</a:t>
          </a:r>
          <a:r>
            <a:rPr lang="de-AT" sz="2000" b="0" dirty="0" smtClean="0">
              <a:solidFill>
                <a:srgbClr val="FFFFFF"/>
              </a:solidFill>
              <a:latin typeface="Cambria" panose="02040503050406030204" pitchFamily="18" charset="0"/>
              <a:cs typeface="Vrinda"/>
            </a:rPr>
            <a:t>«</a:t>
          </a:r>
        </a:p>
        <a:p>
          <a:r>
            <a:rPr lang="en-GB" sz="2000" dirty="0" smtClean="0">
              <a:solidFill>
                <a:schemeClr val="accent4">
                  <a:lumMod val="60000"/>
                  <a:lumOff val="40000"/>
                </a:schemeClr>
              </a:solidFill>
              <a:latin typeface="Cambria" panose="02040503050406030204" pitchFamily="18" charset="0"/>
              <a:hlinkClick xmlns:r="http://schemas.openxmlformats.org/officeDocument/2006/relationships" r:id="rId1"/>
            </a:rPr>
            <a:t>http://opendefinition.org</a:t>
          </a:r>
          <a:r>
            <a:rPr lang="en-GB" sz="2000" dirty="0" smtClean="0">
              <a:solidFill>
                <a:schemeClr val="accent4">
                  <a:lumMod val="60000"/>
                  <a:lumOff val="40000"/>
                </a:schemeClr>
              </a:solidFill>
              <a:latin typeface="Cambria" panose="02040503050406030204" pitchFamily="18" charset="0"/>
            </a:rPr>
            <a:t> </a:t>
          </a:r>
        </a:p>
        <a:p>
          <a:endParaRPr lang="de-DE" sz="2000" dirty="0">
            <a:latin typeface="Cambria" panose="02040503050406030204" pitchFamily="18" charset="0"/>
          </a:endParaRPr>
        </a:p>
      </dgm:t>
    </dgm:pt>
    <dgm:pt modelId="{FF949260-1DFD-A644-B0D6-0E6E949934F2}" type="parTrans" cxnId="{F4D288F9-4811-5C45-8F3B-E592176894CC}">
      <dgm:prSet/>
      <dgm:spPr/>
      <dgm:t>
        <a:bodyPr/>
        <a:lstStyle/>
        <a:p>
          <a:endParaRPr lang="de-DE"/>
        </a:p>
      </dgm:t>
    </dgm:pt>
    <dgm:pt modelId="{4D7FA1EE-B129-7143-9269-4F1B5C7EEADB}" type="sibTrans" cxnId="{F4D288F9-4811-5C45-8F3B-E592176894CC}">
      <dgm:prSet/>
      <dgm:spPr>
        <a:solidFill>
          <a:schemeClr val="bg1">
            <a:lumMod val="50000"/>
          </a:schemeClr>
        </a:solidFill>
      </dgm:spPr>
      <dgm:t>
        <a:bodyPr/>
        <a:lstStyle/>
        <a:p>
          <a:endParaRPr lang="de-DE"/>
        </a:p>
      </dgm:t>
    </dgm:pt>
    <dgm:pt modelId="{3BDE2B3A-08DB-5A44-97BA-9B375AFF013F}">
      <dgm:prSet phldrT="[Text]" custT="1"/>
      <dgm:spPr>
        <a:solidFill>
          <a:srgbClr val="C80A00">
            <a:alpha val="60000"/>
          </a:srgbClr>
        </a:solidFill>
      </dgm:spPr>
      <dgm:t>
        <a:bodyPr/>
        <a:lstStyle/>
        <a:p>
          <a:r>
            <a:rPr lang="de-DE" sz="1800" b="1" dirty="0" smtClean="0">
              <a:solidFill>
                <a:srgbClr val="FFFFFF"/>
              </a:solidFill>
              <a:latin typeface="Cambria" panose="02040503050406030204" pitchFamily="18" charset="0"/>
            </a:rPr>
            <a:t>Offene Arbeitsmethoden:</a:t>
          </a:r>
        </a:p>
        <a:p>
          <a:r>
            <a:rPr lang="de-DE" sz="1800" dirty="0" smtClean="0">
              <a:solidFill>
                <a:srgbClr val="FFFFFF"/>
              </a:solidFill>
              <a:latin typeface="Cambria" panose="02040503050406030204" pitchFamily="18" charset="0"/>
            </a:rPr>
            <a:t>Transparente Dokumentation und Teilen von Workflows und Methoden</a:t>
          </a:r>
        </a:p>
        <a:p>
          <a:r>
            <a:rPr lang="de-DE" sz="1800" dirty="0" smtClean="0">
              <a:solidFill>
                <a:srgbClr val="FFFFFF"/>
              </a:solidFill>
              <a:latin typeface="Cambria" panose="02040503050406030204" pitchFamily="18" charset="0"/>
            </a:rPr>
            <a:t>Offenlegung und Teilen von Codes und Tools</a:t>
          </a:r>
        </a:p>
        <a:p>
          <a:r>
            <a:rPr lang="de-DE" sz="1800" dirty="0" smtClean="0">
              <a:solidFill>
                <a:srgbClr val="FFFFFF"/>
              </a:solidFill>
              <a:latin typeface="Cambria" panose="02040503050406030204" pitchFamily="18" charset="0"/>
            </a:rPr>
            <a:t>Open Source Software</a:t>
          </a:r>
        </a:p>
        <a:p>
          <a:r>
            <a:rPr lang="de-DE" sz="1800" dirty="0" smtClean="0">
              <a:solidFill>
                <a:srgbClr val="FFFFFF"/>
              </a:solidFill>
              <a:latin typeface="Cambria" panose="02040503050406030204" pitchFamily="18" charset="0"/>
            </a:rPr>
            <a:t>Offene Metadaten</a:t>
          </a:r>
        </a:p>
      </dgm:t>
    </dgm:pt>
    <dgm:pt modelId="{4360C120-BF0B-A844-BE14-BF973F08A91B}" type="parTrans" cxnId="{E13B20ED-41BF-734B-8EE4-E73BA978EB39}">
      <dgm:prSet/>
      <dgm:spPr/>
      <dgm:t>
        <a:bodyPr/>
        <a:lstStyle/>
        <a:p>
          <a:endParaRPr lang="de-DE"/>
        </a:p>
      </dgm:t>
    </dgm:pt>
    <dgm:pt modelId="{DC4CE837-3A50-2E42-955E-DCF421E0FC7D}" type="sibTrans" cxnId="{E13B20ED-41BF-734B-8EE4-E73BA978EB39}">
      <dgm:prSet/>
      <dgm:spPr/>
      <dgm:t>
        <a:bodyPr/>
        <a:lstStyle/>
        <a:p>
          <a:endParaRPr lang="de-DE"/>
        </a:p>
      </dgm:t>
    </dgm:pt>
    <dgm:pt modelId="{95783BCC-0E28-0E43-847C-8C9DE78D18B1}" type="pres">
      <dgm:prSet presAssocID="{9ED2B27C-5190-194C-BEBF-1DC6C6583004}" presName="linearFlow" presStyleCnt="0">
        <dgm:presLayoutVars>
          <dgm:resizeHandles val="exact"/>
        </dgm:presLayoutVars>
      </dgm:prSet>
      <dgm:spPr/>
    </dgm:pt>
    <dgm:pt modelId="{7A1B18AA-951C-FE41-A65F-3C9D7A948F52}" type="pres">
      <dgm:prSet presAssocID="{6042C6D9-F5B3-634A-94C2-1F9D8208F834}" presName="node" presStyleLbl="node1" presStyleIdx="0" presStyleCnt="2" custScaleX="163184">
        <dgm:presLayoutVars>
          <dgm:bulletEnabled val="1"/>
        </dgm:presLayoutVars>
      </dgm:prSet>
      <dgm:spPr/>
      <dgm:t>
        <a:bodyPr/>
        <a:lstStyle/>
        <a:p>
          <a:endParaRPr lang="de-DE"/>
        </a:p>
      </dgm:t>
    </dgm:pt>
    <dgm:pt modelId="{FD1F0FA9-1F3B-274B-AEB8-E934244265E1}" type="pres">
      <dgm:prSet presAssocID="{4D7FA1EE-B129-7143-9269-4F1B5C7EEADB}" presName="sibTrans" presStyleLbl="sibTrans2D1" presStyleIdx="0" presStyleCnt="1"/>
      <dgm:spPr/>
      <dgm:t>
        <a:bodyPr/>
        <a:lstStyle/>
        <a:p>
          <a:endParaRPr lang="de-DE"/>
        </a:p>
      </dgm:t>
    </dgm:pt>
    <dgm:pt modelId="{82DDDC85-1C92-3D49-BB44-7106C2401E8D}" type="pres">
      <dgm:prSet presAssocID="{4D7FA1EE-B129-7143-9269-4F1B5C7EEADB}" presName="connectorText" presStyleLbl="sibTrans2D1" presStyleIdx="0" presStyleCnt="1"/>
      <dgm:spPr/>
      <dgm:t>
        <a:bodyPr/>
        <a:lstStyle/>
        <a:p>
          <a:endParaRPr lang="de-DE"/>
        </a:p>
      </dgm:t>
    </dgm:pt>
    <dgm:pt modelId="{4310ED62-5581-2A43-9725-C48D2FA2F167}" type="pres">
      <dgm:prSet presAssocID="{3BDE2B3A-08DB-5A44-97BA-9B375AFF013F}" presName="node" presStyleLbl="node1" presStyleIdx="1" presStyleCnt="2" custScaleX="163184">
        <dgm:presLayoutVars>
          <dgm:bulletEnabled val="1"/>
        </dgm:presLayoutVars>
      </dgm:prSet>
      <dgm:spPr/>
      <dgm:t>
        <a:bodyPr/>
        <a:lstStyle/>
        <a:p>
          <a:endParaRPr lang="de-DE"/>
        </a:p>
      </dgm:t>
    </dgm:pt>
  </dgm:ptLst>
  <dgm:cxnLst>
    <dgm:cxn modelId="{BFC38C0E-483F-43C1-9016-6F57B0D3CF2C}" type="presOf" srcId="{4D7FA1EE-B129-7143-9269-4F1B5C7EEADB}" destId="{FD1F0FA9-1F3B-274B-AEB8-E934244265E1}" srcOrd="0" destOrd="0" presId="urn:microsoft.com/office/officeart/2005/8/layout/process2"/>
    <dgm:cxn modelId="{F4D288F9-4811-5C45-8F3B-E592176894CC}" srcId="{9ED2B27C-5190-194C-BEBF-1DC6C6583004}" destId="{6042C6D9-F5B3-634A-94C2-1F9D8208F834}" srcOrd="0" destOrd="0" parTransId="{FF949260-1DFD-A644-B0D6-0E6E949934F2}" sibTransId="{4D7FA1EE-B129-7143-9269-4F1B5C7EEADB}"/>
    <dgm:cxn modelId="{E13B20ED-41BF-734B-8EE4-E73BA978EB39}" srcId="{9ED2B27C-5190-194C-BEBF-1DC6C6583004}" destId="{3BDE2B3A-08DB-5A44-97BA-9B375AFF013F}" srcOrd="1" destOrd="0" parTransId="{4360C120-BF0B-A844-BE14-BF973F08A91B}" sibTransId="{DC4CE837-3A50-2E42-955E-DCF421E0FC7D}"/>
    <dgm:cxn modelId="{35EF4CEF-DA24-4FDA-8A87-C142BEA77879}" type="presOf" srcId="{3BDE2B3A-08DB-5A44-97BA-9B375AFF013F}" destId="{4310ED62-5581-2A43-9725-C48D2FA2F167}" srcOrd="0" destOrd="0" presId="urn:microsoft.com/office/officeart/2005/8/layout/process2"/>
    <dgm:cxn modelId="{552D8E35-3250-4C64-9DAB-CD641843FDD8}" type="presOf" srcId="{9ED2B27C-5190-194C-BEBF-1DC6C6583004}" destId="{95783BCC-0E28-0E43-847C-8C9DE78D18B1}" srcOrd="0" destOrd="0" presId="urn:microsoft.com/office/officeart/2005/8/layout/process2"/>
    <dgm:cxn modelId="{7FE11DCA-197F-4D95-A4FA-20E2424FA24E}" type="presOf" srcId="{6042C6D9-F5B3-634A-94C2-1F9D8208F834}" destId="{7A1B18AA-951C-FE41-A65F-3C9D7A948F52}" srcOrd="0" destOrd="0" presId="urn:microsoft.com/office/officeart/2005/8/layout/process2"/>
    <dgm:cxn modelId="{B4327C5B-6487-4090-AE30-BE8716E2134D}" type="presOf" srcId="{4D7FA1EE-B129-7143-9269-4F1B5C7EEADB}" destId="{82DDDC85-1C92-3D49-BB44-7106C2401E8D}" srcOrd="1" destOrd="0" presId="urn:microsoft.com/office/officeart/2005/8/layout/process2"/>
    <dgm:cxn modelId="{A1EF6533-C38E-4D6E-8796-17AEF288C21B}" type="presParOf" srcId="{95783BCC-0E28-0E43-847C-8C9DE78D18B1}" destId="{7A1B18AA-951C-FE41-A65F-3C9D7A948F52}" srcOrd="0" destOrd="0" presId="urn:microsoft.com/office/officeart/2005/8/layout/process2"/>
    <dgm:cxn modelId="{4CB010DF-1797-4F9C-9B6F-354B18667262}" type="presParOf" srcId="{95783BCC-0E28-0E43-847C-8C9DE78D18B1}" destId="{FD1F0FA9-1F3B-274B-AEB8-E934244265E1}" srcOrd="1" destOrd="0" presId="urn:microsoft.com/office/officeart/2005/8/layout/process2"/>
    <dgm:cxn modelId="{792AEA1F-703B-42E7-B048-8E6DBDFB45E5}" type="presParOf" srcId="{FD1F0FA9-1F3B-274B-AEB8-E934244265E1}" destId="{82DDDC85-1C92-3D49-BB44-7106C2401E8D}" srcOrd="0" destOrd="0" presId="urn:microsoft.com/office/officeart/2005/8/layout/process2"/>
    <dgm:cxn modelId="{A79EAAD0-DF49-423D-B37D-8669A5E6573D}" type="presParOf" srcId="{95783BCC-0E28-0E43-847C-8C9DE78D18B1}" destId="{4310ED62-5581-2A43-9725-C48D2FA2F167}" srcOrd="2"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444AD8E6-FBF4-6643-986D-49DA1CA5088F}" type="doc">
      <dgm:prSet loTypeId="urn:microsoft.com/office/officeart/2005/8/layout/process2" loCatId="" qsTypeId="urn:microsoft.com/office/officeart/2005/8/quickstyle/simple4" qsCatId="simple" csTypeId="urn:microsoft.com/office/officeart/2005/8/colors/accent1_2" csCatId="accent1" phldr="1"/>
      <dgm:spPr/>
    </dgm:pt>
    <dgm:pt modelId="{29D2B43E-2BF5-F64F-BECB-460858347D70}">
      <dgm:prSet phldrT="[Text]" custT="1"/>
      <dgm:spPr>
        <a:solidFill>
          <a:srgbClr val="C80A00">
            <a:alpha val="80000"/>
          </a:srgbClr>
        </a:solidFill>
      </dgm:spPr>
      <dgm:t>
        <a:bodyPr/>
        <a:lstStyle/>
        <a:p>
          <a:r>
            <a:rPr lang="de-AT" sz="2700" dirty="0" smtClean="0">
              <a:solidFill>
                <a:srgbClr val="FFFFFF"/>
              </a:solidFill>
              <a:latin typeface="Vrinda"/>
              <a:cs typeface="Vrinda"/>
            </a:rPr>
            <a:t>«</a:t>
          </a:r>
          <a:r>
            <a:rPr lang="de-AT" sz="2700" dirty="0" smtClean="0">
              <a:solidFill>
                <a:srgbClr val="FFFFFF"/>
              </a:solidFill>
            </a:rPr>
            <a:t>As open </a:t>
          </a:r>
          <a:r>
            <a:rPr lang="de-AT" sz="2700" dirty="0" err="1" smtClean="0">
              <a:solidFill>
                <a:srgbClr val="FFFFFF"/>
              </a:solidFill>
            </a:rPr>
            <a:t>as</a:t>
          </a:r>
          <a:r>
            <a:rPr lang="de-AT" sz="2700" dirty="0" smtClean="0">
              <a:solidFill>
                <a:srgbClr val="FFFFFF"/>
              </a:solidFill>
            </a:rPr>
            <a:t> </a:t>
          </a:r>
          <a:r>
            <a:rPr lang="de-AT" sz="2700" dirty="0" err="1" smtClean="0">
              <a:solidFill>
                <a:srgbClr val="FFFFFF"/>
              </a:solidFill>
            </a:rPr>
            <a:t>possible</a:t>
          </a:r>
          <a:r>
            <a:rPr lang="de-AT" sz="2700" dirty="0" smtClean="0">
              <a:solidFill>
                <a:srgbClr val="FFFFFF"/>
              </a:solidFill>
            </a:rPr>
            <a:t>, </a:t>
          </a:r>
          <a:r>
            <a:rPr lang="de-AT" sz="2700" dirty="0" err="1" smtClean="0">
              <a:solidFill>
                <a:srgbClr val="FFFFFF"/>
              </a:solidFill>
            </a:rPr>
            <a:t>as</a:t>
          </a:r>
          <a:r>
            <a:rPr lang="de-AT" sz="2700" dirty="0" smtClean="0">
              <a:solidFill>
                <a:srgbClr val="FFFFFF"/>
              </a:solidFill>
            </a:rPr>
            <a:t> </a:t>
          </a:r>
          <a:r>
            <a:rPr lang="de-AT" sz="2700" dirty="0" err="1" smtClean="0">
              <a:solidFill>
                <a:srgbClr val="FFFFFF"/>
              </a:solidFill>
            </a:rPr>
            <a:t>closed</a:t>
          </a:r>
          <a:r>
            <a:rPr lang="de-AT" sz="2700" dirty="0" smtClean="0">
              <a:solidFill>
                <a:srgbClr val="FFFFFF"/>
              </a:solidFill>
            </a:rPr>
            <a:t> </a:t>
          </a:r>
          <a:r>
            <a:rPr lang="de-AT" sz="2700" dirty="0" err="1" smtClean="0">
              <a:solidFill>
                <a:srgbClr val="FFFFFF"/>
              </a:solidFill>
            </a:rPr>
            <a:t>as</a:t>
          </a:r>
          <a:r>
            <a:rPr lang="de-AT" sz="2700" dirty="0" smtClean="0">
              <a:solidFill>
                <a:srgbClr val="FFFFFF"/>
              </a:solidFill>
            </a:rPr>
            <a:t> </a:t>
          </a:r>
          <a:r>
            <a:rPr lang="de-AT" sz="2700" dirty="0" err="1" smtClean="0">
              <a:solidFill>
                <a:srgbClr val="FFFFFF"/>
              </a:solidFill>
            </a:rPr>
            <a:t>necessary</a:t>
          </a:r>
          <a:r>
            <a:rPr lang="de-AT" sz="2700" dirty="0" smtClean="0">
              <a:solidFill>
                <a:srgbClr val="FFFFFF"/>
              </a:solidFill>
              <a:latin typeface="Vrinda"/>
              <a:cs typeface="Vrinda"/>
            </a:rPr>
            <a:t>» </a:t>
          </a:r>
          <a:r>
            <a:rPr lang="de-AT" sz="2400" dirty="0" smtClean="0">
              <a:solidFill>
                <a:srgbClr val="FFFFFF"/>
              </a:solidFill>
              <a:latin typeface="Vrinda"/>
              <a:cs typeface="Vrinda"/>
            </a:rPr>
            <a:t>(H2020)</a:t>
          </a:r>
          <a:endParaRPr lang="de-DE" sz="2400" dirty="0"/>
        </a:p>
      </dgm:t>
    </dgm:pt>
    <dgm:pt modelId="{7F1D18F4-A77D-1A47-B172-D8B8A5AEBA34}" type="parTrans" cxnId="{0D22B2A6-0BAE-E245-88F9-58A520CCFC56}">
      <dgm:prSet/>
      <dgm:spPr/>
      <dgm:t>
        <a:bodyPr/>
        <a:lstStyle/>
        <a:p>
          <a:endParaRPr lang="de-DE"/>
        </a:p>
      </dgm:t>
    </dgm:pt>
    <dgm:pt modelId="{F49B5B1C-B770-B244-8C1B-F5E8EB00CB79}" type="sibTrans" cxnId="{0D22B2A6-0BAE-E245-88F9-58A520CCFC56}">
      <dgm:prSet/>
      <dgm:spPr/>
      <dgm:t>
        <a:bodyPr/>
        <a:lstStyle/>
        <a:p>
          <a:endParaRPr lang="de-DE"/>
        </a:p>
      </dgm:t>
    </dgm:pt>
    <dgm:pt modelId="{78A9F711-5A6E-564F-900F-886DF602A04E}" type="pres">
      <dgm:prSet presAssocID="{444AD8E6-FBF4-6643-986D-49DA1CA5088F}" presName="linearFlow" presStyleCnt="0">
        <dgm:presLayoutVars>
          <dgm:resizeHandles val="exact"/>
        </dgm:presLayoutVars>
      </dgm:prSet>
      <dgm:spPr/>
    </dgm:pt>
    <dgm:pt modelId="{ABCCF483-1EFD-4946-8942-FE5314664C8E}" type="pres">
      <dgm:prSet presAssocID="{29D2B43E-2BF5-F64F-BECB-460858347D70}" presName="node" presStyleLbl="node1" presStyleIdx="0" presStyleCnt="1" custScaleX="271917" custLinFactNeighborX="9828" custLinFactNeighborY="363">
        <dgm:presLayoutVars>
          <dgm:bulletEnabled val="1"/>
        </dgm:presLayoutVars>
      </dgm:prSet>
      <dgm:spPr/>
      <dgm:t>
        <a:bodyPr/>
        <a:lstStyle/>
        <a:p>
          <a:endParaRPr lang="de-DE"/>
        </a:p>
      </dgm:t>
    </dgm:pt>
  </dgm:ptLst>
  <dgm:cxnLst>
    <dgm:cxn modelId="{0D22B2A6-0BAE-E245-88F9-58A520CCFC56}" srcId="{444AD8E6-FBF4-6643-986D-49DA1CA5088F}" destId="{29D2B43E-2BF5-F64F-BECB-460858347D70}" srcOrd="0" destOrd="0" parTransId="{7F1D18F4-A77D-1A47-B172-D8B8A5AEBA34}" sibTransId="{F49B5B1C-B770-B244-8C1B-F5E8EB00CB79}"/>
    <dgm:cxn modelId="{C06EE1B4-9680-4C44-9072-9F3392CA3333}" type="presOf" srcId="{444AD8E6-FBF4-6643-986D-49DA1CA5088F}" destId="{78A9F711-5A6E-564F-900F-886DF602A04E}" srcOrd="0" destOrd="0" presId="urn:microsoft.com/office/officeart/2005/8/layout/process2"/>
    <dgm:cxn modelId="{7D97066F-95A3-47BD-8306-44787EF17D75}" type="presOf" srcId="{29D2B43E-2BF5-F64F-BECB-460858347D70}" destId="{ABCCF483-1EFD-4946-8942-FE5314664C8E}" srcOrd="0" destOrd="0" presId="urn:microsoft.com/office/officeart/2005/8/layout/process2"/>
    <dgm:cxn modelId="{141A45F0-8AAD-4772-8D52-85B0E9C20077}" type="presParOf" srcId="{78A9F711-5A6E-564F-900F-886DF602A04E}" destId="{ABCCF483-1EFD-4946-8942-FE5314664C8E}"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300A84-7D5E-5A40-9C48-0C0749612DFE}" type="doc">
      <dgm:prSet loTypeId="urn:microsoft.com/office/officeart/2005/8/layout/process2" loCatId="" qsTypeId="urn:microsoft.com/office/officeart/2005/8/quickstyle/simple4" qsCatId="simple" csTypeId="urn:microsoft.com/office/officeart/2005/8/colors/accent1_2" csCatId="accent1" phldr="1"/>
      <dgm:spPr/>
    </dgm:pt>
    <dgm:pt modelId="{FC3E3348-55E9-9D45-B034-AB00357DC58A}">
      <dgm:prSet phldrT="[Text]" custT="1"/>
      <dgm:spPr>
        <a:solidFill>
          <a:srgbClr val="009FDF">
            <a:alpha val="86000"/>
          </a:srgbClr>
        </a:solidFill>
      </dgm:spPr>
      <dgm:t>
        <a:bodyPr/>
        <a:lstStyle/>
        <a:p>
          <a:r>
            <a:rPr lang="de-DE" sz="1600" b="1" dirty="0" smtClean="0">
              <a:solidFill>
                <a:schemeClr val="bg1"/>
              </a:solidFill>
              <a:latin typeface="Cambria" panose="02040503050406030204" pitchFamily="18" charset="0"/>
            </a:rPr>
            <a:t>Weitere Kriterien:</a:t>
          </a:r>
        </a:p>
        <a:p>
          <a:r>
            <a:rPr lang="de-DE" sz="1600" dirty="0" smtClean="0">
              <a:solidFill>
                <a:schemeClr val="bg1"/>
              </a:solidFill>
              <a:latin typeface="Cambria" panose="02040503050406030204" pitchFamily="18" charset="0"/>
            </a:rPr>
            <a:t>Freier Zugang zum Repositorium</a:t>
          </a:r>
        </a:p>
        <a:p>
          <a:r>
            <a:rPr lang="de-DE" sz="1600" dirty="0" err="1" smtClean="0">
              <a:solidFill>
                <a:schemeClr val="bg1"/>
              </a:solidFill>
              <a:latin typeface="Cambria" panose="02040503050406030204" pitchFamily="18" charset="0"/>
            </a:rPr>
            <a:t>Policies</a:t>
          </a:r>
          <a:r>
            <a:rPr lang="de-DE" sz="1600" dirty="0" smtClean="0">
              <a:solidFill>
                <a:schemeClr val="bg1"/>
              </a:solidFill>
              <a:latin typeface="Cambria" panose="02040503050406030204" pitchFamily="18" charset="0"/>
            </a:rPr>
            <a:t>/Nutzungsbedingungen</a:t>
          </a:r>
        </a:p>
        <a:p>
          <a:r>
            <a:rPr lang="de-DE" sz="1600" dirty="0" smtClean="0">
              <a:solidFill>
                <a:schemeClr val="bg1"/>
              </a:solidFill>
              <a:latin typeface="Cambria" panose="02040503050406030204" pitchFamily="18" charset="0"/>
            </a:rPr>
            <a:t>Beibehaltung der Datenhoheit</a:t>
          </a:r>
        </a:p>
        <a:p>
          <a:r>
            <a:rPr lang="de-DE" sz="1600" dirty="0" smtClean="0">
              <a:solidFill>
                <a:schemeClr val="bg1"/>
              </a:solidFill>
              <a:latin typeface="Cambria" panose="02040503050406030204" pitchFamily="18" charset="0"/>
            </a:rPr>
            <a:t>Persistente </a:t>
          </a:r>
          <a:r>
            <a:rPr lang="de-DE" sz="1600" dirty="0" err="1" smtClean="0">
              <a:solidFill>
                <a:schemeClr val="bg1"/>
              </a:solidFill>
              <a:latin typeface="Cambria" panose="02040503050406030204" pitchFamily="18" charset="0"/>
            </a:rPr>
            <a:t>Identifikatoren</a:t>
          </a:r>
          <a:r>
            <a:rPr lang="de-DE" sz="1600" dirty="0" smtClean="0">
              <a:solidFill>
                <a:schemeClr val="bg1"/>
              </a:solidFill>
              <a:latin typeface="Cambria" panose="02040503050406030204" pitchFamily="18" charset="0"/>
            </a:rPr>
            <a:t> für </a:t>
          </a:r>
          <a:r>
            <a:rPr lang="de-DE" sz="1600" dirty="0" err="1" smtClean="0">
              <a:solidFill>
                <a:schemeClr val="bg1"/>
              </a:solidFill>
              <a:latin typeface="Cambria" panose="02040503050406030204" pitchFamily="18" charset="0"/>
            </a:rPr>
            <a:t>AutorInnen</a:t>
          </a:r>
          <a:r>
            <a:rPr lang="de-DE" sz="1600" dirty="0" smtClean="0">
              <a:solidFill>
                <a:schemeClr val="bg1"/>
              </a:solidFill>
              <a:latin typeface="Cambria" panose="02040503050406030204" pitchFamily="18" charset="0"/>
            </a:rPr>
            <a:t>/Beitragende (</a:t>
          </a:r>
          <a:r>
            <a:rPr lang="de-DE" sz="1600" dirty="0" err="1" smtClean="0">
              <a:solidFill>
                <a:schemeClr val="bg1"/>
              </a:solidFill>
              <a:latin typeface="Cambria" panose="02040503050406030204" pitchFamily="18" charset="0"/>
            </a:rPr>
            <a:t>zB</a:t>
          </a:r>
          <a:r>
            <a:rPr lang="de-DE" sz="1600" dirty="0" smtClean="0">
              <a:solidFill>
                <a:schemeClr val="bg1"/>
              </a:solidFill>
              <a:latin typeface="Cambria" panose="02040503050406030204" pitchFamily="18" charset="0"/>
            </a:rPr>
            <a:t> ORCID)</a:t>
          </a:r>
        </a:p>
        <a:p>
          <a:r>
            <a:rPr lang="de-DE" sz="1600" dirty="0" smtClean="0">
              <a:solidFill>
                <a:schemeClr val="bg1"/>
              </a:solidFill>
              <a:latin typeface="Cambria" panose="02040503050406030204" pitchFamily="18" charset="0"/>
            </a:rPr>
            <a:t>Interoperabilität</a:t>
          </a:r>
        </a:p>
        <a:p>
          <a:r>
            <a:rPr lang="de-DE" sz="1600" dirty="0" smtClean="0">
              <a:solidFill>
                <a:schemeClr val="bg1"/>
              </a:solidFill>
              <a:latin typeface="Cambria" panose="02040503050406030204" pitchFamily="18" charset="0"/>
            </a:rPr>
            <a:t>Zugrunde liegende Kosten- und Geschäftsmodelle</a:t>
          </a:r>
        </a:p>
        <a:p>
          <a:r>
            <a:rPr lang="de-DE" sz="1600" dirty="0" smtClean="0">
              <a:solidFill>
                <a:schemeClr val="bg1"/>
              </a:solidFill>
              <a:latin typeface="Cambria" panose="02040503050406030204" pitchFamily="18" charset="0"/>
            </a:rPr>
            <a:t>Fortbestand des Repositoriums</a:t>
          </a:r>
        </a:p>
        <a:p>
          <a:r>
            <a:rPr lang="de-DE" sz="1600" dirty="0" smtClean="0">
              <a:solidFill>
                <a:schemeClr val="bg1"/>
              </a:solidFill>
              <a:latin typeface="Cambria" panose="02040503050406030204" pitchFamily="18" charset="0"/>
            </a:rPr>
            <a:t>Trägerschaft/Finanzierung – öffentlich vs. privatwirtschaftlich</a:t>
          </a:r>
        </a:p>
        <a:p>
          <a:endParaRPr lang="de-DE" sz="1600" dirty="0">
            <a:latin typeface="Cambria" panose="02040503050406030204" pitchFamily="18" charset="0"/>
          </a:endParaRPr>
        </a:p>
      </dgm:t>
    </dgm:pt>
    <dgm:pt modelId="{CDC5BF46-ADF3-6646-A14D-D97F2506314A}" type="parTrans" cxnId="{9069FBE2-BB8F-6C4B-A489-A8AE933C959C}">
      <dgm:prSet/>
      <dgm:spPr/>
      <dgm:t>
        <a:bodyPr/>
        <a:lstStyle/>
        <a:p>
          <a:endParaRPr lang="de-DE"/>
        </a:p>
      </dgm:t>
    </dgm:pt>
    <dgm:pt modelId="{6F7E123A-7741-2F4B-9675-191CDC4478D5}" type="sibTrans" cxnId="{9069FBE2-BB8F-6C4B-A489-A8AE933C959C}">
      <dgm:prSet/>
      <dgm:spPr/>
      <dgm:t>
        <a:bodyPr/>
        <a:lstStyle/>
        <a:p>
          <a:endParaRPr lang="de-DE"/>
        </a:p>
      </dgm:t>
    </dgm:pt>
    <dgm:pt modelId="{217D96F7-50AB-C548-A258-41880A959F8A}" type="pres">
      <dgm:prSet presAssocID="{CE300A84-7D5E-5A40-9C48-0C0749612DFE}" presName="linearFlow" presStyleCnt="0">
        <dgm:presLayoutVars>
          <dgm:resizeHandles val="exact"/>
        </dgm:presLayoutVars>
      </dgm:prSet>
      <dgm:spPr/>
    </dgm:pt>
    <dgm:pt modelId="{513A12CA-5C59-AD44-8153-D2B647898D05}" type="pres">
      <dgm:prSet presAssocID="{FC3E3348-55E9-9D45-B034-AB00357DC58A}" presName="node" presStyleLbl="node1" presStyleIdx="0" presStyleCnt="1">
        <dgm:presLayoutVars>
          <dgm:bulletEnabled val="1"/>
        </dgm:presLayoutVars>
      </dgm:prSet>
      <dgm:spPr/>
      <dgm:t>
        <a:bodyPr/>
        <a:lstStyle/>
        <a:p>
          <a:endParaRPr lang="de-DE"/>
        </a:p>
      </dgm:t>
    </dgm:pt>
  </dgm:ptLst>
  <dgm:cxnLst>
    <dgm:cxn modelId="{9069FBE2-BB8F-6C4B-A489-A8AE933C959C}" srcId="{CE300A84-7D5E-5A40-9C48-0C0749612DFE}" destId="{FC3E3348-55E9-9D45-B034-AB00357DC58A}" srcOrd="0" destOrd="0" parTransId="{CDC5BF46-ADF3-6646-A14D-D97F2506314A}" sibTransId="{6F7E123A-7741-2F4B-9675-191CDC4478D5}"/>
    <dgm:cxn modelId="{BC7700C1-504A-4128-BAA1-E1E3BB697FC4}" type="presOf" srcId="{FC3E3348-55E9-9D45-B034-AB00357DC58A}" destId="{513A12CA-5C59-AD44-8153-D2B647898D05}" srcOrd="0" destOrd="0" presId="urn:microsoft.com/office/officeart/2005/8/layout/process2"/>
    <dgm:cxn modelId="{BEBA78BD-1A98-4E0B-8720-FB1A8EA4A1B5}" type="presOf" srcId="{CE300A84-7D5E-5A40-9C48-0C0749612DFE}" destId="{217D96F7-50AB-C548-A258-41880A959F8A}" srcOrd="0" destOrd="0" presId="urn:microsoft.com/office/officeart/2005/8/layout/process2"/>
    <dgm:cxn modelId="{9EF5F256-5772-400B-8648-A4348D51B232}" type="presParOf" srcId="{217D96F7-50AB-C548-A258-41880A959F8A}" destId="{513A12CA-5C59-AD44-8153-D2B647898D05}" srcOrd="0"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17D2C-EBDC-E145-B6FE-CC73EE62888D}">
      <dsp:nvSpPr>
        <dsp:cNvPr id="0" name=""/>
        <dsp:cNvSpPr/>
      </dsp:nvSpPr>
      <dsp:spPr>
        <a:xfrm>
          <a:off x="0" y="2113"/>
          <a:ext cx="3375630" cy="1080389"/>
        </a:xfrm>
        <a:prstGeom prst="roundRect">
          <a:avLst>
            <a:gd name="adj" fmla="val 10000"/>
          </a:avLst>
        </a:prstGeom>
        <a:solidFill>
          <a:srgbClr val="C80A00">
            <a:alpha val="80000"/>
          </a:srgb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100000"/>
            </a:lnSpc>
            <a:spcBef>
              <a:spcPct val="0"/>
            </a:spcBef>
            <a:spcAft>
              <a:spcPts val="0"/>
            </a:spcAft>
          </a:pPr>
          <a:r>
            <a:rPr lang="de-AT" sz="2000" b="1" kern="1200" dirty="0" smtClean="0">
              <a:solidFill>
                <a:srgbClr val="FFFFFF"/>
              </a:solidFill>
              <a:latin typeface="Vrinda"/>
              <a:cs typeface="Vrinda"/>
            </a:rPr>
            <a:t>»</a:t>
          </a:r>
          <a:r>
            <a:rPr lang="de-AT" sz="2000" b="1" kern="1200" dirty="0" smtClean="0">
              <a:solidFill>
                <a:srgbClr val="FFFFFF"/>
              </a:solidFill>
            </a:rPr>
            <a:t>Data Management </a:t>
          </a:r>
          <a:r>
            <a:rPr lang="en-GB" sz="2000" b="1" kern="1200" dirty="0" smtClean="0">
              <a:solidFill>
                <a:srgbClr val="FFFFFF"/>
              </a:solidFill>
            </a:rPr>
            <a:t>starts</a:t>
          </a:r>
          <a:r>
            <a:rPr lang="de-AT" sz="2000" b="1" kern="1200" dirty="0" smtClean="0">
              <a:solidFill>
                <a:srgbClr val="FFFFFF"/>
              </a:solidFill>
            </a:rPr>
            <a:t> on Day </a:t>
          </a:r>
          <a:r>
            <a:rPr lang="de-AT" sz="2000" b="1" kern="1200" dirty="0" err="1" smtClean="0">
              <a:solidFill>
                <a:srgbClr val="FFFFFF"/>
              </a:solidFill>
            </a:rPr>
            <a:t>One</a:t>
          </a:r>
          <a:r>
            <a:rPr lang="de-AT" sz="2000" b="1" kern="1200" dirty="0" smtClean="0">
              <a:solidFill>
                <a:srgbClr val="FFFFFF"/>
              </a:solidFill>
              <a:latin typeface="Vrinda"/>
              <a:cs typeface="Vrinda"/>
            </a:rPr>
            <a:t>« </a:t>
          </a:r>
        </a:p>
        <a:p>
          <a:pPr lvl="0" algn="ctr" defTabSz="889000">
            <a:lnSpc>
              <a:spcPct val="100000"/>
            </a:lnSpc>
            <a:spcBef>
              <a:spcPct val="0"/>
            </a:spcBef>
            <a:spcAft>
              <a:spcPts val="0"/>
            </a:spcAft>
          </a:pPr>
          <a:r>
            <a:rPr lang="de-AT" sz="2000" kern="1200" dirty="0" smtClean="0">
              <a:solidFill>
                <a:srgbClr val="FFFFFF"/>
              </a:solidFill>
              <a:latin typeface="Vrinda"/>
              <a:cs typeface="Vrinda"/>
            </a:rPr>
            <a:t>(</a:t>
          </a:r>
          <a:r>
            <a:rPr lang="de-AT" sz="2000" kern="1200" dirty="0" err="1" smtClean="0">
              <a:solidFill>
                <a:srgbClr val="FFFFFF"/>
              </a:solidFill>
              <a:latin typeface="Vrinda"/>
              <a:cs typeface="Vrinda"/>
            </a:rPr>
            <a:t>OpenAIRE</a:t>
          </a:r>
          <a:r>
            <a:rPr lang="de-AT" sz="2000" kern="1200" dirty="0" smtClean="0">
              <a:solidFill>
                <a:srgbClr val="FFFFFF"/>
              </a:solidFill>
              <a:latin typeface="Vrinda"/>
              <a:cs typeface="Vrinda"/>
            </a:rPr>
            <a:t>)</a:t>
          </a:r>
          <a:endParaRPr lang="de-DE" sz="2000" kern="1200" dirty="0"/>
        </a:p>
      </dsp:txBody>
      <dsp:txXfrm>
        <a:off x="31644" y="33757"/>
        <a:ext cx="3312342" cy="10171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32A22-697E-A64D-A75C-70044D9B8FEB}">
      <dsp:nvSpPr>
        <dsp:cNvPr id="0" name=""/>
        <dsp:cNvSpPr/>
      </dsp:nvSpPr>
      <dsp:spPr>
        <a:xfrm>
          <a:off x="0" y="0"/>
          <a:ext cx="4723922" cy="0"/>
        </a:xfrm>
        <a:prstGeom prst="lin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700161EB-E8AD-A247-B8E3-15CB6285EB45}">
      <dsp:nvSpPr>
        <dsp:cNvPr id="0" name=""/>
        <dsp:cNvSpPr/>
      </dsp:nvSpPr>
      <dsp:spPr>
        <a:xfrm>
          <a:off x="0" y="0"/>
          <a:ext cx="944784" cy="4265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endParaRPr lang="de-DE" sz="2400" kern="1200" dirty="0"/>
        </a:p>
      </dsp:txBody>
      <dsp:txXfrm>
        <a:off x="0" y="0"/>
        <a:ext cx="944784" cy="4265605"/>
      </dsp:txXfrm>
    </dsp:sp>
    <dsp:sp modelId="{53A78D04-5210-B94F-8E34-1D3B3B4B1741}">
      <dsp:nvSpPr>
        <dsp:cNvPr id="0" name=""/>
        <dsp:cNvSpPr/>
      </dsp:nvSpPr>
      <dsp:spPr>
        <a:xfrm>
          <a:off x="1015643" y="50143"/>
          <a:ext cx="3708279" cy="1002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lvl="0" algn="l" defTabSz="1822450">
            <a:lnSpc>
              <a:spcPct val="90000"/>
            </a:lnSpc>
            <a:spcBef>
              <a:spcPct val="0"/>
            </a:spcBef>
            <a:spcAft>
              <a:spcPct val="35000"/>
            </a:spcAft>
          </a:pPr>
          <a:r>
            <a:rPr lang="de-DE" sz="4100" b="1" kern="1200" dirty="0" err="1" smtClean="0">
              <a:solidFill>
                <a:srgbClr val="CC3300"/>
              </a:solidFill>
              <a:latin typeface="Cambria" panose="02040503050406030204" pitchFamily="18" charset="0"/>
            </a:rPr>
            <a:t>F</a:t>
          </a:r>
          <a:r>
            <a:rPr lang="de-DE" sz="4100" b="1" kern="1200" dirty="0" err="1" smtClean="0">
              <a:solidFill>
                <a:schemeClr val="bg1">
                  <a:lumMod val="50000"/>
                </a:schemeClr>
              </a:solidFill>
              <a:latin typeface="Cambria" panose="02040503050406030204" pitchFamily="18" charset="0"/>
            </a:rPr>
            <a:t>indable</a:t>
          </a:r>
          <a:endParaRPr lang="de-DE" sz="4100" b="1" kern="1200" dirty="0">
            <a:solidFill>
              <a:schemeClr val="bg1">
                <a:lumMod val="50000"/>
              </a:schemeClr>
            </a:solidFill>
            <a:latin typeface="Cambria" panose="02040503050406030204" pitchFamily="18" charset="0"/>
          </a:endParaRPr>
        </a:p>
      </dsp:txBody>
      <dsp:txXfrm>
        <a:off x="1015643" y="50143"/>
        <a:ext cx="3708279" cy="1002875"/>
      </dsp:txXfrm>
    </dsp:sp>
    <dsp:sp modelId="{FA836498-36E9-EA4B-BC58-D23DBF6020E3}">
      <dsp:nvSpPr>
        <dsp:cNvPr id="0" name=""/>
        <dsp:cNvSpPr/>
      </dsp:nvSpPr>
      <dsp:spPr>
        <a:xfrm>
          <a:off x="944784" y="1053019"/>
          <a:ext cx="3779138" cy="0"/>
        </a:xfrm>
        <a:prstGeom prst="line">
          <a:avLst/>
        </a:prstGeom>
        <a:solidFill>
          <a:schemeClr val="accent1">
            <a:hueOff val="0"/>
            <a:satOff val="0"/>
            <a:lumOff val="0"/>
            <a:alphaOff val="0"/>
          </a:schemeClr>
        </a:solidFill>
        <a:ln w="2642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86C9D794-DB32-FF46-85E2-47418394445A}">
      <dsp:nvSpPr>
        <dsp:cNvPr id="0" name=""/>
        <dsp:cNvSpPr/>
      </dsp:nvSpPr>
      <dsp:spPr>
        <a:xfrm>
          <a:off x="1015643" y="1103162"/>
          <a:ext cx="3708279" cy="1002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lvl="0" algn="l" defTabSz="1822450">
            <a:lnSpc>
              <a:spcPct val="90000"/>
            </a:lnSpc>
            <a:spcBef>
              <a:spcPct val="0"/>
            </a:spcBef>
            <a:spcAft>
              <a:spcPct val="35000"/>
            </a:spcAft>
          </a:pPr>
          <a:r>
            <a:rPr lang="de-DE" sz="4100" b="1" kern="1200" dirty="0" err="1" smtClean="0">
              <a:solidFill>
                <a:srgbClr val="CC3300"/>
              </a:solidFill>
              <a:latin typeface="Cambria" panose="02040503050406030204" pitchFamily="18" charset="0"/>
            </a:rPr>
            <a:t>A</a:t>
          </a:r>
          <a:r>
            <a:rPr lang="de-DE" sz="4100" b="1" kern="1200" dirty="0" err="1" smtClean="0">
              <a:solidFill>
                <a:schemeClr val="bg1">
                  <a:lumMod val="50000"/>
                </a:schemeClr>
              </a:solidFill>
              <a:latin typeface="Cambria" panose="02040503050406030204" pitchFamily="18" charset="0"/>
            </a:rPr>
            <a:t>ccessible</a:t>
          </a:r>
          <a:r>
            <a:rPr lang="de-DE" sz="4100" b="1" kern="1200" dirty="0" smtClean="0">
              <a:solidFill>
                <a:schemeClr val="bg1">
                  <a:lumMod val="50000"/>
                </a:schemeClr>
              </a:solidFill>
              <a:latin typeface="Cambria" panose="02040503050406030204" pitchFamily="18" charset="0"/>
            </a:rPr>
            <a:t> </a:t>
          </a:r>
          <a:endParaRPr lang="de-DE" sz="4100" b="1" kern="1200" dirty="0">
            <a:solidFill>
              <a:schemeClr val="bg1">
                <a:lumMod val="50000"/>
              </a:schemeClr>
            </a:solidFill>
            <a:latin typeface="Cambria" panose="02040503050406030204" pitchFamily="18" charset="0"/>
          </a:endParaRPr>
        </a:p>
      </dsp:txBody>
      <dsp:txXfrm>
        <a:off x="1015643" y="1103162"/>
        <a:ext cx="3708279" cy="1002875"/>
      </dsp:txXfrm>
    </dsp:sp>
    <dsp:sp modelId="{1FEFA89C-5C4D-7C4D-9FBA-56BC796CE837}">
      <dsp:nvSpPr>
        <dsp:cNvPr id="0" name=""/>
        <dsp:cNvSpPr/>
      </dsp:nvSpPr>
      <dsp:spPr>
        <a:xfrm>
          <a:off x="944784" y="2106038"/>
          <a:ext cx="3779138" cy="0"/>
        </a:xfrm>
        <a:prstGeom prst="line">
          <a:avLst/>
        </a:prstGeom>
        <a:solidFill>
          <a:schemeClr val="accent1">
            <a:hueOff val="0"/>
            <a:satOff val="0"/>
            <a:lumOff val="0"/>
            <a:alphaOff val="0"/>
          </a:schemeClr>
        </a:solidFill>
        <a:ln w="2642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BA26F16D-3741-834E-9988-847D2A204577}">
      <dsp:nvSpPr>
        <dsp:cNvPr id="0" name=""/>
        <dsp:cNvSpPr/>
      </dsp:nvSpPr>
      <dsp:spPr>
        <a:xfrm>
          <a:off x="1015643" y="2156182"/>
          <a:ext cx="3708279" cy="1002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lvl="0" algn="l" defTabSz="1822450">
            <a:lnSpc>
              <a:spcPct val="90000"/>
            </a:lnSpc>
            <a:spcBef>
              <a:spcPct val="0"/>
            </a:spcBef>
            <a:spcAft>
              <a:spcPct val="35000"/>
            </a:spcAft>
          </a:pPr>
          <a:r>
            <a:rPr lang="de-DE" sz="4100" b="1" kern="1200" dirty="0" smtClean="0">
              <a:solidFill>
                <a:srgbClr val="CC3300"/>
              </a:solidFill>
              <a:latin typeface="Cambria" panose="02040503050406030204" pitchFamily="18" charset="0"/>
            </a:rPr>
            <a:t>I</a:t>
          </a:r>
          <a:r>
            <a:rPr lang="de-DE" sz="4100" b="1" kern="1200" dirty="0" smtClean="0">
              <a:solidFill>
                <a:schemeClr val="bg1">
                  <a:lumMod val="50000"/>
                </a:schemeClr>
              </a:solidFill>
              <a:latin typeface="Cambria" panose="02040503050406030204" pitchFamily="18" charset="0"/>
            </a:rPr>
            <a:t>nteroperable</a:t>
          </a:r>
          <a:endParaRPr lang="de-DE" sz="4100" b="1" kern="1200" dirty="0">
            <a:solidFill>
              <a:schemeClr val="bg1">
                <a:lumMod val="50000"/>
              </a:schemeClr>
            </a:solidFill>
            <a:latin typeface="Cambria" panose="02040503050406030204" pitchFamily="18" charset="0"/>
          </a:endParaRPr>
        </a:p>
      </dsp:txBody>
      <dsp:txXfrm>
        <a:off x="1015643" y="2156182"/>
        <a:ext cx="3708279" cy="1002875"/>
      </dsp:txXfrm>
    </dsp:sp>
    <dsp:sp modelId="{BDDF93D1-898C-F54B-B160-980FE1DD97B9}">
      <dsp:nvSpPr>
        <dsp:cNvPr id="0" name=""/>
        <dsp:cNvSpPr/>
      </dsp:nvSpPr>
      <dsp:spPr>
        <a:xfrm>
          <a:off x="944784" y="3159057"/>
          <a:ext cx="3779138" cy="0"/>
        </a:xfrm>
        <a:prstGeom prst="line">
          <a:avLst/>
        </a:prstGeom>
        <a:solidFill>
          <a:schemeClr val="accent1">
            <a:hueOff val="0"/>
            <a:satOff val="0"/>
            <a:lumOff val="0"/>
            <a:alphaOff val="0"/>
          </a:schemeClr>
        </a:solidFill>
        <a:ln w="2642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1A69484B-C1AA-C54F-AD92-7D85A9D9C0D8}">
      <dsp:nvSpPr>
        <dsp:cNvPr id="0" name=""/>
        <dsp:cNvSpPr/>
      </dsp:nvSpPr>
      <dsp:spPr>
        <a:xfrm>
          <a:off x="1015643" y="3209201"/>
          <a:ext cx="3708279" cy="1002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lvl="0" algn="l" defTabSz="1822450">
            <a:lnSpc>
              <a:spcPct val="90000"/>
            </a:lnSpc>
            <a:spcBef>
              <a:spcPct val="0"/>
            </a:spcBef>
            <a:spcAft>
              <a:spcPct val="35000"/>
            </a:spcAft>
          </a:pPr>
          <a:r>
            <a:rPr lang="de-DE" sz="4100" b="1" kern="1200" dirty="0" smtClean="0">
              <a:solidFill>
                <a:srgbClr val="CC3300"/>
              </a:solidFill>
              <a:latin typeface="Cambria" panose="02040503050406030204" pitchFamily="18" charset="0"/>
            </a:rPr>
            <a:t>R</a:t>
          </a:r>
          <a:r>
            <a:rPr lang="de-DE" sz="4100" b="1" kern="1200" dirty="0" smtClean="0">
              <a:solidFill>
                <a:schemeClr val="bg1">
                  <a:lumMod val="50000"/>
                </a:schemeClr>
              </a:solidFill>
              <a:latin typeface="Cambria" panose="02040503050406030204" pitchFamily="18" charset="0"/>
            </a:rPr>
            <a:t>e-</a:t>
          </a:r>
          <a:r>
            <a:rPr lang="de-DE" sz="4100" b="1" kern="1200" dirty="0" err="1" smtClean="0">
              <a:solidFill>
                <a:schemeClr val="bg1">
                  <a:lumMod val="50000"/>
                </a:schemeClr>
              </a:solidFill>
              <a:latin typeface="Cambria" panose="02040503050406030204" pitchFamily="18" charset="0"/>
            </a:rPr>
            <a:t>usable</a:t>
          </a:r>
          <a:endParaRPr lang="de-DE" sz="4100" b="1" kern="1200" dirty="0">
            <a:solidFill>
              <a:schemeClr val="bg1">
                <a:lumMod val="50000"/>
              </a:schemeClr>
            </a:solidFill>
            <a:latin typeface="Cambria" panose="02040503050406030204" pitchFamily="18" charset="0"/>
          </a:endParaRPr>
        </a:p>
      </dsp:txBody>
      <dsp:txXfrm>
        <a:off x="1015643" y="3209201"/>
        <a:ext cx="3708279" cy="1002875"/>
      </dsp:txXfrm>
    </dsp:sp>
    <dsp:sp modelId="{9ECD4109-CD1A-9848-B71A-5B98451E6AFF}">
      <dsp:nvSpPr>
        <dsp:cNvPr id="0" name=""/>
        <dsp:cNvSpPr/>
      </dsp:nvSpPr>
      <dsp:spPr>
        <a:xfrm>
          <a:off x="944784" y="4212076"/>
          <a:ext cx="3779138" cy="0"/>
        </a:xfrm>
        <a:prstGeom prst="line">
          <a:avLst/>
        </a:prstGeom>
        <a:solidFill>
          <a:schemeClr val="accent1">
            <a:hueOff val="0"/>
            <a:satOff val="0"/>
            <a:lumOff val="0"/>
            <a:alphaOff val="0"/>
          </a:schemeClr>
        </a:solidFill>
        <a:ln w="2642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1B18AA-951C-FE41-A65F-3C9D7A948F52}">
      <dsp:nvSpPr>
        <dsp:cNvPr id="0" name=""/>
        <dsp:cNvSpPr/>
      </dsp:nvSpPr>
      <dsp:spPr>
        <a:xfrm>
          <a:off x="0" y="3130"/>
          <a:ext cx="5260769" cy="2049551"/>
        </a:xfrm>
        <a:prstGeom prst="roundRect">
          <a:avLst>
            <a:gd name="adj" fmla="val 10000"/>
          </a:avLst>
        </a:prstGeom>
        <a:solidFill>
          <a:srgbClr val="C80A00">
            <a:alpha val="80000"/>
          </a:srgb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de-AT" sz="2000" b="0" kern="1200" dirty="0" smtClean="0">
            <a:solidFill>
              <a:srgbClr val="FFFFFF"/>
            </a:solidFill>
            <a:latin typeface="Vrinda"/>
            <a:cs typeface="Vrinda"/>
          </a:endParaRPr>
        </a:p>
        <a:p>
          <a:pPr lvl="0" algn="ctr" defTabSz="889000">
            <a:lnSpc>
              <a:spcPct val="90000"/>
            </a:lnSpc>
            <a:spcBef>
              <a:spcPct val="0"/>
            </a:spcBef>
            <a:spcAft>
              <a:spcPct val="35000"/>
            </a:spcAft>
          </a:pPr>
          <a:r>
            <a:rPr lang="de-AT" sz="2000" b="0" kern="1200" dirty="0" smtClean="0">
              <a:solidFill>
                <a:srgbClr val="FFFFFF"/>
              </a:solidFill>
              <a:latin typeface="Cambria" panose="02040503050406030204" pitchFamily="18" charset="0"/>
              <a:cs typeface="Vrinda"/>
            </a:rPr>
            <a:t>»</a:t>
          </a:r>
          <a:r>
            <a:rPr lang="en-GB" sz="2000" b="0" kern="1200" dirty="0" smtClean="0">
              <a:solidFill>
                <a:schemeClr val="bg1"/>
              </a:solidFill>
              <a:latin typeface="Cambria" panose="02040503050406030204" pitchFamily="18" charset="0"/>
              <a:cs typeface="Trebuchet MS"/>
            </a:rPr>
            <a:t>Open data and content can be </a:t>
          </a:r>
          <a:r>
            <a:rPr lang="en-GB" sz="2000" b="1" kern="1200" dirty="0" smtClean="0">
              <a:solidFill>
                <a:schemeClr val="bg1"/>
              </a:solidFill>
              <a:latin typeface="Cambria" panose="02040503050406030204" pitchFamily="18" charset="0"/>
              <a:cs typeface="Trebuchet MS"/>
            </a:rPr>
            <a:t>freely used</a:t>
          </a:r>
          <a:r>
            <a:rPr lang="en-GB" sz="2000" b="0" kern="1200" dirty="0" smtClean="0">
              <a:solidFill>
                <a:schemeClr val="bg1"/>
              </a:solidFill>
              <a:latin typeface="Cambria" panose="02040503050406030204" pitchFamily="18" charset="0"/>
              <a:cs typeface="Trebuchet MS"/>
            </a:rPr>
            <a:t>, </a:t>
          </a:r>
          <a:r>
            <a:rPr lang="en-GB" sz="2000" b="1" kern="1200" dirty="0" smtClean="0">
              <a:solidFill>
                <a:schemeClr val="bg1"/>
              </a:solidFill>
              <a:latin typeface="Cambria" panose="02040503050406030204" pitchFamily="18" charset="0"/>
              <a:cs typeface="Trebuchet MS"/>
            </a:rPr>
            <a:t>modified</a:t>
          </a:r>
          <a:r>
            <a:rPr lang="en-GB" sz="2000" b="0" kern="1200" dirty="0" smtClean="0">
              <a:solidFill>
                <a:schemeClr val="bg1"/>
              </a:solidFill>
              <a:latin typeface="Cambria" panose="02040503050406030204" pitchFamily="18" charset="0"/>
              <a:cs typeface="Trebuchet MS"/>
            </a:rPr>
            <a:t> and </a:t>
          </a:r>
          <a:r>
            <a:rPr lang="en-GB" sz="2000" b="1" kern="1200" dirty="0" smtClean="0">
              <a:solidFill>
                <a:schemeClr val="bg1"/>
              </a:solidFill>
              <a:latin typeface="Cambria" panose="02040503050406030204" pitchFamily="18" charset="0"/>
              <a:cs typeface="Trebuchet MS"/>
            </a:rPr>
            <a:t>shared</a:t>
          </a:r>
          <a:r>
            <a:rPr lang="en-GB" sz="2000" b="0" kern="1200" dirty="0" smtClean="0">
              <a:solidFill>
                <a:schemeClr val="bg1"/>
              </a:solidFill>
              <a:latin typeface="Cambria" panose="02040503050406030204" pitchFamily="18" charset="0"/>
              <a:cs typeface="Trebuchet MS"/>
            </a:rPr>
            <a:t> by </a:t>
          </a:r>
          <a:r>
            <a:rPr lang="en-GB" sz="2000" b="1" kern="1200" dirty="0" smtClean="0">
              <a:solidFill>
                <a:schemeClr val="bg1"/>
              </a:solidFill>
              <a:latin typeface="Cambria" panose="02040503050406030204" pitchFamily="18" charset="0"/>
              <a:cs typeface="Trebuchet MS"/>
            </a:rPr>
            <a:t>anyone</a:t>
          </a:r>
          <a:r>
            <a:rPr lang="en-GB" sz="2000" b="0" kern="1200" dirty="0" smtClean="0">
              <a:solidFill>
                <a:schemeClr val="bg1"/>
              </a:solidFill>
              <a:latin typeface="Cambria" panose="02040503050406030204" pitchFamily="18" charset="0"/>
              <a:cs typeface="Trebuchet MS"/>
            </a:rPr>
            <a:t> for </a:t>
          </a:r>
          <a:r>
            <a:rPr lang="en-GB" sz="2000" b="1" kern="1200" dirty="0" smtClean="0">
              <a:solidFill>
                <a:schemeClr val="bg1"/>
              </a:solidFill>
              <a:latin typeface="Cambria" panose="02040503050406030204" pitchFamily="18" charset="0"/>
              <a:cs typeface="Trebuchet MS"/>
            </a:rPr>
            <a:t>any purpose</a:t>
          </a:r>
          <a:r>
            <a:rPr lang="de-AT" sz="2000" b="0" kern="1200" dirty="0" smtClean="0">
              <a:solidFill>
                <a:srgbClr val="FFFFFF"/>
              </a:solidFill>
              <a:latin typeface="Cambria" panose="02040503050406030204" pitchFamily="18" charset="0"/>
              <a:cs typeface="Vrinda"/>
            </a:rPr>
            <a:t>«</a:t>
          </a:r>
        </a:p>
        <a:p>
          <a:pPr lvl="0" algn="ctr" defTabSz="889000">
            <a:lnSpc>
              <a:spcPct val="90000"/>
            </a:lnSpc>
            <a:spcBef>
              <a:spcPct val="0"/>
            </a:spcBef>
            <a:spcAft>
              <a:spcPct val="35000"/>
            </a:spcAft>
          </a:pPr>
          <a:r>
            <a:rPr lang="en-GB" sz="2000" kern="1200" dirty="0" smtClean="0">
              <a:solidFill>
                <a:schemeClr val="accent4">
                  <a:lumMod val="60000"/>
                  <a:lumOff val="40000"/>
                </a:schemeClr>
              </a:solidFill>
              <a:latin typeface="Cambria" panose="02040503050406030204" pitchFamily="18" charset="0"/>
              <a:hlinkClick xmlns:r="http://schemas.openxmlformats.org/officeDocument/2006/relationships" r:id="rId1"/>
            </a:rPr>
            <a:t>http://opendefinition.org</a:t>
          </a:r>
          <a:r>
            <a:rPr lang="en-GB" sz="2000" kern="1200" dirty="0" smtClean="0">
              <a:solidFill>
                <a:schemeClr val="accent4">
                  <a:lumMod val="60000"/>
                  <a:lumOff val="40000"/>
                </a:schemeClr>
              </a:solidFill>
              <a:latin typeface="Cambria" panose="02040503050406030204" pitchFamily="18" charset="0"/>
            </a:rPr>
            <a:t> </a:t>
          </a:r>
        </a:p>
        <a:p>
          <a:pPr lvl="0" algn="ctr" defTabSz="889000">
            <a:lnSpc>
              <a:spcPct val="90000"/>
            </a:lnSpc>
            <a:spcBef>
              <a:spcPct val="0"/>
            </a:spcBef>
            <a:spcAft>
              <a:spcPct val="35000"/>
            </a:spcAft>
          </a:pPr>
          <a:endParaRPr lang="de-DE" sz="2000" kern="1200" dirty="0">
            <a:latin typeface="Cambria" panose="02040503050406030204" pitchFamily="18" charset="0"/>
          </a:endParaRPr>
        </a:p>
      </dsp:txBody>
      <dsp:txXfrm>
        <a:off x="60029" y="63159"/>
        <a:ext cx="5140711" cy="1929493"/>
      </dsp:txXfrm>
    </dsp:sp>
    <dsp:sp modelId="{FD1F0FA9-1F3B-274B-AEB8-E934244265E1}">
      <dsp:nvSpPr>
        <dsp:cNvPr id="0" name=""/>
        <dsp:cNvSpPr/>
      </dsp:nvSpPr>
      <dsp:spPr>
        <a:xfrm rot="5400000">
          <a:off x="2246093" y="2103920"/>
          <a:ext cx="768581" cy="922298"/>
        </a:xfrm>
        <a:prstGeom prst="righ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endParaRPr lang="de-DE" sz="4000" kern="1200"/>
        </a:p>
      </dsp:txBody>
      <dsp:txXfrm rot="-5400000">
        <a:off x="2353695" y="2180778"/>
        <a:ext cx="553378" cy="538007"/>
      </dsp:txXfrm>
    </dsp:sp>
    <dsp:sp modelId="{4310ED62-5581-2A43-9725-C48D2FA2F167}">
      <dsp:nvSpPr>
        <dsp:cNvPr id="0" name=""/>
        <dsp:cNvSpPr/>
      </dsp:nvSpPr>
      <dsp:spPr>
        <a:xfrm>
          <a:off x="0" y="3077457"/>
          <a:ext cx="5260769" cy="2049551"/>
        </a:xfrm>
        <a:prstGeom prst="roundRect">
          <a:avLst>
            <a:gd name="adj" fmla="val 10000"/>
          </a:avLst>
        </a:prstGeom>
        <a:solidFill>
          <a:srgbClr val="C80A00">
            <a:alpha val="60000"/>
          </a:srgb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b="1" kern="1200" dirty="0" smtClean="0">
              <a:solidFill>
                <a:srgbClr val="FFFFFF"/>
              </a:solidFill>
              <a:latin typeface="Cambria" panose="02040503050406030204" pitchFamily="18" charset="0"/>
            </a:rPr>
            <a:t>Offene Arbeitsmethoden:</a:t>
          </a:r>
        </a:p>
        <a:p>
          <a:pPr lvl="0" algn="ctr" defTabSz="800100">
            <a:lnSpc>
              <a:spcPct val="90000"/>
            </a:lnSpc>
            <a:spcBef>
              <a:spcPct val="0"/>
            </a:spcBef>
            <a:spcAft>
              <a:spcPct val="35000"/>
            </a:spcAft>
          </a:pPr>
          <a:r>
            <a:rPr lang="de-DE" sz="1800" kern="1200" dirty="0" smtClean="0">
              <a:solidFill>
                <a:srgbClr val="FFFFFF"/>
              </a:solidFill>
              <a:latin typeface="Cambria" panose="02040503050406030204" pitchFamily="18" charset="0"/>
            </a:rPr>
            <a:t>Transparente Dokumentation und Teilen von Workflows und Methoden</a:t>
          </a:r>
        </a:p>
        <a:p>
          <a:pPr lvl="0" algn="ctr" defTabSz="800100">
            <a:lnSpc>
              <a:spcPct val="90000"/>
            </a:lnSpc>
            <a:spcBef>
              <a:spcPct val="0"/>
            </a:spcBef>
            <a:spcAft>
              <a:spcPct val="35000"/>
            </a:spcAft>
          </a:pPr>
          <a:r>
            <a:rPr lang="de-DE" sz="1800" kern="1200" dirty="0" smtClean="0">
              <a:solidFill>
                <a:srgbClr val="FFFFFF"/>
              </a:solidFill>
              <a:latin typeface="Cambria" panose="02040503050406030204" pitchFamily="18" charset="0"/>
            </a:rPr>
            <a:t>Offenlegung und Teilen von Codes und Tools</a:t>
          </a:r>
        </a:p>
        <a:p>
          <a:pPr lvl="0" algn="ctr" defTabSz="800100">
            <a:lnSpc>
              <a:spcPct val="90000"/>
            </a:lnSpc>
            <a:spcBef>
              <a:spcPct val="0"/>
            </a:spcBef>
            <a:spcAft>
              <a:spcPct val="35000"/>
            </a:spcAft>
          </a:pPr>
          <a:r>
            <a:rPr lang="de-DE" sz="1800" kern="1200" dirty="0" smtClean="0">
              <a:solidFill>
                <a:srgbClr val="FFFFFF"/>
              </a:solidFill>
              <a:latin typeface="Cambria" panose="02040503050406030204" pitchFamily="18" charset="0"/>
            </a:rPr>
            <a:t>Open Source Software</a:t>
          </a:r>
        </a:p>
        <a:p>
          <a:pPr lvl="0" algn="ctr" defTabSz="800100">
            <a:lnSpc>
              <a:spcPct val="90000"/>
            </a:lnSpc>
            <a:spcBef>
              <a:spcPct val="0"/>
            </a:spcBef>
            <a:spcAft>
              <a:spcPct val="35000"/>
            </a:spcAft>
          </a:pPr>
          <a:r>
            <a:rPr lang="de-DE" sz="1800" kern="1200" dirty="0" smtClean="0">
              <a:solidFill>
                <a:srgbClr val="FFFFFF"/>
              </a:solidFill>
              <a:latin typeface="Cambria" panose="02040503050406030204" pitchFamily="18" charset="0"/>
            </a:rPr>
            <a:t>Offene Metadaten</a:t>
          </a:r>
        </a:p>
      </dsp:txBody>
      <dsp:txXfrm>
        <a:off x="60029" y="3137486"/>
        <a:ext cx="5140711" cy="19294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CF483-1EFD-4946-8942-FE5314664C8E}">
      <dsp:nvSpPr>
        <dsp:cNvPr id="0" name=""/>
        <dsp:cNvSpPr/>
      </dsp:nvSpPr>
      <dsp:spPr>
        <a:xfrm>
          <a:off x="0" y="2566"/>
          <a:ext cx="4495323" cy="1312293"/>
        </a:xfrm>
        <a:prstGeom prst="roundRect">
          <a:avLst>
            <a:gd name="adj" fmla="val 10000"/>
          </a:avLst>
        </a:prstGeom>
        <a:solidFill>
          <a:srgbClr val="C80A00">
            <a:alpha val="80000"/>
          </a:srgb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de-AT" sz="2700" kern="1200" dirty="0" smtClean="0">
              <a:solidFill>
                <a:srgbClr val="FFFFFF"/>
              </a:solidFill>
              <a:latin typeface="Vrinda"/>
              <a:cs typeface="Vrinda"/>
            </a:rPr>
            <a:t>«</a:t>
          </a:r>
          <a:r>
            <a:rPr lang="de-AT" sz="2700" kern="1200" dirty="0" smtClean="0">
              <a:solidFill>
                <a:srgbClr val="FFFFFF"/>
              </a:solidFill>
            </a:rPr>
            <a:t>As open </a:t>
          </a:r>
          <a:r>
            <a:rPr lang="de-AT" sz="2700" kern="1200" dirty="0" err="1" smtClean="0">
              <a:solidFill>
                <a:srgbClr val="FFFFFF"/>
              </a:solidFill>
            </a:rPr>
            <a:t>as</a:t>
          </a:r>
          <a:r>
            <a:rPr lang="de-AT" sz="2700" kern="1200" dirty="0" smtClean="0">
              <a:solidFill>
                <a:srgbClr val="FFFFFF"/>
              </a:solidFill>
            </a:rPr>
            <a:t> </a:t>
          </a:r>
          <a:r>
            <a:rPr lang="de-AT" sz="2700" kern="1200" dirty="0" err="1" smtClean="0">
              <a:solidFill>
                <a:srgbClr val="FFFFFF"/>
              </a:solidFill>
            </a:rPr>
            <a:t>possible</a:t>
          </a:r>
          <a:r>
            <a:rPr lang="de-AT" sz="2700" kern="1200" dirty="0" smtClean="0">
              <a:solidFill>
                <a:srgbClr val="FFFFFF"/>
              </a:solidFill>
            </a:rPr>
            <a:t>, </a:t>
          </a:r>
          <a:r>
            <a:rPr lang="de-AT" sz="2700" kern="1200" dirty="0" err="1" smtClean="0">
              <a:solidFill>
                <a:srgbClr val="FFFFFF"/>
              </a:solidFill>
            </a:rPr>
            <a:t>as</a:t>
          </a:r>
          <a:r>
            <a:rPr lang="de-AT" sz="2700" kern="1200" dirty="0" smtClean="0">
              <a:solidFill>
                <a:srgbClr val="FFFFFF"/>
              </a:solidFill>
            </a:rPr>
            <a:t> </a:t>
          </a:r>
          <a:r>
            <a:rPr lang="de-AT" sz="2700" kern="1200" dirty="0" err="1" smtClean="0">
              <a:solidFill>
                <a:srgbClr val="FFFFFF"/>
              </a:solidFill>
            </a:rPr>
            <a:t>closed</a:t>
          </a:r>
          <a:r>
            <a:rPr lang="de-AT" sz="2700" kern="1200" dirty="0" smtClean="0">
              <a:solidFill>
                <a:srgbClr val="FFFFFF"/>
              </a:solidFill>
            </a:rPr>
            <a:t> </a:t>
          </a:r>
          <a:r>
            <a:rPr lang="de-AT" sz="2700" kern="1200" dirty="0" err="1" smtClean="0">
              <a:solidFill>
                <a:srgbClr val="FFFFFF"/>
              </a:solidFill>
            </a:rPr>
            <a:t>as</a:t>
          </a:r>
          <a:r>
            <a:rPr lang="de-AT" sz="2700" kern="1200" dirty="0" smtClean="0">
              <a:solidFill>
                <a:srgbClr val="FFFFFF"/>
              </a:solidFill>
            </a:rPr>
            <a:t> </a:t>
          </a:r>
          <a:r>
            <a:rPr lang="de-AT" sz="2700" kern="1200" dirty="0" err="1" smtClean="0">
              <a:solidFill>
                <a:srgbClr val="FFFFFF"/>
              </a:solidFill>
            </a:rPr>
            <a:t>necessary</a:t>
          </a:r>
          <a:r>
            <a:rPr lang="de-AT" sz="2700" kern="1200" dirty="0" smtClean="0">
              <a:solidFill>
                <a:srgbClr val="FFFFFF"/>
              </a:solidFill>
              <a:latin typeface="Vrinda"/>
              <a:cs typeface="Vrinda"/>
            </a:rPr>
            <a:t>» </a:t>
          </a:r>
          <a:r>
            <a:rPr lang="de-AT" sz="2400" kern="1200" dirty="0" smtClean="0">
              <a:solidFill>
                <a:srgbClr val="FFFFFF"/>
              </a:solidFill>
              <a:latin typeface="Vrinda"/>
              <a:cs typeface="Vrinda"/>
            </a:rPr>
            <a:t>(H2020)</a:t>
          </a:r>
          <a:endParaRPr lang="de-DE" sz="2400" kern="1200" dirty="0"/>
        </a:p>
      </dsp:txBody>
      <dsp:txXfrm>
        <a:off x="38436" y="41002"/>
        <a:ext cx="4418451" cy="12354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A12CA-5C59-AD44-8153-D2B647898D05}">
      <dsp:nvSpPr>
        <dsp:cNvPr id="0" name=""/>
        <dsp:cNvSpPr/>
      </dsp:nvSpPr>
      <dsp:spPr>
        <a:xfrm>
          <a:off x="0" y="2232"/>
          <a:ext cx="3091897" cy="4567322"/>
        </a:xfrm>
        <a:prstGeom prst="roundRect">
          <a:avLst>
            <a:gd name="adj" fmla="val 10000"/>
          </a:avLst>
        </a:prstGeom>
        <a:solidFill>
          <a:srgbClr val="009FDF">
            <a:alpha val="86000"/>
          </a:srgbClr>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de-DE" sz="1600" b="1" kern="1200" dirty="0" smtClean="0">
              <a:solidFill>
                <a:schemeClr val="bg1"/>
              </a:solidFill>
              <a:latin typeface="Cambria" panose="02040503050406030204" pitchFamily="18" charset="0"/>
            </a:rPr>
            <a:t>Weitere Kriterien:</a:t>
          </a:r>
        </a:p>
        <a:p>
          <a:pPr lvl="0" algn="ctr" defTabSz="711200">
            <a:lnSpc>
              <a:spcPct val="90000"/>
            </a:lnSpc>
            <a:spcBef>
              <a:spcPct val="0"/>
            </a:spcBef>
            <a:spcAft>
              <a:spcPct val="35000"/>
            </a:spcAft>
          </a:pPr>
          <a:r>
            <a:rPr lang="de-DE" sz="1600" kern="1200" dirty="0" smtClean="0">
              <a:solidFill>
                <a:schemeClr val="bg1"/>
              </a:solidFill>
              <a:latin typeface="Cambria" panose="02040503050406030204" pitchFamily="18" charset="0"/>
            </a:rPr>
            <a:t>Freier Zugang zum Repositorium</a:t>
          </a:r>
        </a:p>
        <a:p>
          <a:pPr lvl="0" algn="ctr" defTabSz="711200">
            <a:lnSpc>
              <a:spcPct val="90000"/>
            </a:lnSpc>
            <a:spcBef>
              <a:spcPct val="0"/>
            </a:spcBef>
            <a:spcAft>
              <a:spcPct val="35000"/>
            </a:spcAft>
          </a:pPr>
          <a:r>
            <a:rPr lang="de-DE" sz="1600" kern="1200" dirty="0" err="1" smtClean="0">
              <a:solidFill>
                <a:schemeClr val="bg1"/>
              </a:solidFill>
              <a:latin typeface="Cambria" panose="02040503050406030204" pitchFamily="18" charset="0"/>
            </a:rPr>
            <a:t>Policies</a:t>
          </a:r>
          <a:r>
            <a:rPr lang="de-DE" sz="1600" kern="1200" dirty="0" smtClean="0">
              <a:solidFill>
                <a:schemeClr val="bg1"/>
              </a:solidFill>
              <a:latin typeface="Cambria" panose="02040503050406030204" pitchFamily="18" charset="0"/>
            </a:rPr>
            <a:t>/Nutzungsbedingungen</a:t>
          </a:r>
        </a:p>
        <a:p>
          <a:pPr lvl="0" algn="ctr" defTabSz="711200">
            <a:lnSpc>
              <a:spcPct val="90000"/>
            </a:lnSpc>
            <a:spcBef>
              <a:spcPct val="0"/>
            </a:spcBef>
            <a:spcAft>
              <a:spcPct val="35000"/>
            </a:spcAft>
          </a:pPr>
          <a:r>
            <a:rPr lang="de-DE" sz="1600" kern="1200" dirty="0" smtClean="0">
              <a:solidFill>
                <a:schemeClr val="bg1"/>
              </a:solidFill>
              <a:latin typeface="Cambria" panose="02040503050406030204" pitchFamily="18" charset="0"/>
            </a:rPr>
            <a:t>Beibehaltung der Datenhoheit</a:t>
          </a:r>
        </a:p>
        <a:p>
          <a:pPr lvl="0" algn="ctr" defTabSz="711200">
            <a:lnSpc>
              <a:spcPct val="90000"/>
            </a:lnSpc>
            <a:spcBef>
              <a:spcPct val="0"/>
            </a:spcBef>
            <a:spcAft>
              <a:spcPct val="35000"/>
            </a:spcAft>
          </a:pPr>
          <a:r>
            <a:rPr lang="de-DE" sz="1600" kern="1200" dirty="0" smtClean="0">
              <a:solidFill>
                <a:schemeClr val="bg1"/>
              </a:solidFill>
              <a:latin typeface="Cambria" panose="02040503050406030204" pitchFamily="18" charset="0"/>
            </a:rPr>
            <a:t>Persistente </a:t>
          </a:r>
          <a:r>
            <a:rPr lang="de-DE" sz="1600" kern="1200" dirty="0" err="1" smtClean="0">
              <a:solidFill>
                <a:schemeClr val="bg1"/>
              </a:solidFill>
              <a:latin typeface="Cambria" panose="02040503050406030204" pitchFamily="18" charset="0"/>
            </a:rPr>
            <a:t>Identifikatoren</a:t>
          </a:r>
          <a:r>
            <a:rPr lang="de-DE" sz="1600" kern="1200" dirty="0" smtClean="0">
              <a:solidFill>
                <a:schemeClr val="bg1"/>
              </a:solidFill>
              <a:latin typeface="Cambria" panose="02040503050406030204" pitchFamily="18" charset="0"/>
            </a:rPr>
            <a:t> für </a:t>
          </a:r>
          <a:r>
            <a:rPr lang="de-DE" sz="1600" kern="1200" dirty="0" err="1" smtClean="0">
              <a:solidFill>
                <a:schemeClr val="bg1"/>
              </a:solidFill>
              <a:latin typeface="Cambria" panose="02040503050406030204" pitchFamily="18" charset="0"/>
            </a:rPr>
            <a:t>AutorInnen</a:t>
          </a:r>
          <a:r>
            <a:rPr lang="de-DE" sz="1600" kern="1200" dirty="0" smtClean="0">
              <a:solidFill>
                <a:schemeClr val="bg1"/>
              </a:solidFill>
              <a:latin typeface="Cambria" panose="02040503050406030204" pitchFamily="18" charset="0"/>
            </a:rPr>
            <a:t>/Beitragende (</a:t>
          </a:r>
          <a:r>
            <a:rPr lang="de-DE" sz="1600" kern="1200" dirty="0" err="1" smtClean="0">
              <a:solidFill>
                <a:schemeClr val="bg1"/>
              </a:solidFill>
              <a:latin typeface="Cambria" panose="02040503050406030204" pitchFamily="18" charset="0"/>
            </a:rPr>
            <a:t>zB</a:t>
          </a:r>
          <a:r>
            <a:rPr lang="de-DE" sz="1600" kern="1200" dirty="0" smtClean="0">
              <a:solidFill>
                <a:schemeClr val="bg1"/>
              </a:solidFill>
              <a:latin typeface="Cambria" panose="02040503050406030204" pitchFamily="18" charset="0"/>
            </a:rPr>
            <a:t> ORCID)</a:t>
          </a:r>
        </a:p>
        <a:p>
          <a:pPr lvl="0" algn="ctr" defTabSz="711200">
            <a:lnSpc>
              <a:spcPct val="90000"/>
            </a:lnSpc>
            <a:spcBef>
              <a:spcPct val="0"/>
            </a:spcBef>
            <a:spcAft>
              <a:spcPct val="35000"/>
            </a:spcAft>
          </a:pPr>
          <a:r>
            <a:rPr lang="de-DE" sz="1600" kern="1200" dirty="0" smtClean="0">
              <a:solidFill>
                <a:schemeClr val="bg1"/>
              </a:solidFill>
              <a:latin typeface="Cambria" panose="02040503050406030204" pitchFamily="18" charset="0"/>
            </a:rPr>
            <a:t>Interoperabilität</a:t>
          </a:r>
        </a:p>
        <a:p>
          <a:pPr lvl="0" algn="ctr" defTabSz="711200">
            <a:lnSpc>
              <a:spcPct val="90000"/>
            </a:lnSpc>
            <a:spcBef>
              <a:spcPct val="0"/>
            </a:spcBef>
            <a:spcAft>
              <a:spcPct val="35000"/>
            </a:spcAft>
          </a:pPr>
          <a:r>
            <a:rPr lang="de-DE" sz="1600" kern="1200" dirty="0" smtClean="0">
              <a:solidFill>
                <a:schemeClr val="bg1"/>
              </a:solidFill>
              <a:latin typeface="Cambria" panose="02040503050406030204" pitchFamily="18" charset="0"/>
            </a:rPr>
            <a:t>Zugrunde liegende Kosten- und Geschäftsmodelle</a:t>
          </a:r>
        </a:p>
        <a:p>
          <a:pPr lvl="0" algn="ctr" defTabSz="711200">
            <a:lnSpc>
              <a:spcPct val="90000"/>
            </a:lnSpc>
            <a:spcBef>
              <a:spcPct val="0"/>
            </a:spcBef>
            <a:spcAft>
              <a:spcPct val="35000"/>
            </a:spcAft>
          </a:pPr>
          <a:r>
            <a:rPr lang="de-DE" sz="1600" kern="1200" dirty="0" smtClean="0">
              <a:solidFill>
                <a:schemeClr val="bg1"/>
              </a:solidFill>
              <a:latin typeface="Cambria" panose="02040503050406030204" pitchFamily="18" charset="0"/>
            </a:rPr>
            <a:t>Fortbestand des Repositoriums</a:t>
          </a:r>
        </a:p>
        <a:p>
          <a:pPr lvl="0" algn="ctr" defTabSz="711200">
            <a:lnSpc>
              <a:spcPct val="90000"/>
            </a:lnSpc>
            <a:spcBef>
              <a:spcPct val="0"/>
            </a:spcBef>
            <a:spcAft>
              <a:spcPct val="35000"/>
            </a:spcAft>
          </a:pPr>
          <a:r>
            <a:rPr lang="de-DE" sz="1600" kern="1200" dirty="0" smtClean="0">
              <a:solidFill>
                <a:schemeClr val="bg1"/>
              </a:solidFill>
              <a:latin typeface="Cambria" panose="02040503050406030204" pitchFamily="18" charset="0"/>
            </a:rPr>
            <a:t>Trägerschaft/Finanzierung – öffentlich vs. privatwirtschaftlich</a:t>
          </a:r>
        </a:p>
        <a:p>
          <a:pPr lvl="0" algn="ctr" defTabSz="711200">
            <a:lnSpc>
              <a:spcPct val="90000"/>
            </a:lnSpc>
            <a:spcBef>
              <a:spcPct val="0"/>
            </a:spcBef>
            <a:spcAft>
              <a:spcPct val="35000"/>
            </a:spcAft>
          </a:pPr>
          <a:endParaRPr lang="de-DE" sz="1600" kern="1200" dirty="0">
            <a:latin typeface="Cambria" panose="02040503050406030204" pitchFamily="18" charset="0"/>
          </a:endParaRPr>
        </a:p>
      </dsp:txBody>
      <dsp:txXfrm>
        <a:off x="90559" y="92791"/>
        <a:ext cx="2910779" cy="438620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5659" cy="493713"/>
          </a:xfrm>
          <a:prstGeom prst="rect">
            <a:avLst/>
          </a:prstGeom>
        </p:spPr>
        <p:txBody>
          <a:bodyPr vert="horz" lIns="91253" tIns="45626" rIns="91253" bIns="45626" rtlCol="0"/>
          <a:lstStyle>
            <a:lvl1pPr algn="l">
              <a:defRPr sz="1200"/>
            </a:lvl1pPr>
          </a:lstStyle>
          <a:p>
            <a:endParaRPr lang="de-AT"/>
          </a:p>
        </p:txBody>
      </p:sp>
      <p:sp>
        <p:nvSpPr>
          <p:cNvPr id="3" name="Datumsplatzhalter 2"/>
          <p:cNvSpPr>
            <a:spLocks noGrp="1"/>
          </p:cNvSpPr>
          <p:nvPr>
            <p:ph type="dt" sz="quarter" idx="1"/>
          </p:nvPr>
        </p:nvSpPr>
        <p:spPr>
          <a:xfrm>
            <a:off x="3850444" y="1"/>
            <a:ext cx="2945659" cy="493713"/>
          </a:xfrm>
          <a:prstGeom prst="rect">
            <a:avLst/>
          </a:prstGeom>
        </p:spPr>
        <p:txBody>
          <a:bodyPr vert="horz" lIns="91253" tIns="45626" rIns="91253" bIns="45626" rtlCol="0"/>
          <a:lstStyle>
            <a:lvl1pPr algn="r">
              <a:defRPr sz="1200"/>
            </a:lvl1pPr>
          </a:lstStyle>
          <a:p>
            <a:fld id="{2D4C7781-55B1-4435-A8AA-954850731D36}" type="datetimeFigureOut">
              <a:rPr lang="de-AT" smtClean="0"/>
              <a:t>15.09.2016</a:t>
            </a:fld>
            <a:endParaRPr lang="de-AT"/>
          </a:p>
        </p:txBody>
      </p:sp>
      <p:sp>
        <p:nvSpPr>
          <p:cNvPr id="4" name="Fußzeilenplatzhalter 3"/>
          <p:cNvSpPr>
            <a:spLocks noGrp="1"/>
          </p:cNvSpPr>
          <p:nvPr>
            <p:ph type="ftr" sz="quarter" idx="2"/>
          </p:nvPr>
        </p:nvSpPr>
        <p:spPr>
          <a:xfrm>
            <a:off x="0" y="9378825"/>
            <a:ext cx="2945659" cy="493713"/>
          </a:xfrm>
          <a:prstGeom prst="rect">
            <a:avLst/>
          </a:prstGeom>
        </p:spPr>
        <p:txBody>
          <a:bodyPr vert="horz" lIns="91253" tIns="45626" rIns="91253" bIns="45626" rtlCol="0" anchor="b"/>
          <a:lstStyle>
            <a:lvl1pPr algn="l">
              <a:defRPr sz="1200"/>
            </a:lvl1pPr>
          </a:lstStyle>
          <a:p>
            <a:endParaRPr lang="de-AT"/>
          </a:p>
        </p:txBody>
      </p:sp>
      <p:sp>
        <p:nvSpPr>
          <p:cNvPr id="5" name="Foliennummernplatzhalter 4"/>
          <p:cNvSpPr>
            <a:spLocks noGrp="1"/>
          </p:cNvSpPr>
          <p:nvPr>
            <p:ph type="sldNum" sz="quarter" idx="3"/>
          </p:nvPr>
        </p:nvSpPr>
        <p:spPr>
          <a:xfrm>
            <a:off x="3850444" y="9378825"/>
            <a:ext cx="2945659" cy="493713"/>
          </a:xfrm>
          <a:prstGeom prst="rect">
            <a:avLst/>
          </a:prstGeom>
        </p:spPr>
        <p:txBody>
          <a:bodyPr vert="horz" lIns="91253" tIns="45626" rIns="91253" bIns="45626" rtlCol="0" anchor="b"/>
          <a:lstStyle>
            <a:lvl1pPr algn="r">
              <a:defRPr sz="1200"/>
            </a:lvl1pPr>
          </a:lstStyle>
          <a:p>
            <a:fld id="{6737D6E1-2427-4C24-8EBD-4AE353036713}" type="slidenum">
              <a:rPr lang="de-AT" smtClean="0"/>
              <a:t>‹Nr.›</a:t>
            </a:fld>
            <a:endParaRPr lang="de-AT"/>
          </a:p>
        </p:txBody>
      </p:sp>
    </p:spTree>
    <p:extLst>
      <p:ext uri="{BB962C8B-B14F-4D97-AF65-F5344CB8AC3E}">
        <p14:creationId xmlns:p14="http://schemas.microsoft.com/office/powerpoint/2010/main" val="2947348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5659" cy="493713"/>
          </a:xfrm>
          <a:prstGeom prst="rect">
            <a:avLst/>
          </a:prstGeom>
        </p:spPr>
        <p:txBody>
          <a:bodyPr vert="horz" lIns="91253" tIns="45626" rIns="91253" bIns="45626" rtlCol="0"/>
          <a:lstStyle>
            <a:lvl1pPr algn="l">
              <a:defRPr sz="1200"/>
            </a:lvl1pPr>
          </a:lstStyle>
          <a:p>
            <a:endParaRPr lang="de-DE"/>
          </a:p>
        </p:txBody>
      </p:sp>
      <p:sp>
        <p:nvSpPr>
          <p:cNvPr id="3" name="Datumsplatzhalter 2"/>
          <p:cNvSpPr>
            <a:spLocks noGrp="1"/>
          </p:cNvSpPr>
          <p:nvPr>
            <p:ph type="dt" idx="1"/>
          </p:nvPr>
        </p:nvSpPr>
        <p:spPr>
          <a:xfrm>
            <a:off x="3850444" y="1"/>
            <a:ext cx="2945659" cy="493713"/>
          </a:xfrm>
          <a:prstGeom prst="rect">
            <a:avLst/>
          </a:prstGeom>
        </p:spPr>
        <p:txBody>
          <a:bodyPr vert="horz" lIns="91253" tIns="45626" rIns="91253" bIns="45626" rtlCol="0"/>
          <a:lstStyle>
            <a:lvl1pPr algn="r">
              <a:defRPr sz="1200"/>
            </a:lvl1pPr>
          </a:lstStyle>
          <a:p>
            <a:fld id="{855DA269-E829-4F5A-8223-D8F17E895FC1}" type="datetimeFigureOut">
              <a:rPr lang="de-DE" smtClean="0"/>
              <a:t>15.09.2016</a:t>
            </a:fld>
            <a:endParaRPr lang="de-DE"/>
          </a:p>
        </p:txBody>
      </p:sp>
      <p:sp>
        <p:nvSpPr>
          <p:cNvPr id="4" name="Folienbildplatzhalter 3"/>
          <p:cNvSpPr>
            <a:spLocks noGrp="1" noRot="1" noChangeAspect="1"/>
          </p:cNvSpPr>
          <p:nvPr>
            <p:ph type="sldImg" idx="2"/>
          </p:nvPr>
        </p:nvSpPr>
        <p:spPr>
          <a:xfrm>
            <a:off x="931863" y="741363"/>
            <a:ext cx="4933950" cy="3700462"/>
          </a:xfrm>
          <a:prstGeom prst="rect">
            <a:avLst/>
          </a:prstGeom>
          <a:noFill/>
          <a:ln w="12700">
            <a:solidFill>
              <a:prstClr val="black"/>
            </a:solidFill>
          </a:ln>
        </p:spPr>
        <p:txBody>
          <a:bodyPr vert="horz" lIns="91253" tIns="45626" rIns="91253" bIns="45626" rtlCol="0" anchor="ctr"/>
          <a:lstStyle/>
          <a:p>
            <a:endParaRPr lang="de-DE"/>
          </a:p>
        </p:txBody>
      </p:sp>
      <p:sp>
        <p:nvSpPr>
          <p:cNvPr id="5" name="Notizenplatzhalter 4"/>
          <p:cNvSpPr>
            <a:spLocks noGrp="1"/>
          </p:cNvSpPr>
          <p:nvPr>
            <p:ph type="body" sz="quarter" idx="3"/>
          </p:nvPr>
        </p:nvSpPr>
        <p:spPr>
          <a:xfrm>
            <a:off x="679768" y="4690270"/>
            <a:ext cx="5438140" cy="4443413"/>
          </a:xfrm>
          <a:prstGeom prst="rect">
            <a:avLst/>
          </a:prstGeom>
        </p:spPr>
        <p:txBody>
          <a:bodyPr vert="horz" lIns="91253" tIns="45626" rIns="91253" bIns="45626"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378825"/>
            <a:ext cx="2945659" cy="493713"/>
          </a:xfrm>
          <a:prstGeom prst="rect">
            <a:avLst/>
          </a:prstGeom>
        </p:spPr>
        <p:txBody>
          <a:bodyPr vert="horz" lIns="91253" tIns="45626" rIns="91253" bIns="45626"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378825"/>
            <a:ext cx="2945659" cy="493713"/>
          </a:xfrm>
          <a:prstGeom prst="rect">
            <a:avLst/>
          </a:prstGeom>
        </p:spPr>
        <p:txBody>
          <a:bodyPr vert="horz" lIns="91253" tIns="45626" rIns="91253" bIns="45626" rtlCol="0" anchor="b"/>
          <a:lstStyle>
            <a:lvl1pPr algn="r">
              <a:defRPr sz="1200"/>
            </a:lvl1pPr>
          </a:lstStyle>
          <a:p>
            <a:fld id="{9D04B1B4-E21B-4787-AC6A-B16C5CC09FB4}" type="slidenum">
              <a:rPr lang="de-DE" smtClean="0"/>
              <a:t>‹Nr.›</a:t>
            </a:fld>
            <a:endParaRPr lang="de-DE"/>
          </a:p>
        </p:txBody>
      </p:sp>
    </p:spTree>
    <p:extLst>
      <p:ext uri="{BB962C8B-B14F-4D97-AF65-F5344CB8AC3E}">
        <p14:creationId xmlns:p14="http://schemas.microsoft.com/office/powerpoint/2010/main" val="3748856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31863" y="741363"/>
            <a:ext cx="4933950" cy="3700462"/>
          </a:xfrm>
        </p:spPr>
      </p:sp>
      <p:sp>
        <p:nvSpPr>
          <p:cNvPr id="3" name="Notizenplatzhalter 2"/>
          <p:cNvSpPr>
            <a:spLocks noGrp="1"/>
          </p:cNvSpPr>
          <p:nvPr>
            <p:ph type="body" idx="1"/>
          </p:nvPr>
        </p:nvSpPr>
        <p:spPr/>
        <p:txBody>
          <a:bodyPr/>
          <a:lstStyle/>
          <a:p>
            <a:endParaRPr lang="de-AT" dirty="0"/>
          </a:p>
        </p:txBody>
      </p:sp>
    </p:spTree>
    <p:extLst>
      <p:ext uri="{BB962C8B-B14F-4D97-AF65-F5344CB8AC3E}">
        <p14:creationId xmlns:p14="http://schemas.microsoft.com/office/powerpoint/2010/main" val="865711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31863" y="741363"/>
            <a:ext cx="4933950" cy="3700462"/>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A30F9EA-FCC2-4288-B6A4-08B328059F62}" type="slidenum">
              <a:rPr lang="de-AT" smtClean="0"/>
              <a:t>11</a:t>
            </a:fld>
            <a:endParaRPr lang="de-AT"/>
          </a:p>
        </p:txBody>
      </p:sp>
    </p:spTree>
    <p:extLst>
      <p:ext uri="{BB962C8B-B14F-4D97-AF65-F5344CB8AC3E}">
        <p14:creationId xmlns:p14="http://schemas.microsoft.com/office/powerpoint/2010/main" val="3575699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31863" y="741363"/>
            <a:ext cx="4933950" cy="3700462"/>
          </a:xfrm>
        </p:spPr>
      </p:sp>
      <p:sp>
        <p:nvSpPr>
          <p:cNvPr id="3" name="Notizenplatzhalter 2"/>
          <p:cNvSpPr>
            <a:spLocks noGrp="1"/>
          </p:cNvSpPr>
          <p:nvPr>
            <p:ph type="body" idx="1"/>
          </p:nvPr>
        </p:nvSpPr>
        <p:spPr/>
        <p:txBody>
          <a:bodyPr/>
          <a:lstStyle/>
          <a:p>
            <a:endParaRPr lang="de-DE" sz="900" dirty="0"/>
          </a:p>
        </p:txBody>
      </p:sp>
      <p:sp>
        <p:nvSpPr>
          <p:cNvPr id="4" name="Foliennummernplatzhalter 3"/>
          <p:cNvSpPr>
            <a:spLocks noGrp="1"/>
          </p:cNvSpPr>
          <p:nvPr>
            <p:ph type="sldNum" sz="quarter" idx="10"/>
          </p:nvPr>
        </p:nvSpPr>
        <p:spPr/>
        <p:txBody>
          <a:bodyPr/>
          <a:lstStyle/>
          <a:p>
            <a:fld id="{9A30F9EA-FCC2-4288-B6A4-08B328059F62}" type="slidenum">
              <a:rPr lang="de-AT" smtClean="0"/>
              <a:t>41</a:t>
            </a:fld>
            <a:endParaRPr lang="de-AT"/>
          </a:p>
        </p:txBody>
      </p:sp>
    </p:spTree>
    <p:extLst>
      <p:ext uri="{BB962C8B-B14F-4D97-AF65-F5344CB8AC3E}">
        <p14:creationId xmlns:p14="http://schemas.microsoft.com/office/powerpoint/2010/main" val="39590875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3505200"/>
            <a:ext cx="7848600" cy="1752600"/>
          </a:xfrm>
        </p:spPr>
        <p:txBody>
          <a:bodyPr/>
          <a:lstStyle>
            <a:lvl1pPr marL="0" indent="0" algn="ctr">
              <a:buNone/>
              <a:defRPr>
                <a:solidFill>
                  <a:srgbClr val="544E4C"/>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cxnSp>
        <p:nvCxnSpPr>
          <p:cNvPr id="8" name="Straight Connector 7"/>
          <p:cNvCxnSpPr/>
          <p:nvPr/>
        </p:nvCxnSpPr>
        <p:spPr>
          <a:xfrm>
            <a:off x="685800" y="3398520"/>
            <a:ext cx="7848600" cy="1588"/>
          </a:xfrm>
          <a:prstGeom prst="line">
            <a:avLst/>
          </a:prstGeom>
          <a:ln w="19050">
            <a:solidFill>
              <a:srgbClr val="ED7C00"/>
            </a:solidFill>
          </a:ln>
        </p:spPr>
        <p:style>
          <a:lnRef idx="1">
            <a:schemeClr val="accent1"/>
          </a:lnRef>
          <a:fillRef idx="0">
            <a:schemeClr val="accent1"/>
          </a:fillRef>
          <a:effectRef idx="0">
            <a:schemeClr val="accent1"/>
          </a:effectRef>
          <a:fontRef idx="minor">
            <a:schemeClr val="tx1"/>
          </a:fontRef>
        </p:style>
      </p:cxnSp>
      <p:pic>
        <p:nvPicPr>
          <p:cNvPr id="7" name="Picture 6" descr="bann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77" y="5254699"/>
            <a:ext cx="8473723" cy="1603301"/>
          </a:xfrm>
          <a:prstGeom prst="rect">
            <a:avLst/>
          </a:prstGeom>
        </p:spPr>
      </p:pic>
      <p:pic>
        <p:nvPicPr>
          <p:cNvPr id="9" name="Picture 8" descr="FOSTER-hire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99706" y="1609281"/>
            <a:ext cx="3557135" cy="1895919"/>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18288"/>
            <a:ext cx="2895600" cy="329184"/>
          </a:xfrm>
          <a:prstGeom prst="rect">
            <a:avLst/>
          </a:prstGeom>
        </p:spPr>
        <p:txBody>
          <a:bodyPr/>
          <a:lstStyle/>
          <a:p>
            <a:endParaRPr lang="en-US"/>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endParaRPr lang="en-US"/>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1195F333-0D92-374E-91DF-1E1330C72A1E}" type="slidenum">
              <a:rPr lang="en-US" smtClean="0"/>
              <a:t>‹Nr.›</a:t>
            </a:fld>
            <a:endParaRPr lang="en-US"/>
          </a:p>
        </p:txBody>
      </p:sp>
      <p:sp>
        <p:nvSpPr>
          <p:cNvPr id="7" name="Foliennummernplatzhalter 3"/>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153592F-B737-4B5B-9F57-E826AED63FA4}" type="slidenum">
              <a:rPr lang="de-AT" smtClean="0"/>
              <a:pPr/>
              <a:t>‹Nr.›</a:t>
            </a:fld>
            <a:endParaRPr lang="de-AT"/>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a:xfrm>
            <a:off x="457200" y="18288"/>
            <a:ext cx="2895600" cy="329184"/>
          </a:xfrm>
          <a:prstGeom prst="rect">
            <a:avLst/>
          </a:prstGeom>
        </p:spPr>
        <p:txBody>
          <a:bodyPr/>
          <a:lstStyle/>
          <a:p>
            <a:endParaRPr lang="en-US"/>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endParaRPr lang="en-US"/>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fld id="{1195F333-0D92-374E-91DF-1E1330C72A1E}" type="slidenum">
              <a:rPr lang="en-US" smtClean="0"/>
              <a:t>‹Nr.›</a:t>
            </a:fld>
            <a:endParaRPr lang="en-US"/>
          </a:p>
        </p:txBody>
      </p:sp>
      <p:sp>
        <p:nvSpPr>
          <p:cNvPr id="7" name="Foliennummernplatzhalter 3"/>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153592F-B737-4B5B-9F57-E826AED63FA4}" type="slidenum">
              <a:rPr lang="de-AT" smtClean="0"/>
              <a:pPr/>
              <a:t>‹Nr.›</a:t>
            </a:fld>
            <a:endParaRPr lang="de-AT"/>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AT" dirty="0" smtClean="0"/>
              <a:t>Mastertitelformat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smtClean="0"/>
              <a:t>Master-Untertitelformat bearbeiten</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lvl1pPr defTabSz="449263">
              <a:lnSpc>
                <a:spcPct val="95000"/>
              </a:lnSpc>
              <a:buClr>
                <a:srgbClr val="000000"/>
              </a:buClr>
              <a:buSzPct val="100000"/>
              <a:buFont typeface="Times New Roman" pitchFamily="18" charset="0"/>
              <a:buNone/>
              <a:defRPr/>
            </a:lvl1pPr>
          </a:lstStyle>
          <a:p>
            <a:pPr>
              <a:defRPr/>
            </a:pPr>
            <a:endParaRPr lang="de-DE" dirty="0"/>
          </a:p>
        </p:txBody>
      </p:sp>
      <p:sp>
        <p:nvSpPr>
          <p:cNvPr id="5" name="Fußzeilenplatzhalter 4"/>
          <p:cNvSpPr>
            <a:spLocks noGrp="1"/>
          </p:cNvSpPr>
          <p:nvPr>
            <p:ph type="ftr" sz="quarter" idx="11"/>
          </p:nvPr>
        </p:nvSpPr>
        <p:spPr>
          <a:xfrm>
            <a:off x="3124200" y="6356350"/>
            <a:ext cx="2895600" cy="365125"/>
          </a:xfrm>
          <a:prstGeom prst="rect">
            <a:avLst/>
          </a:prstGeom>
        </p:spPr>
        <p:txBody>
          <a:bodyPr rtlCol="0"/>
          <a:lstStyle>
            <a:lvl1pPr defTabSz="449263" fontAlgn="auto">
              <a:lnSpc>
                <a:spcPct val="95000"/>
              </a:lnSpc>
              <a:spcBef>
                <a:spcPts val="0"/>
              </a:spcBef>
              <a:spcAft>
                <a:spcPts val="0"/>
              </a:spcAft>
              <a:buClr>
                <a:srgbClr val="000000"/>
              </a:buClr>
              <a:buSzPct val="100000"/>
              <a:buFont typeface="Times New Roman" charset="0"/>
              <a:buNone/>
              <a:defRPr>
                <a:solidFill>
                  <a:prstClr val="black">
                    <a:tint val="75000"/>
                  </a:prstClr>
                </a:solidFill>
                <a:latin typeface="+mn-lt"/>
                <a:ea typeface="+mn-ea"/>
              </a:defRPr>
            </a:lvl1pPr>
          </a:lstStyle>
          <a:p>
            <a:pPr>
              <a:defRPr/>
            </a:pPr>
            <a:endParaRPr lang="de-DE" dirty="0"/>
          </a:p>
        </p:txBody>
      </p:sp>
      <p:sp>
        <p:nvSpPr>
          <p:cNvPr id="7" name="Foliennummernplatzhalt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3592F-B737-4B5B-9F57-E826AED63FA4}" type="slidenum">
              <a:rPr lang="de-AT" smtClean="0"/>
              <a:t>‹Nr.›</a:t>
            </a:fld>
            <a:endParaRPr lang="de-AT"/>
          </a:p>
        </p:txBody>
      </p:sp>
    </p:spTree>
    <p:extLst>
      <p:ext uri="{BB962C8B-B14F-4D97-AF65-F5344CB8AC3E}">
        <p14:creationId xmlns:p14="http://schemas.microsoft.com/office/powerpoint/2010/main" val="256854817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 Bild">
    <p:spTree>
      <p:nvGrpSpPr>
        <p:cNvPr id="1" name=""/>
        <p:cNvGrpSpPr/>
        <p:nvPr/>
      </p:nvGrpSpPr>
      <p:grpSpPr>
        <a:xfrm>
          <a:off x="0" y="0"/>
          <a:ext cx="0" cy="0"/>
          <a:chOff x="0" y="0"/>
          <a:chExt cx="0" cy="0"/>
        </a:xfrm>
      </p:grpSpPr>
      <p:sp>
        <p:nvSpPr>
          <p:cNvPr id="4" name="Bildplatzhalter 3"/>
          <p:cNvSpPr>
            <a:spLocks noGrp="1"/>
          </p:cNvSpPr>
          <p:nvPr>
            <p:ph type="pic" sz="quarter" idx="12"/>
          </p:nvPr>
        </p:nvSpPr>
        <p:spPr>
          <a:xfrm>
            <a:off x="0" y="0"/>
            <a:ext cx="9144000" cy="5600849"/>
          </a:xfrm>
        </p:spPr>
        <p:txBody>
          <a:bodyPr/>
          <a:lstStyle/>
          <a:p>
            <a:r>
              <a:rPr lang="de-DE" smtClean="0"/>
              <a:t>Bild durch Klicken auf Symbol hinzufügen</a:t>
            </a:r>
            <a:endParaRPr lang="de-DE"/>
          </a:p>
        </p:txBody>
      </p:sp>
      <p:sp>
        <p:nvSpPr>
          <p:cNvPr id="6" name="Titel 1"/>
          <p:cNvSpPr>
            <a:spLocks noGrp="1"/>
          </p:cNvSpPr>
          <p:nvPr>
            <p:ph type="ctrTitle" hasCustomPrompt="1"/>
          </p:nvPr>
        </p:nvSpPr>
        <p:spPr>
          <a:xfrm>
            <a:off x="518765" y="5976114"/>
            <a:ext cx="7986630" cy="522485"/>
          </a:xfrm>
        </p:spPr>
        <p:txBody>
          <a:bodyPr>
            <a:noAutofit/>
          </a:bodyPr>
          <a:lstStyle>
            <a:lvl1pPr algn="l">
              <a:defRPr sz="2700" b="1"/>
            </a:lvl1pPr>
          </a:lstStyle>
          <a:p>
            <a:r>
              <a:rPr lang="de-DE" dirty="0" smtClean="0"/>
              <a:t>Überschrift</a:t>
            </a:r>
            <a:endParaRPr lang="de-DE" dirty="0"/>
          </a:p>
        </p:txBody>
      </p:sp>
      <p:sp>
        <p:nvSpPr>
          <p:cNvPr id="8" name="Inhaltsplatzhalter 2"/>
          <p:cNvSpPr>
            <a:spLocks noGrp="1"/>
          </p:cNvSpPr>
          <p:nvPr>
            <p:ph idx="10" hasCustomPrompt="1"/>
          </p:nvPr>
        </p:nvSpPr>
        <p:spPr>
          <a:xfrm>
            <a:off x="547527" y="6368166"/>
            <a:ext cx="7957868" cy="427245"/>
          </a:xfrm>
        </p:spPr>
        <p:txBody>
          <a:bodyPr>
            <a:normAutofit/>
          </a:bodyPr>
          <a:lstStyle>
            <a:lvl1pPr marL="0" indent="0">
              <a:buFontTx/>
              <a:buNone/>
              <a:defRPr sz="1200" b="1">
                <a:solidFill>
                  <a:schemeClr val="tx1">
                    <a:lumMod val="50000"/>
                    <a:lumOff val="50000"/>
                  </a:schemeClr>
                </a:solidFill>
                <a:latin typeface="+mj-lt"/>
              </a:defRPr>
            </a:lvl1pPr>
          </a:lstStyle>
          <a:p>
            <a:pPr lvl="0"/>
            <a:r>
              <a:rPr lang="de-DE" dirty="0" smtClean="0"/>
              <a:t>Überschrift 2</a:t>
            </a:r>
            <a:endParaRPr lang="de-DE" dirty="0"/>
          </a:p>
        </p:txBody>
      </p:sp>
      <p:sp>
        <p:nvSpPr>
          <p:cNvPr id="9" name="Inhaltsplatzhalter 2"/>
          <p:cNvSpPr>
            <a:spLocks noGrp="1"/>
          </p:cNvSpPr>
          <p:nvPr>
            <p:ph idx="11" hasCustomPrompt="1"/>
          </p:nvPr>
        </p:nvSpPr>
        <p:spPr>
          <a:xfrm>
            <a:off x="547527" y="5819825"/>
            <a:ext cx="7957868" cy="328750"/>
          </a:xfrm>
        </p:spPr>
        <p:txBody>
          <a:bodyPr>
            <a:normAutofit/>
          </a:bodyPr>
          <a:lstStyle>
            <a:lvl1pPr marL="0" indent="0">
              <a:buFontTx/>
              <a:buNone/>
              <a:defRPr sz="1000" b="1">
                <a:solidFill>
                  <a:schemeClr val="tx1">
                    <a:lumMod val="50000"/>
                    <a:lumOff val="50000"/>
                  </a:schemeClr>
                </a:solidFill>
                <a:latin typeface="+mn-lt"/>
              </a:defRPr>
            </a:lvl1pPr>
          </a:lstStyle>
          <a:p>
            <a:pPr lvl="0"/>
            <a:r>
              <a:rPr lang="de-DE" dirty="0" smtClean="0"/>
              <a:t>Überschrift 2</a:t>
            </a:r>
            <a:endParaRPr lang="de-DE" dirty="0"/>
          </a:p>
        </p:txBody>
      </p:sp>
      <p:sp>
        <p:nvSpPr>
          <p:cNvPr id="7" name="Foliennummernplatzhalt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3592F-B737-4B5B-9F57-E826AED63FA4}" type="slidenum">
              <a:rPr lang="de-AT" smtClean="0"/>
              <a:t>‹Nr.›</a:t>
            </a:fld>
            <a:endParaRPr lang="de-AT"/>
          </a:p>
        </p:txBody>
      </p:sp>
    </p:spTree>
    <p:extLst>
      <p:ext uri="{BB962C8B-B14F-4D97-AF65-F5344CB8AC3E}">
        <p14:creationId xmlns:p14="http://schemas.microsoft.com/office/powerpoint/2010/main" val="400976265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folie + Bild">
    <p:spTree>
      <p:nvGrpSpPr>
        <p:cNvPr id="1" name=""/>
        <p:cNvGrpSpPr/>
        <p:nvPr/>
      </p:nvGrpSpPr>
      <p:grpSpPr>
        <a:xfrm>
          <a:off x="0" y="0"/>
          <a:ext cx="0" cy="0"/>
          <a:chOff x="0" y="0"/>
          <a:chExt cx="0" cy="0"/>
        </a:xfrm>
      </p:grpSpPr>
      <p:sp>
        <p:nvSpPr>
          <p:cNvPr id="4" name="Bildplatzhalter 2"/>
          <p:cNvSpPr>
            <a:spLocks noGrp="1"/>
          </p:cNvSpPr>
          <p:nvPr>
            <p:ph type="pic" idx="10"/>
          </p:nvPr>
        </p:nvSpPr>
        <p:spPr>
          <a:xfrm>
            <a:off x="631229" y="4604592"/>
            <a:ext cx="2955238" cy="1501807"/>
          </a:xfrm>
        </p:spPr>
        <p:txBody>
          <a:bodyPr/>
          <a:lstStyle>
            <a:lvl1pPr marL="0" indent="0">
              <a:buNone/>
              <a:defRPr sz="3100"/>
            </a:lvl1pPr>
            <a:lvl2pPr marL="436361" indent="0">
              <a:buNone/>
              <a:defRPr sz="2600"/>
            </a:lvl2pPr>
            <a:lvl3pPr marL="872722" indent="0">
              <a:buNone/>
              <a:defRPr sz="2300"/>
            </a:lvl3pPr>
            <a:lvl4pPr marL="1309083" indent="0">
              <a:buNone/>
              <a:defRPr sz="1900"/>
            </a:lvl4pPr>
            <a:lvl5pPr marL="1745445" indent="0">
              <a:buNone/>
              <a:defRPr sz="1900"/>
            </a:lvl5pPr>
            <a:lvl6pPr marL="2181806" indent="0">
              <a:buNone/>
              <a:defRPr sz="1900"/>
            </a:lvl6pPr>
            <a:lvl7pPr marL="2618167" indent="0">
              <a:buNone/>
              <a:defRPr sz="1900"/>
            </a:lvl7pPr>
            <a:lvl8pPr marL="3054529" indent="0">
              <a:buNone/>
              <a:defRPr sz="1900"/>
            </a:lvl8pPr>
            <a:lvl9pPr marL="3490890" indent="0">
              <a:buNone/>
              <a:defRPr sz="1900"/>
            </a:lvl9pPr>
          </a:lstStyle>
          <a:p>
            <a:r>
              <a:rPr lang="de-DE" smtClean="0"/>
              <a:t>Bild durch Klicken auf Symbol hinzufügen</a:t>
            </a:r>
            <a:endParaRPr lang="de-DE"/>
          </a:p>
        </p:txBody>
      </p:sp>
      <p:sp>
        <p:nvSpPr>
          <p:cNvPr id="7" name="Titelplatzhalter 1"/>
          <p:cNvSpPr>
            <a:spLocks noGrp="1"/>
          </p:cNvSpPr>
          <p:nvPr>
            <p:ph type="title"/>
          </p:nvPr>
        </p:nvSpPr>
        <p:spPr>
          <a:xfrm>
            <a:off x="631230" y="1765446"/>
            <a:ext cx="3014248" cy="2950533"/>
          </a:xfrm>
          <a:prstGeom prst="rect">
            <a:avLst/>
          </a:prstGeom>
        </p:spPr>
        <p:txBody>
          <a:bodyPr vert="horz" lIns="87272" tIns="43637" rIns="87272" bIns="43637" rtlCol="0" anchor="t">
            <a:normAutofit/>
          </a:bodyPr>
          <a:lstStyle/>
          <a:p>
            <a:r>
              <a:rPr lang="de-DE" smtClean="0"/>
              <a:t>Titelmasterformat durch Klicken bearbeiten</a:t>
            </a:r>
            <a:endParaRPr lang="de-DE" dirty="0"/>
          </a:p>
        </p:txBody>
      </p:sp>
      <p:sp>
        <p:nvSpPr>
          <p:cNvPr id="8" name="Inhaltsplatzhalter 5"/>
          <p:cNvSpPr>
            <a:spLocks noGrp="1"/>
          </p:cNvSpPr>
          <p:nvPr>
            <p:ph sz="quarter" idx="4"/>
          </p:nvPr>
        </p:nvSpPr>
        <p:spPr>
          <a:xfrm>
            <a:off x="3788848" y="1840794"/>
            <a:ext cx="4723923" cy="4265605"/>
          </a:xfrm>
        </p:spPr>
        <p:txBody>
          <a:bodyPr>
            <a:normAutofit/>
          </a:bodyPr>
          <a:lstStyle>
            <a:lvl1pPr>
              <a:defRPr sz="1900"/>
            </a:lvl1pPr>
            <a:lvl2pPr>
              <a:defRPr sz="1900"/>
            </a:lvl2pPr>
            <a:lvl3pPr>
              <a:defRPr sz="1900"/>
            </a:lvl3pPr>
            <a:lvl4pPr>
              <a:defRPr sz="1900"/>
            </a:lvl4pPr>
            <a:lvl5pPr>
              <a:defRPr sz="1900"/>
            </a:lvl5pPr>
            <a:lvl6pPr>
              <a:defRPr sz="1500"/>
            </a:lvl6pPr>
            <a:lvl7pPr>
              <a:defRPr sz="1500"/>
            </a:lvl7pPr>
            <a:lvl8pPr>
              <a:defRPr sz="1500"/>
            </a:lvl8pPr>
            <a:lvl9pPr>
              <a:defRPr sz="15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9" name="Foliennummernplatzhalter 3"/>
          <p:cNvSpPr>
            <a:spLocks noGrp="1"/>
          </p:cNvSpPr>
          <p:nvPr>
            <p:ph type="sldNum" sz="quarter" idx="11"/>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3592F-B737-4B5B-9F57-E826AED63FA4}" type="slidenum">
              <a:rPr lang="de-AT" smtClean="0"/>
              <a:t>‹Nr.›</a:t>
            </a:fld>
            <a:endParaRPr lang="de-AT"/>
          </a:p>
        </p:txBody>
      </p:sp>
    </p:spTree>
    <p:extLst>
      <p:ext uri="{BB962C8B-B14F-4D97-AF65-F5344CB8AC3E}">
        <p14:creationId xmlns:p14="http://schemas.microsoft.com/office/powerpoint/2010/main" val="67055139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 Spalten">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631231" y="1588820"/>
            <a:ext cx="3817621" cy="639762"/>
          </a:xfrm>
        </p:spPr>
        <p:txBody>
          <a:bodyPr anchor="b">
            <a:normAutofit/>
          </a:bodyPr>
          <a:lstStyle>
            <a:lvl1pPr marL="0" indent="0">
              <a:buNone/>
              <a:defRPr sz="2100" b="0">
                <a:solidFill>
                  <a:schemeClr val="tx1">
                    <a:lumMod val="50000"/>
                    <a:lumOff val="50000"/>
                  </a:schemeClr>
                </a:solidFill>
                <a:latin typeface="+mj-lt"/>
              </a:defRPr>
            </a:lvl1pPr>
            <a:lvl2pPr marL="436361" indent="0">
              <a:buNone/>
              <a:defRPr sz="1900" b="1"/>
            </a:lvl2pPr>
            <a:lvl3pPr marL="872722" indent="0">
              <a:buNone/>
              <a:defRPr sz="1800" b="1"/>
            </a:lvl3pPr>
            <a:lvl4pPr marL="1309083" indent="0">
              <a:buNone/>
              <a:defRPr sz="1500" b="1"/>
            </a:lvl4pPr>
            <a:lvl5pPr marL="1745445" indent="0">
              <a:buNone/>
              <a:defRPr sz="1500" b="1"/>
            </a:lvl5pPr>
            <a:lvl6pPr marL="2181806" indent="0">
              <a:buNone/>
              <a:defRPr sz="1500" b="1"/>
            </a:lvl6pPr>
            <a:lvl7pPr marL="2618167" indent="0">
              <a:buNone/>
              <a:defRPr sz="1500" b="1"/>
            </a:lvl7pPr>
            <a:lvl8pPr marL="3054529" indent="0">
              <a:buNone/>
              <a:defRPr sz="1500" b="1"/>
            </a:lvl8pPr>
            <a:lvl9pPr marL="3490890" indent="0">
              <a:buNone/>
              <a:defRPr sz="1500" b="1"/>
            </a:lvl9pPr>
          </a:lstStyle>
          <a:p>
            <a:pPr lvl="0"/>
            <a:r>
              <a:rPr lang="de-DE" smtClean="0"/>
              <a:t>Textmasterformat bearbeiten</a:t>
            </a:r>
          </a:p>
        </p:txBody>
      </p:sp>
      <p:sp>
        <p:nvSpPr>
          <p:cNvPr id="4" name="Inhaltsplatzhalter 3"/>
          <p:cNvSpPr>
            <a:spLocks noGrp="1"/>
          </p:cNvSpPr>
          <p:nvPr>
            <p:ph sz="half" idx="2"/>
          </p:nvPr>
        </p:nvSpPr>
        <p:spPr>
          <a:xfrm>
            <a:off x="631231" y="2228582"/>
            <a:ext cx="3817621" cy="3951288"/>
          </a:xfrm>
        </p:spPr>
        <p:txBody>
          <a:bodyPr>
            <a:normAutofit/>
          </a:bodyPr>
          <a:lstStyle>
            <a:lvl1pPr>
              <a:defRPr sz="1900"/>
            </a:lvl1pPr>
            <a:lvl2pPr>
              <a:defRPr sz="1900"/>
            </a:lvl2pPr>
            <a:lvl3pPr>
              <a:defRPr sz="1900"/>
            </a:lvl3pPr>
            <a:lvl4pPr>
              <a:defRPr sz="1900"/>
            </a:lvl4pPr>
            <a:lvl5pPr>
              <a:defRPr sz="1900"/>
            </a:lvl5pPr>
            <a:lvl6pPr>
              <a:defRPr sz="1500"/>
            </a:lvl6pPr>
            <a:lvl7pPr>
              <a:defRPr sz="1500"/>
            </a:lvl7pPr>
            <a:lvl8pPr>
              <a:defRPr sz="1500"/>
            </a:lvl8pPr>
            <a:lvl9pPr>
              <a:defRPr sz="15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4695150" y="1588820"/>
            <a:ext cx="3817621" cy="639762"/>
          </a:xfrm>
        </p:spPr>
        <p:txBody>
          <a:bodyPr anchor="b">
            <a:normAutofit/>
          </a:bodyPr>
          <a:lstStyle>
            <a:lvl1pPr marL="0" indent="0">
              <a:buNone/>
              <a:defRPr sz="2100" b="0">
                <a:solidFill>
                  <a:schemeClr val="tx1">
                    <a:lumMod val="50000"/>
                    <a:lumOff val="50000"/>
                  </a:schemeClr>
                </a:solidFill>
                <a:latin typeface="+mj-lt"/>
              </a:defRPr>
            </a:lvl1pPr>
            <a:lvl2pPr marL="436361" indent="0">
              <a:buNone/>
              <a:defRPr sz="1900" b="1"/>
            </a:lvl2pPr>
            <a:lvl3pPr marL="872722" indent="0">
              <a:buNone/>
              <a:defRPr sz="1800" b="1"/>
            </a:lvl3pPr>
            <a:lvl4pPr marL="1309083" indent="0">
              <a:buNone/>
              <a:defRPr sz="1500" b="1"/>
            </a:lvl4pPr>
            <a:lvl5pPr marL="1745445" indent="0">
              <a:buNone/>
              <a:defRPr sz="1500" b="1"/>
            </a:lvl5pPr>
            <a:lvl6pPr marL="2181806" indent="0">
              <a:buNone/>
              <a:defRPr sz="1500" b="1"/>
            </a:lvl6pPr>
            <a:lvl7pPr marL="2618167" indent="0">
              <a:buNone/>
              <a:defRPr sz="1500" b="1"/>
            </a:lvl7pPr>
            <a:lvl8pPr marL="3054529" indent="0">
              <a:buNone/>
              <a:defRPr sz="1500" b="1"/>
            </a:lvl8pPr>
            <a:lvl9pPr marL="3490890" indent="0">
              <a:buNone/>
              <a:defRPr sz="1500" b="1"/>
            </a:lvl9pPr>
          </a:lstStyle>
          <a:p>
            <a:pPr lvl="0"/>
            <a:r>
              <a:rPr lang="de-DE" smtClean="0"/>
              <a:t>Textmasterformat bearbeiten</a:t>
            </a:r>
          </a:p>
        </p:txBody>
      </p:sp>
      <p:sp>
        <p:nvSpPr>
          <p:cNvPr id="6" name="Inhaltsplatzhalter 5"/>
          <p:cNvSpPr>
            <a:spLocks noGrp="1"/>
          </p:cNvSpPr>
          <p:nvPr>
            <p:ph sz="quarter" idx="4"/>
          </p:nvPr>
        </p:nvSpPr>
        <p:spPr>
          <a:xfrm>
            <a:off x="4695150" y="2228582"/>
            <a:ext cx="3817621" cy="3951288"/>
          </a:xfrm>
        </p:spPr>
        <p:txBody>
          <a:bodyPr>
            <a:normAutofit/>
          </a:bodyPr>
          <a:lstStyle>
            <a:lvl1pPr>
              <a:defRPr sz="1900"/>
            </a:lvl1pPr>
            <a:lvl2pPr>
              <a:defRPr sz="1900"/>
            </a:lvl2pPr>
            <a:lvl3pPr>
              <a:defRPr sz="1900"/>
            </a:lvl3pPr>
            <a:lvl4pPr>
              <a:defRPr sz="1900"/>
            </a:lvl4pPr>
            <a:lvl5pPr>
              <a:defRPr sz="1900"/>
            </a:lvl5pPr>
            <a:lvl6pPr>
              <a:defRPr sz="1500"/>
            </a:lvl6pPr>
            <a:lvl7pPr>
              <a:defRPr sz="1500"/>
            </a:lvl7pPr>
            <a:lvl8pPr>
              <a:defRPr sz="1500"/>
            </a:lvl8pPr>
            <a:lvl9pPr>
              <a:defRPr sz="15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Foliennummernplatzhalter 3"/>
          <p:cNvSpPr>
            <a:spLocks noGrp="1"/>
          </p:cNvSpPr>
          <p:nvPr>
            <p:ph type="sldNum" sz="quarter" idx="10"/>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3592F-B737-4B5B-9F57-E826AED63FA4}" type="slidenum">
              <a:rPr lang="de-AT" smtClean="0"/>
              <a:t>‹Nr.›</a:t>
            </a:fld>
            <a:endParaRPr lang="de-AT"/>
          </a:p>
        </p:txBody>
      </p:sp>
    </p:spTree>
    <p:extLst>
      <p:ext uri="{BB962C8B-B14F-4D97-AF65-F5344CB8AC3E}">
        <p14:creationId xmlns:p14="http://schemas.microsoft.com/office/powerpoint/2010/main" val="104657481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folie">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smtClean="0"/>
              <a:t>Titelmasterformat durch Klicken bearbeiten</a:t>
            </a:r>
            <a:endParaRPr lang="de-DE"/>
          </a:p>
        </p:txBody>
      </p:sp>
      <p:sp>
        <p:nvSpPr>
          <p:cNvPr id="8" name="Inhaltsplatzhalter 5"/>
          <p:cNvSpPr>
            <a:spLocks noGrp="1"/>
          </p:cNvSpPr>
          <p:nvPr>
            <p:ph sz="quarter" idx="4"/>
          </p:nvPr>
        </p:nvSpPr>
        <p:spPr>
          <a:xfrm>
            <a:off x="3788848" y="1840794"/>
            <a:ext cx="4723923" cy="4265605"/>
          </a:xfrm>
        </p:spPr>
        <p:txBody>
          <a:bodyPr>
            <a:normAutofit/>
          </a:bodyPr>
          <a:lstStyle>
            <a:lvl1pPr>
              <a:defRPr sz="1900"/>
            </a:lvl1pPr>
            <a:lvl2pPr>
              <a:defRPr sz="1900"/>
            </a:lvl2pPr>
            <a:lvl3pPr>
              <a:defRPr sz="1900"/>
            </a:lvl3pPr>
            <a:lvl4pPr>
              <a:defRPr sz="1900"/>
            </a:lvl4pPr>
            <a:lvl5pPr>
              <a:defRPr sz="1900"/>
            </a:lvl5pPr>
            <a:lvl6pPr>
              <a:defRPr sz="1500"/>
            </a:lvl6pPr>
            <a:lvl7pPr>
              <a:defRPr sz="1500"/>
            </a:lvl7pPr>
            <a:lvl8pPr>
              <a:defRPr sz="1500"/>
            </a:lvl8pPr>
            <a:lvl9pPr>
              <a:defRPr sz="15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Foliennummernplatzhalter 3"/>
          <p:cNvSpPr>
            <a:spLocks noGrp="1"/>
          </p:cNvSpPr>
          <p:nvPr>
            <p:ph type="sldNum" sz="quarter" idx="10"/>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3592F-B737-4B5B-9F57-E826AED63FA4}" type="slidenum">
              <a:rPr lang="de-AT" smtClean="0"/>
              <a:t>‹Nr.›</a:t>
            </a:fld>
            <a:endParaRPr lang="de-AT"/>
          </a:p>
        </p:txBody>
      </p:sp>
    </p:spTree>
    <p:extLst>
      <p:ext uri="{BB962C8B-B14F-4D97-AF65-F5344CB8AC3E}">
        <p14:creationId xmlns:p14="http://schemas.microsoft.com/office/powerpoint/2010/main" val="14814229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2" name="Titel 1"/>
          <p:cNvSpPr>
            <a:spLocks noGrp="1"/>
          </p:cNvSpPr>
          <p:nvPr>
            <p:ph type="title"/>
          </p:nvPr>
        </p:nvSpPr>
        <p:spPr>
          <a:xfrm>
            <a:off x="457200" y="922710"/>
            <a:ext cx="8229600" cy="418058"/>
          </a:xfrm>
        </p:spPr>
        <p:txBody>
          <a:bodyPr>
            <a:normAutofit/>
          </a:bodyPr>
          <a:lstStyle>
            <a:lvl1pPr>
              <a:defRPr sz="2400" b="1">
                <a:latin typeface="Verdana" pitchFamily="34" charset="0"/>
                <a:ea typeface="Verdana" pitchFamily="34" charset="0"/>
                <a:cs typeface="Verdana" pitchFamily="34" charset="0"/>
              </a:defRPr>
            </a:lvl1pPr>
          </a:lstStyle>
          <a:p>
            <a:r>
              <a:rPr lang="de-DE" dirty="0" smtClean="0"/>
              <a:t>Titel</a:t>
            </a:r>
            <a:endParaRPr lang="de-DE" dirty="0"/>
          </a:p>
        </p:txBody>
      </p:sp>
      <p:sp>
        <p:nvSpPr>
          <p:cNvPr id="14" name="Untertitel 2"/>
          <p:cNvSpPr>
            <a:spLocks noGrp="1"/>
          </p:cNvSpPr>
          <p:nvPr>
            <p:ph type="subTitle" idx="1"/>
          </p:nvPr>
        </p:nvSpPr>
        <p:spPr>
          <a:xfrm>
            <a:off x="467544" y="1412776"/>
            <a:ext cx="8208912" cy="504056"/>
          </a:xfrm>
        </p:spPr>
        <p:txBody>
          <a:bodyPr>
            <a:normAutofit/>
          </a:bodyPr>
          <a:lstStyle>
            <a:lvl1pPr marL="0" indent="0" algn="ctr">
              <a:buNone/>
              <a:defRPr sz="2000">
                <a:solidFill>
                  <a:schemeClr val="tx1">
                    <a:tint val="75000"/>
                  </a:schemeClr>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6" name="Textplatzhalter 5"/>
          <p:cNvSpPr>
            <a:spLocks noGrp="1"/>
          </p:cNvSpPr>
          <p:nvPr>
            <p:ph type="body" sz="quarter" idx="10" hasCustomPrompt="1"/>
          </p:nvPr>
        </p:nvSpPr>
        <p:spPr>
          <a:xfrm>
            <a:off x="2987824" y="2132856"/>
            <a:ext cx="5472608" cy="648593"/>
          </a:xfrm>
          <a:solidFill>
            <a:schemeClr val="bg1">
              <a:lumMod val="95000"/>
            </a:schemeClr>
          </a:solidFill>
        </p:spPr>
        <p:txBody>
          <a:bodyPr>
            <a:normAutofit/>
          </a:bodyPr>
          <a:lstStyle>
            <a:lvl1pPr marL="0" indent="0">
              <a:buNone/>
              <a:defRPr sz="1600" baseline="0">
                <a:latin typeface="Verdana" pitchFamily="34" charset="0"/>
                <a:ea typeface="Verdana" pitchFamily="34" charset="0"/>
                <a:cs typeface="Verdana" pitchFamily="34" charset="0"/>
              </a:defRPr>
            </a:lvl1pPr>
          </a:lstStyle>
          <a:p>
            <a:pPr lvl="0"/>
            <a:r>
              <a:rPr lang="de-DE" dirty="0" smtClean="0"/>
              <a:t>Cluster (vollständige Bezeichnung)</a:t>
            </a:r>
          </a:p>
          <a:p>
            <a:pPr lvl="0"/>
            <a:endParaRPr lang="de-DE" dirty="0" smtClean="0"/>
          </a:p>
        </p:txBody>
      </p:sp>
      <p:sp>
        <p:nvSpPr>
          <p:cNvPr id="4" name="Textplatzhalter 3"/>
          <p:cNvSpPr>
            <a:spLocks noGrp="1"/>
          </p:cNvSpPr>
          <p:nvPr>
            <p:ph type="body" sz="quarter" idx="11" hasCustomPrompt="1"/>
          </p:nvPr>
        </p:nvSpPr>
        <p:spPr>
          <a:xfrm>
            <a:off x="2987675" y="3573016"/>
            <a:ext cx="5472113" cy="360486"/>
          </a:xfrm>
          <a:solidFill>
            <a:schemeClr val="bg1">
              <a:lumMod val="95000"/>
            </a:schemeClr>
          </a:solidFill>
        </p:spPr>
        <p:txBody>
          <a:bodyPr>
            <a:normAutofit/>
          </a:bodyPr>
          <a:lstStyle>
            <a:lvl1pPr marL="0" indent="0">
              <a:buNone/>
              <a:defRPr sz="1600">
                <a:latin typeface="Verdana" pitchFamily="34" charset="0"/>
                <a:ea typeface="Verdana" pitchFamily="34" charset="0"/>
                <a:cs typeface="Verdana" pitchFamily="34" charset="0"/>
              </a:defRPr>
            </a:lvl1pPr>
          </a:lstStyle>
          <a:p>
            <a:pPr lvl="0"/>
            <a:r>
              <a:rPr lang="de-DE" dirty="0" smtClean="0"/>
              <a:t>Datum</a:t>
            </a:r>
          </a:p>
        </p:txBody>
      </p:sp>
      <p:sp>
        <p:nvSpPr>
          <p:cNvPr id="7" name="Textplatzhalter 5"/>
          <p:cNvSpPr>
            <a:spLocks noGrp="1"/>
          </p:cNvSpPr>
          <p:nvPr>
            <p:ph type="body" sz="quarter" idx="12" hasCustomPrompt="1"/>
          </p:nvPr>
        </p:nvSpPr>
        <p:spPr>
          <a:xfrm>
            <a:off x="2987824" y="2852936"/>
            <a:ext cx="5472608" cy="648593"/>
          </a:xfrm>
          <a:solidFill>
            <a:schemeClr val="bg1">
              <a:lumMod val="95000"/>
            </a:schemeClr>
          </a:solidFill>
        </p:spPr>
        <p:txBody>
          <a:bodyPr>
            <a:normAutofit/>
          </a:bodyPr>
          <a:lstStyle>
            <a:lvl1pPr marL="0" indent="0">
              <a:buNone/>
              <a:defRPr sz="1600" baseline="0">
                <a:latin typeface="Verdana" pitchFamily="34" charset="0"/>
                <a:ea typeface="Verdana" pitchFamily="34" charset="0"/>
                <a:cs typeface="Verdana" pitchFamily="34" charset="0"/>
              </a:defRPr>
            </a:lvl1pPr>
          </a:lstStyle>
          <a:p>
            <a:pPr lvl="0"/>
            <a:r>
              <a:rPr lang="de-DE" dirty="0" smtClean="0"/>
              <a:t>Leitung (Name, Institution, Email-Adresse)</a:t>
            </a:r>
          </a:p>
          <a:p>
            <a:pPr lvl="0"/>
            <a:endParaRPr lang="de-DE" dirty="0" smtClean="0"/>
          </a:p>
        </p:txBody>
      </p:sp>
      <p:sp>
        <p:nvSpPr>
          <p:cNvPr id="5" name="Textfeld 4"/>
          <p:cNvSpPr txBox="1"/>
          <p:nvPr userDrawn="1"/>
        </p:nvSpPr>
        <p:spPr>
          <a:xfrm>
            <a:off x="467544" y="2132856"/>
            <a:ext cx="2434470" cy="338554"/>
          </a:xfrm>
          <a:prstGeom prst="rect">
            <a:avLst/>
          </a:prstGeom>
          <a:solidFill>
            <a:schemeClr val="bg1">
              <a:lumMod val="85000"/>
            </a:schemeClr>
          </a:solidFill>
        </p:spPr>
        <p:txBody>
          <a:bodyPr wrap="square" rtlCol="0">
            <a:spAutoFit/>
          </a:bodyPr>
          <a:lstStyle/>
          <a:p>
            <a:pPr algn="r"/>
            <a:r>
              <a:rPr lang="de-DE" sz="1600" dirty="0" smtClean="0">
                <a:latin typeface="Verdana" pitchFamily="34" charset="0"/>
                <a:ea typeface="Verdana" pitchFamily="34" charset="0"/>
                <a:cs typeface="Verdana" pitchFamily="34" charset="0"/>
              </a:rPr>
              <a:t>Cluster:</a:t>
            </a:r>
            <a:endParaRPr lang="de-DE" sz="1600" dirty="0">
              <a:latin typeface="Verdana" pitchFamily="34" charset="0"/>
              <a:ea typeface="Verdana" pitchFamily="34" charset="0"/>
              <a:cs typeface="Verdana" pitchFamily="34" charset="0"/>
            </a:endParaRPr>
          </a:p>
        </p:txBody>
      </p:sp>
      <p:sp>
        <p:nvSpPr>
          <p:cNvPr id="9" name="Textfeld 8"/>
          <p:cNvSpPr txBox="1"/>
          <p:nvPr userDrawn="1"/>
        </p:nvSpPr>
        <p:spPr>
          <a:xfrm>
            <a:off x="467544" y="2843644"/>
            <a:ext cx="2434470" cy="338554"/>
          </a:xfrm>
          <a:prstGeom prst="rect">
            <a:avLst/>
          </a:prstGeom>
          <a:solidFill>
            <a:schemeClr val="bg1">
              <a:lumMod val="85000"/>
            </a:schemeClr>
          </a:solidFill>
        </p:spPr>
        <p:txBody>
          <a:bodyPr wrap="square" rtlCol="0">
            <a:spAutoFit/>
          </a:bodyPr>
          <a:lstStyle/>
          <a:p>
            <a:pPr algn="r"/>
            <a:r>
              <a:rPr lang="de-DE" sz="1600" strike="noStrike" dirty="0" smtClean="0">
                <a:latin typeface="Verdana" pitchFamily="34" charset="0"/>
                <a:ea typeface="Verdana" pitchFamily="34" charset="0"/>
                <a:cs typeface="Verdana" pitchFamily="34" charset="0"/>
              </a:rPr>
              <a:t>Leitung des Clusters:</a:t>
            </a:r>
            <a:endParaRPr lang="de-DE" sz="1600" strike="noStrike" dirty="0"/>
          </a:p>
        </p:txBody>
      </p:sp>
      <p:sp>
        <p:nvSpPr>
          <p:cNvPr id="10" name="Textfeld 9"/>
          <p:cNvSpPr txBox="1"/>
          <p:nvPr userDrawn="1"/>
        </p:nvSpPr>
        <p:spPr>
          <a:xfrm>
            <a:off x="467544" y="3573016"/>
            <a:ext cx="2434470" cy="338554"/>
          </a:xfrm>
          <a:prstGeom prst="rect">
            <a:avLst/>
          </a:prstGeom>
          <a:solidFill>
            <a:schemeClr val="bg1">
              <a:lumMod val="85000"/>
            </a:schemeClr>
          </a:solidFill>
        </p:spPr>
        <p:txBody>
          <a:bodyPr wrap="square" rtlCol="0">
            <a:spAutoFit/>
          </a:bodyPr>
          <a:lstStyle/>
          <a:p>
            <a:pPr algn="r"/>
            <a:r>
              <a:rPr lang="de-DE" sz="1600" strike="noStrike" dirty="0" smtClean="0">
                <a:latin typeface="Verdana" pitchFamily="34" charset="0"/>
                <a:ea typeface="Verdana" pitchFamily="34" charset="0"/>
                <a:cs typeface="Verdana" pitchFamily="34" charset="0"/>
              </a:rPr>
              <a:t>Datum:</a:t>
            </a:r>
            <a:endParaRPr lang="de-DE" sz="1600" strike="noStrike" dirty="0"/>
          </a:p>
        </p:txBody>
      </p:sp>
      <p:sp>
        <p:nvSpPr>
          <p:cNvPr id="11" name="Textplatzhalter 3"/>
          <p:cNvSpPr>
            <a:spLocks noGrp="1"/>
          </p:cNvSpPr>
          <p:nvPr>
            <p:ph type="body" sz="quarter" idx="13" hasCustomPrompt="1"/>
          </p:nvPr>
        </p:nvSpPr>
        <p:spPr>
          <a:xfrm>
            <a:off x="2988319" y="4004618"/>
            <a:ext cx="5472113" cy="2520726"/>
          </a:xfrm>
          <a:solidFill>
            <a:schemeClr val="bg1">
              <a:lumMod val="95000"/>
            </a:schemeClr>
          </a:solidFill>
        </p:spPr>
        <p:txBody>
          <a:bodyPr>
            <a:normAutofit/>
          </a:bodyPr>
          <a:lstStyle>
            <a:lvl1pPr marL="0" indent="0">
              <a:buNone/>
              <a:defRPr sz="1600" baseline="0">
                <a:latin typeface="Verdana" pitchFamily="34" charset="0"/>
                <a:ea typeface="Verdana" pitchFamily="34" charset="0"/>
                <a:cs typeface="Verdana" pitchFamily="34" charset="0"/>
              </a:defRPr>
            </a:lvl1pPr>
          </a:lstStyle>
          <a:p>
            <a:pPr lvl="0"/>
            <a:r>
              <a:rPr lang="de-DE" dirty="0" err="1" smtClean="0"/>
              <a:t>AutorInnen</a:t>
            </a:r>
            <a:r>
              <a:rPr lang="de-DE" dirty="0" smtClean="0"/>
              <a:t> und sonstige Beitragende</a:t>
            </a:r>
            <a:br>
              <a:rPr lang="de-DE" dirty="0" smtClean="0"/>
            </a:br>
            <a:r>
              <a:rPr lang="de-DE" dirty="0" smtClean="0"/>
              <a:t>(Namen, Institutionen, Email-Adressen)</a:t>
            </a:r>
          </a:p>
        </p:txBody>
      </p:sp>
      <p:sp>
        <p:nvSpPr>
          <p:cNvPr id="12" name="Textfeld 11"/>
          <p:cNvSpPr txBox="1"/>
          <p:nvPr userDrawn="1"/>
        </p:nvSpPr>
        <p:spPr>
          <a:xfrm>
            <a:off x="467544" y="4026550"/>
            <a:ext cx="2434470" cy="2520000"/>
          </a:xfrm>
          <a:prstGeom prst="rect">
            <a:avLst/>
          </a:prstGeom>
          <a:solidFill>
            <a:schemeClr val="bg1">
              <a:lumMod val="85000"/>
            </a:schemeClr>
          </a:solidFill>
        </p:spPr>
        <p:txBody>
          <a:bodyPr wrap="square" rtlCol="0">
            <a:spAutoFit/>
          </a:bodyPr>
          <a:lstStyle/>
          <a:p>
            <a:pPr algn="r"/>
            <a:r>
              <a:rPr lang="de-DE" sz="1600" strike="noStrike" dirty="0" err="1" smtClean="0">
                <a:latin typeface="Verdana" pitchFamily="34" charset="0"/>
                <a:ea typeface="Verdana" pitchFamily="34" charset="0"/>
                <a:cs typeface="Verdana" pitchFamily="34" charset="0"/>
              </a:rPr>
              <a:t>AutorInnen</a:t>
            </a:r>
            <a:endParaRPr lang="de-DE" sz="1600" strike="noStrike" dirty="0" smtClean="0">
              <a:latin typeface="Verdana" pitchFamily="34" charset="0"/>
              <a:ea typeface="Verdana" pitchFamily="34" charset="0"/>
              <a:cs typeface="Verdana" pitchFamily="34" charset="0"/>
            </a:endParaRPr>
          </a:p>
          <a:p>
            <a:pPr algn="r"/>
            <a:r>
              <a:rPr lang="de-DE" sz="1600" strike="noStrike" dirty="0" smtClean="0">
                <a:latin typeface="Verdana" pitchFamily="34" charset="0"/>
                <a:ea typeface="Verdana" pitchFamily="34" charset="0"/>
                <a:cs typeface="Verdana" pitchFamily="34" charset="0"/>
              </a:rPr>
              <a:t>Sonstige Beitragende:</a:t>
            </a:r>
          </a:p>
          <a:p>
            <a:pPr algn="r"/>
            <a:endParaRPr lang="de-DE" sz="1600" strike="noStrike" dirty="0" smtClean="0">
              <a:latin typeface="Verdana" pitchFamily="34" charset="0"/>
              <a:ea typeface="Verdana" pitchFamily="34" charset="0"/>
              <a:cs typeface="Verdana" pitchFamily="34" charset="0"/>
            </a:endParaRPr>
          </a:p>
          <a:p>
            <a:pPr algn="r"/>
            <a:endParaRPr lang="de-DE" sz="1600" strike="noStrike" dirty="0" smtClean="0">
              <a:latin typeface="Verdana" pitchFamily="34" charset="0"/>
              <a:ea typeface="Verdana" pitchFamily="34" charset="0"/>
              <a:cs typeface="Verdana" pitchFamily="34" charset="0"/>
            </a:endParaRPr>
          </a:p>
          <a:p>
            <a:pPr algn="r"/>
            <a:endParaRPr lang="de-DE" sz="1600" strike="noStrike" dirty="0" smtClean="0">
              <a:latin typeface="Verdana" pitchFamily="34" charset="0"/>
              <a:ea typeface="Verdana" pitchFamily="34" charset="0"/>
              <a:cs typeface="Verdana" pitchFamily="34" charset="0"/>
            </a:endParaRPr>
          </a:p>
          <a:p>
            <a:pPr algn="r"/>
            <a:endParaRPr lang="de-DE" sz="1600" strike="noStrike" dirty="0" smtClean="0">
              <a:latin typeface="Verdana" pitchFamily="34" charset="0"/>
              <a:ea typeface="Verdana" pitchFamily="34" charset="0"/>
              <a:cs typeface="Verdana" pitchFamily="34" charset="0"/>
            </a:endParaRPr>
          </a:p>
          <a:p>
            <a:pPr algn="r"/>
            <a:endParaRPr lang="de-DE" sz="1600" strike="noStrike" dirty="0" smtClean="0">
              <a:latin typeface="Verdana" pitchFamily="34" charset="0"/>
              <a:ea typeface="Verdana" pitchFamily="34" charset="0"/>
              <a:cs typeface="Verdana" pitchFamily="34" charset="0"/>
            </a:endParaRPr>
          </a:p>
          <a:p>
            <a:pPr algn="r"/>
            <a:endParaRPr lang="de-DE" sz="1600" strike="noStrike" dirty="0" smtClean="0">
              <a:latin typeface="Verdana" pitchFamily="34" charset="0"/>
              <a:ea typeface="Verdana" pitchFamily="34" charset="0"/>
              <a:cs typeface="Verdana" pitchFamily="34" charset="0"/>
            </a:endParaRPr>
          </a:p>
          <a:p>
            <a:pPr algn="r"/>
            <a:endParaRPr lang="de-DE" sz="1600" strike="noStrike" dirty="0"/>
          </a:p>
        </p:txBody>
      </p:sp>
      <p:pic>
        <p:nvPicPr>
          <p:cNvPr id="13" name="Grafik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2134" y="188640"/>
            <a:ext cx="2520696" cy="521208"/>
          </a:xfrm>
          <a:prstGeom prst="rect">
            <a:avLst/>
          </a:prstGeom>
        </p:spPr>
      </p:pic>
      <p:sp>
        <p:nvSpPr>
          <p:cNvPr id="15" name="Foliennummernplatzhalt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3592F-B737-4B5B-9F57-E826AED63FA4}" type="slidenum">
              <a:rPr lang="de-AT" smtClean="0"/>
              <a:t>‹Nr.›</a:t>
            </a:fld>
            <a:endParaRPr lang="de-AT"/>
          </a:p>
        </p:txBody>
      </p:sp>
    </p:spTree>
    <p:extLst>
      <p:ext uri="{BB962C8B-B14F-4D97-AF65-F5344CB8AC3E}">
        <p14:creationId xmlns:p14="http://schemas.microsoft.com/office/powerpoint/2010/main" val="371878298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eite 2">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2320" y="6381328"/>
            <a:ext cx="1331640" cy="276141"/>
          </a:xfrm>
          <a:prstGeom prst="rect">
            <a:avLst/>
          </a:prstGeom>
        </p:spPr>
      </p:pic>
      <p:sp>
        <p:nvSpPr>
          <p:cNvPr id="14" name="Foliennummernplatzhalter 13"/>
          <p:cNvSpPr>
            <a:spLocks noGrp="1"/>
          </p:cNvSpPr>
          <p:nvPr>
            <p:ph type="sldNum" sz="quarter" idx="16"/>
          </p:nvPr>
        </p:nvSpPr>
        <p:spPr>
          <a:xfrm>
            <a:off x="611560" y="6356350"/>
            <a:ext cx="2133600" cy="365125"/>
          </a:xfrm>
          <a:prstGeom prst="rect">
            <a:avLst/>
          </a:prstGeom>
        </p:spPr>
        <p:txBody>
          <a:bodyPr/>
          <a:lstStyle>
            <a:lvl1pPr algn="l">
              <a:defRPr/>
            </a:lvl1pPr>
          </a:lstStyle>
          <a:p>
            <a:fld id="{FD3EF814-A436-4192-9535-876214A02A89}" type="slidenum">
              <a:rPr lang="de-DE" smtClean="0"/>
              <a:pPr/>
              <a:t>‹Nr.›</a:t>
            </a:fld>
            <a:endParaRPr lang="de-DE" dirty="0"/>
          </a:p>
        </p:txBody>
      </p:sp>
      <p:sp>
        <p:nvSpPr>
          <p:cNvPr id="8" name="Textfeld 7"/>
          <p:cNvSpPr txBox="1"/>
          <p:nvPr userDrawn="1"/>
        </p:nvSpPr>
        <p:spPr>
          <a:xfrm>
            <a:off x="467544" y="468000"/>
            <a:ext cx="2434470" cy="338554"/>
          </a:xfrm>
          <a:prstGeom prst="rect">
            <a:avLst/>
          </a:prstGeom>
          <a:solidFill>
            <a:schemeClr val="bg1">
              <a:lumMod val="85000"/>
            </a:schemeClr>
          </a:solidFill>
        </p:spPr>
        <p:txBody>
          <a:bodyPr wrap="square" rtlCol="0">
            <a:spAutoFit/>
          </a:bodyPr>
          <a:lstStyle/>
          <a:p>
            <a:pPr algn="r"/>
            <a:r>
              <a:rPr lang="de-DE" sz="1600" dirty="0" smtClean="0">
                <a:latin typeface="Verdana" pitchFamily="34" charset="0"/>
                <a:ea typeface="Verdana" pitchFamily="34" charset="0"/>
                <a:cs typeface="Verdana" pitchFamily="34" charset="0"/>
              </a:rPr>
              <a:t>Kurzbeschreibung:</a:t>
            </a:r>
          </a:p>
        </p:txBody>
      </p:sp>
      <p:sp>
        <p:nvSpPr>
          <p:cNvPr id="10" name="Textplatzhalter 5"/>
          <p:cNvSpPr>
            <a:spLocks noGrp="1"/>
          </p:cNvSpPr>
          <p:nvPr>
            <p:ph type="body" sz="quarter" idx="10" hasCustomPrompt="1"/>
          </p:nvPr>
        </p:nvSpPr>
        <p:spPr>
          <a:xfrm>
            <a:off x="3059832" y="468000"/>
            <a:ext cx="5472608" cy="1368000"/>
          </a:xfrm>
          <a:solidFill>
            <a:schemeClr val="bg1">
              <a:lumMod val="95000"/>
            </a:schemeClr>
          </a:solidFill>
        </p:spPr>
        <p:txBody>
          <a:bodyPr>
            <a:normAutofit/>
          </a:bodyPr>
          <a:lstStyle>
            <a:lvl1pPr marL="0" indent="0">
              <a:buNone/>
              <a:defRPr sz="1600" baseline="0">
                <a:latin typeface="Verdana" pitchFamily="34" charset="0"/>
                <a:ea typeface="Verdana" pitchFamily="34" charset="0"/>
                <a:cs typeface="Verdana" pitchFamily="34" charset="0"/>
              </a:defRPr>
            </a:lvl1pPr>
          </a:lstStyle>
          <a:p>
            <a:pPr lvl="0"/>
            <a:r>
              <a:rPr lang="de-DE" dirty="0" smtClean="0"/>
              <a:t>Kurzbeschreibung Deutsch</a:t>
            </a:r>
          </a:p>
          <a:p>
            <a:pPr lvl="0"/>
            <a:endParaRPr lang="de-DE" dirty="0" smtClean="0"/>
          </a:p>
        </p:txBody>
      </p:sp>
      <p:sp>
        <p:nvSpPr>
          <p:cNvPr id="11" name="Textfeld 10"/>
          <p:cNvSpPr txBox="1"/>
          <p:nvPr userDrawn="1"/>
        </p:nvSpPr>
        <p:spPr>
          <a:xfrm>
            <a:off x="467544" y="1916984"/>
            <a:ext cx="2434470" cy="338554"/>
          </a:xfrm>
          <a:prstGeom prst="rect">
            <a:avLst/>
          </a:prstGeom>
          <a:solidFill>
            <a:schemeClr val="bg1">
              <a:lumMod val="85000"/>
            </a:schemeClr>
          </a:solidFill>
        </p:spPr>
        <p:txBody>
          <a:bodyPr wrap="square" rtlCol="0">
            <a:spAutoFit/>
          </a:bodyPr>
          <a:lstStyle/>
          <a:p>
            <a:pPr algn="r"/>
            <a:r>
              <a:rPr lang="de-DE" sz="1600" dirty="0" smtClean="0">
                <a:latin typeface="Verdana" pitchFamily="34" charset="0"/>
                <a:ea typeface="Verdana" pitchFamily="34" charset="0"/>
                <a:cs typeface="Verdana" pitchFamily="34" charset="0"/>
              </a:rPr>
              <a:t>Description:</a:t>
            </a:r>
          </a:p>
        </p:txBody>
      </p:sp>
      <p:sp>
        <p:nvSpPr>
          <p:cNvPr id="12" name="Textplatzhalter 5"/>
          <p:cNvSpPr>
            <a:spLocks noGrp="1"/>
          </p:cNvSpPr>
          <p:nvPr>
            <p:ph type="body" sz="quarter" idx="17" hasCustomPrompt="1"/>
          </p:nvPr>
        </p:nvSpPr>
        <p:spPr>
          <a:xfrm>
            <a:off x="3059832" y="1916832"/>
            <a:ext cx="5472608" cy="1368000"/>
          </a:xfrm>
          <a:solidFill>
            <a:schemeClr val="bg1">
              <a:lumMod val="95000"/>
            </a:schemeClr>
          </a:solidFill>
        </p:spPr>
        <p:txBody>
          <a:bodyPr>
            <a:normAutofit/>
          </a:bodyPr>
          <a:lstStyle>
            <a:lvl1pPr marL="0" indent="0">
              <a:buNone/>
              <a:defRPr sz="1600" baseline="0">
                <a:latin typeface="Verdana" pitchFamily="34" charset="0"/>
                <a:ea typeface="Verdana" pitchFamily="34" charset="0"/>
                <a:cs typeface="Verdana" pitchFamily="34" charset="0"/>
              </a:defRPr>
            </a:lvl1pPr>
          </a:lstStyle>
          <a:p>
            <a:pPr lvl="0"/>
            <a:r>
              <a:rPr lang="de-DE" dirty="0" smtClean="0"/>
              <a:t>Kurzbeschreibung Englisch</a:t>
            </a:r>
          </a:p>
          <a:p>
            <a:pPr lvl="0"/>
            <a:endParaRPr lang="de-DE" dirty="0" smtClean="0"/>
          </a:p>
        </p:txBody>
      </p:sp>
      <p:sp>
        <p:nvSpPr>
          <p:cNvPr id="13" name="Textplatzhalter 5"/>
          <p:cNvSpPr>
            <a:spLocks noGrp="1"/>
          </p:cNvSpPr>
          <p:nvPr>
            <p:ph type="body" sz="quarter" idx="18" hasCustomPrompt="1"/>
          </p:nvPr>
        </p:nvSpPr>
        <p:spPr>
          <a:xfrm>
            <a:off x="3059832" y="3429152"/>
            <a:ext cx="5472608" cy="1368000"/>
          </a:xfrm>
          <a:solidFill>
            <a:schemeClr val="bg1">
              <a:lumMod val="95000"/>
            </a:schemeClr>
          </a:solidFill>
        </p:spPr>
        <p:txBody>
          <a:bodyPr>
            <a:normAutofit/>
          </a:bodyPr>
          <a:lstStyle>
            <a:lvl1pPr marL="0" indent="0">
              <a:buNone/>
              <a:defRPr sz="1600" baseline="0">
                <a:latin typeface="Verdana" pitchFamily="34" charset="0"/>
                <a:ea typeface="Verdana" pitchFamily="34" charset="0"/>
                <a:cs typeface="Verdana" pitchFamily="34" charset="0"/>
              </a:defRPr>
            </a:lvl1pPr>
          </a:lstStyle>
          <a:p>
            <a:pPr lvl="0"/>
            <a:r>
              <a:rPr lang="de-DE" dirty="0" smtClean="0"/>
              <a:t>Schlagwörter Deutsch</a:t>
            </a:r>
          </a:p>
        </p:txBody>
      </p:sp>
      <p:sp>
        <p:nvSpPr>
          <p:cNvPr id="15" name="Textplatzhalter 5"/>
          <p:cNvSpPr>
            <a:spLocks noGrp="1"/>
          </p:cNvSpPr>
          <p:nvPr>
            <p:ph type="body" sz="quarter" idx="19" hasCustomPrompt="1"/>
          </p:nvPr>
        </p:nvSpPr>
        <p:spPr>
          <a:xfrm>
            <a:off x="3059832" y="4869312"/>
            <a:ext cx="5472608" cy="1368000"/>
          </a:xfrm>
          <a:solidFill>
            <a:schemeClr val="bg1">
              <a:lumMod val="95000"/>
            </a:schemeClr>
          </a:solidFill>
        </p:spPr>
        <p:txBody>
          <a:bodyPr>
            <a:normAutofit/>
          </a:bodyPr>
          <a:lstStyle>
            <a:lvl1pPr marL="0" indent="0">
              <a:buNone/>
              <a:defRPr sz="1600" baseline="0">
                <a:latin typeface="Verdana" pitchFamily="34" charset="0"/>
                <a:ea typeface="Verdana" pitchFamily="34" charset="0"/>
                <a:cs typeface="Verdana" pitchFamily="34" charset="0"/>
              </a:defRPr>
            </a:lvl1pPr>
          </a:lstStyle>
          <a:p>
            <a:pPr lvl="0"/>
            <a:r>
              <a:rPr lang="de-DE" dirty="0" smtClean="0"/>
              <a:t>Schlagwörter Englisch</a:t>
            </a:r>
          </a:p>
          <a:p>
            <a:pPr lvl="0"/>
            <a:endParaRPr lang="de-DE" dirty="0" smtClean="0"/>
          </a:p>
        </p:txBody>
      </p:sp>
      <p:sp>
        <p:nvSpPr>
          <p:cNvPr id="16" name="Textfeld 15"/>
          <p:cNvSpPr txBox="1"/>
          <p:nvPr userDrawn="1"/>
        </p:nvSpPr>
        <p:spPr>
          <a:xfrm>
            <a:off x="467544" y="3429000"/>
            <a:ext cx="2434470" cy="338554"/>
          </a:xfrm>
          <a:prstGeom prst="rect">
            <a:avLst/>
          </a:prstGeom>
          <a:solidFill>
            <a:schemeClr val="bg1">
              <a:lumMod val="85000"/>
            </a:schemeClr>
          </a:solidFill>
        </p:spPr>
        <p:txBody>
          <a:bodyPr wrap="square" rtlCol="0">
            <a:spAutoFit/>
          </a:bodyPr>
          <a:lstStyle/>
          <a:p>
            <a:pPr algn="r"/>
            <a:r>
              <a:rPr lang="de-DE" sz="1600" dirty="0" smtClean="0">
                <a:latin typeface="Verdana" pitchFamily="34" charset="0"/>
                <a:ea typeface="Verdana" pitchFamily="34" charset="0"/>
                <a:cs typeface="Verdana" pitchFamily="34" charset="0"/>
              </a:rPr>
              <a:t>Schlagwörter:</a:t>
            </a:r>
          </a:p>
        </p:txBody>
      </p:sp>
      <p:sp>
        <p:nvSpPr>
          <p:cNvPr id="17" name="Textfeld 16"/>
          <p:cNvSpPr txBox="1"/>
          <p:nvPr userDrawn="1"/>
        </p:nvSpPr>
        <p:spPr>
          <a:xfrm>
            <a:off x="467544" y="4869160"/>
            <a:ext cx="2434470" cy="338554"/>
          </a:xfrm>
          <a:prstGeom prst="rect">
            <a:avLst/>
          </a:prstGeom>
          <a:solidFill>
            <a:schemeClr val="bg1">
              <a:lumMod val="85000"/>
            </a:schemeClr>
          </a:solidFill>
        </p:spPr>
        <p:txBody>
          <a:bodyPr wrap="square" rtlCol="0">
            <a:spAutoFit/>
          </a:bodyPr>
          <a:lstStyle/>
          <a:p>
            <a:pPr algn="r"/>
            <a:r>
              <a:rPr lang="de-DE" sz="1600" dirty="0" err="1" smtClean="0">
                <a:latin typeface="Verdana" pitchFamily="34" charset="0"/>
                <a:ea typeface="Verdana" pitchFamily="34" charset="0"/>
                <a:cs typeface="Verdana" pitchFamily="34" charset="0"/>
              </a:rPr>
              <a:t>Keywords</a:t>
            </a:r>
            <a:r>
              <a:rPr lang="de-DE" sz="1600" dirty="0" smtClean="0">
                <a:latin typeface="Verdana" pitchFamily="34" charset="0"/>
                <a:ea typeface="Verdana" pitchFamily="34" charset="0"/>
                <a:cs typeface="Verdana" pitchFamily="34" charset="0"/>
              </a:rPr>
              <a:t>:</a:t>
            </a:r>
          </a:p>
        </p:txBody>
      </p:sp>
      <p:sp>
        <p:nvSpPr>
          <p:cNvPr id="18" name="Foliennummernplatzhalter 3"/>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AT" dirty="0"/>
          </a:p>
        </p:txBody>
      </p:sp>
    </p:spTree>
    <p:extLst>
      <p:ext uri="{BB962C8B-B14F-4D97-AF65-F5344CB8AC3E}">
        <p14:creationId xmlns:p14="http://schemas.microsoft.com/office/powerpoint/2010/main" val="393192599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etzte Seite">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2320" y="6381328"/>
            <a:ext cx="1331640" cy="276141"/>
          </a:xfrm>
          <a:prstGeom prst="rect">
            <a:avLst/>
          </a:prstGeom>
        </p:spPr>
      </p:pic>
      <p:sp>
        <p:nvSpPr>
          <p:cNvPr id="11" name="Textfeld 10"/>
          <p:cNvSpPr txBox="1"/>
          <p:nvPr userDrawn="1"/>
        </p:nvSpPr>
        <p:spPr>
          <a:xfrm>
            <a:off x="323528" y="531451"/>
            <a:ext cx="8460432" cy="974626"/>
          </a:xfrm>
          <a:prstGeom prst="rect">
            <a:avLst/>
          </a:prstGeom>
          <a:solidFill>
            <a:schemeClr val="bg1"/>
          </a:solidFill>
        </p:spPr>
        <p:txBody>
          <a:bodyPr wrap="square" rtlCol="0">
            <a:spAutoFit/>
          </a:bodyPr>
          <a:lstStyle/>
          <a:p>
            <a:pPr rtl="0"/>
            <a:r>
              <a:rPr lang="de-DE" sz="1400" b="0" i="0" u="none" strike="noStrike" kern="1200" baseline="30000" dirty="0" smtClean="0">
                <a:solidFill>
                  <a:schemeClr val="tx1"/>
                </a:solidFill>
                <a:latin typeface="Verdana" pitchFamily="34" charset="0"/>
                <a:ea typeface="Verdana" pitchFamily="34" charset="0"/>
                <a:cs typeface="Verdana" pitchFamily="34" charset="0"/>
              </a:rPr>
              <a:t>Nachhaltige Datensicherung und das Bereitstellen von Daten für Dritte ist eine zentrale Aufgabe der Wissenschaft. e-</a:t>
            </a:r>
            <a:r>
              <a:rPr lang="de-DE" sz="1400" b="0" i="0" u="none" strike="noStrike" kern="1200" baseline="30000" dirty="0" err="1" smtClean="0">
                <a:solidFill>
                  <a:schemeClr val="tx1"/>
                </a:solidFill>
                <a:latin typeface="Verdana" pitchFamily="34" charset="0"/>
                <a:ea typeface="Verdana" pitchFamily="34" charset="0"/>
                <a:cs typeface="Verdana" pitchFamily="34" charset="0"/>
              </a:rPr>
              <a:t>Infrastructures</a:t>
            </a:r>
            <a:r>
              <a:rPr lang="de-DE" sz="1400" b="0" i="0" u="none" strike="noStrike" kern="1200" baseline="30000" dirty="0" smtClean="0">
                <a:solidFill>
                  <a:schemeClr val="tx1"/>
                </a:solidFill>
                <a:latin typeface="Verdana" pitchFamily="34" charset="0"/>
                <a:ea typeface="Verdana" pitchFamily="34" charset="0"/>
                <a:cs typeface="Verdana" pitchFamily="34" charset="0"/>
              </a:rPr>
              <a:t> Austria ist ein vom Bundesministerium für Wissenschaft, Forschung und Wirtschaft (BMWFW) gefördertes Hochschulraumstrukturmittel-Projekt für den koordinierten Ausbau und die Weiterentwicklung von Repositorien in ganz Österreich. Dadurch wird die sichere Archivierung und dauerhafte Bereitstellung von elektronischen Publikationen, Multimedia-Objekten und anderen digitalen Daten aus Forschung und Lehre gewährleistet. Eng damit zusammenhängend werden Themen im Bereich Forschungsdatenmanagement und Workflows von digitaler Archivierung bearbeitet</a:t>
            </a:r>
            <a:r>
              <a:rPr lang="de-DE" sz="1600" b="0" i="0" u="none" strike="noStrike" kern="1200" baseline="30000" dirty="0" smtClean="0">
                <a:solidFill>
                  <a:schemeClr val="tx1"/>
                </a:solidFill>
                <a:latin typeface="Verdana" pitchFamily="34" charset="0"/>
                <a:ea typeface="Verdana" pitchFamily="34" charset="0"/>
                <a:cs typeface="Verdana" pitchFamily="34" charset="0"/>
              </a:rPr>
              <a:t>.</a:t>
            </a:r>
          </a:p>
        </p:txBody>
      </p:sp>
      <p:sp>
        <p:nvSpPr>
          <p:cNvPr id="16" name="Textfeld 15"/>
          <p:cNvSpPr txBox="1"/>
          <p:nvPr userDrawn="1"/>
        </p:nvSpPr>
        <p:spPr>
          <a:xfrm>
            <a:off x="395536" y="1809312"/>
            <a:ext cx="8388424" cy="4002873"/>
          </a:xfrm>
          <a:prstGeom prst="rect">
            <a:avLst/>
          </a:prstGeom>
          <a:solidFill>
            <a:schemeClr val="bg1"/>
          </a:solidFill>
          <a:ln>
            <a:solidFill>
              <a:schemeClr val="bg1">
                <a:lumMod val="50000"/>
              </a:schemeClr>
            </a:solidFill>
          </a:ln>
        </p:spPr>
        <p:txBody>
          <a:bodyPr wrap="square" tIns="144000" rtlCol="0">
            <a:spAutoFit/>
          </a:bodyPr>
          <a:lstStyle/>
          <a:p>
            <a:pPr rtl="0">
              <a:spcAft>
                <a:spcPts val="600"/>
              </a:spcAft>
            </a:pPr>
            <a:r>
              <a:rPr lang="de-DE" sz="1400" b="1" i="0" u="none" strike="noStrike" kern="1200" baseline="30000" dirty="0" smtClean="0">
                <a:solidFill>
                  <a:schemeClr val="tx1"/>
                </a:solidFill>
                <a:latin typeface="Verdana" pitchFamily="34" charset="0"/>
                <a:ea typeface="Verdana" pitchFamily="34" charset="0"/>
                <a:cs typeface="Verdana" pitchFamily="34" charset="0"/>
              </a:rPr>
              <a:t>Die Arbeitsbereiche sind in zwölf Work-Package-Cluster organisiert:</a:t>
            </a:r>
          </a:p>
          <a:p>
            <a:pPr lvl="0" rtl="0"/>
            <a:r>
              <a:rPr lang="de-DE" sz="1400" b="0" i="0" u="none" strike="noStrike" kern="1200" baseline="30000" dirty="0" smtClean="0">
                <a:solidFill>
                  <a:schemeClr val="tx1"/>
                </a:solidFill>
                <a:latin typeface="Verdana" pitchFamily="34" charset="0"/>
                <a:ea typeface="Verdana" pitchFamily="34" charset="0"/>
                <a:cs typeface="Verdana" pitchFamily="34" charset="0"/>
              </a:rPr>
              <a:t>Cluster A	Monitoring und Austausch zum Aufbau von Dokumentenservern in den lokalen Einrichtungen</a:t>
            </a:r>
          </a:p>
          <a:p>
            <a:pPr lvl="0" rtl="0"/>
            <a:r>
              <a:rPr lang="de-DE" sz="1400" b="0" i="0" u="none" strike="noStrike" kern="1200" baseline="30000" dirty="0" smtClean="0">
                <a:solidFill>
                  <a:schemeClr val="tx1"/>
                </a:solidFill>
                <a:latin typeface="Verdana" pitchFamily="34" charset="0"/>
                <a:ea typeface="Verdana" pitchFamily="34" charset="0"/>
                <a:cs typeface="Verdana" pitchFamily="34" charset="0"/>
              </a:rPr>
              <a:t>	</a:t>
            </a:r>
            <a:r>
              <a:rPr lang="de-DE" sz="1400" b="0" i="1" u="none" strike="noStrike" kern="1200" baseline="30000" dirty="0" smtClean="0">
                <a:solidFill>
                  <a:schemeClr val="tx1"/>
                </a:solidFill>
                <a:latin typeface="Verdana" pitchFamily="34" charset="0"/>
                <a:ea typeface="Verdana" pitchFamily="34" charset="0"/>
                <a:cs typeface="Verdana" pitchFamily="34" charset="0"/>
              </a:rPr>
              <a:t>Patrick </a:t>
            </a:r>
            <a:r>
              <a:rPr lang="de-DE" sz="1400" b="0" i="1" u="none" strike="noStrike" kern="1200" baseline="30000" dirty="0" err="1" smtClean="0">
                <a:solidFill>
                  <a:schemeClr val="tx1"/>
                </a:solidFill>
                <a:latin typeface="Verdana" pitchFamily="34" charset="0"/>
                <a:ea typeface="Verdana" pitchFamily="34" charset="0"/>
                <a:cs typeface="Verdana" pitchFamily="34" charset="0"/>
              </a:rPr>
              <a:t>Danowski</a:t>
            </a:r>
            <a:r>
              <a:rPr lang="de-DE" sz="1400" b="0" i="1" u="none" strike="noStrike" kern="1200" baseline="30000" dirty="0" smtClean="0">
                <a:solidFill>
                  <a:schemeClr val="tx1"/>
                </a:solidFill>
                <a:latin typeface="Verdana" pitchFamily="34" charset="0"/>
                <a:ea typeface="Verdana" pitchFamily="34" charset="0"/>
                <a:cs typeface="Verdana" pitchFamily="34" charset="0"/>
              </a:rPr>
              <a:t> (IST Austria)</a:t>
            </a:r>
          </a:p>
          <a:p>
            <a:pPr lvl="0" rtl="0"/>
            <a:r>
              <a:rPr lang="de-DE" sz="1400" b="0" i="0" u="none" strike="noStrike" kern="1200" baseline="30000" dirty="0" smtClean="0">
                <a:solidFill>
                  <a:schemeClr val="tx1"/>
                </a:solidFill>
                <a:latin typeface="Verdana" pitchFamily="34" charset="0"/>
                <a:ea typeface="Verdana" pitchFamily="34" charset="0"/>
                <a:cs typeface="Verdana" pitchFamily="34" charset="0"/>
              </a:rPr>
              <a:t>Cluster B	Planung und Durchführung einer österreichweiten Umfrage zu Forschungsdaten</a:t>
            </a:r>
            <a:br>
              <a:rPr lang="de-DE" sz="1400" b="0" i="0" u="none" strike="noStrike" kern="1200" baseline="30000" dirty="0" smtClean="0">
                <a:solidFill>
                  <a:schemeClr val="tx1"/>
                </a:solidFill>
                <a:latin typeface="Verdana" pitchFamily="34" charset="0"/>
                <a:ea typeface="Verdana" pitchFamily="34" charset="0"/>
                <a:cs typeface="Verdana" pitchFamily="34" charset="0"/>
              </a:rPr>
            </a:br>
            <a:r>
              <a:rPr lang="de-DE" sz="1400" b="0" i="0" u="none" strike="noStrike" kern="1200" baseline="30000" dirty="0" smtClean="0">
                <a:solidFill>
                  <a:schemeClr val="tx1"/>
                </a:solidFill>
                <a:latin typeface="Verdana" pitchFamily="34" charset="0"/>
                <a:ea typeface="Verdana" pitchFamily="34" charset="0"/>
                <a:cs typeface="Verdana" pitchFamily="34" charset="0"/>
              </a:rPr>
              <a:t>	</a:t>
            </a:r>
            <a:r>
              <a:rPr lang="de-DE" sz="1400" b="0" i="1" u="none" strike="noStrike" kern="1200" baseline="30000" dirty="0" smtClean="0">
                <a:solidFill>
                  <a:schemeClr val="tx1"/>
                </a:solidFill>
                <a:latin typeface="Verdana" pitchFamily="34" charset="0"/>
                <a:ea typeface="Verdana" pitchFamily="34" charset="0"/>
                <a:cs typeface="Verdana" pitchFamily="34" charset="0"/>
              </a:rPr>
              <a:t>Christian </a:t>
            </a:r>
            <a:r>
              <a:rPr lang="de-DE" sz="1400" b="0" i="1" u="none" strike="noStrike" kern="1200" baseline="30000" dirty="0" err="1" smtClean="0">
                <a:solidFill>
                  <a:schemeClr val="tx1"/>
                </a:solidFill>
                <a:latin typeface="Verdana" pitchFamily="34" charset="0"/>
                <a:ea typeface="Verdana" pitchFamily="34" charset="0"/>
                <a:cs typeface="Verdana" pitchFamily="34" charset="0"/>
              </a:rPr>
              <a:t>Gumpenberger</a:t>
            </a:r>
            <a:r>
              <a:rPr lang="de-DE" sz="1400" b="0" i="1" u="none" strike="noStrike" kern="1200" baseline="30000" dirty="0" smtClean="0">
                <a:solidFill>
                  <a:schemeClr val="tx1"/>
                </a:solidFill>
                <a:latin typeface="Verdana" pitchFamily="34" charset="0"/>
                <a:ea typeface="Verdana" pitchFamily="34" charset="0"/>
                <a:cs typeface="Verdana" pitchFamily="34" charset="0"/>
              </a:rPr>
              <a:t> (Universität Wien)</a:t>
            </a:r>
            <a:endParaRPr lang="de-DE" sz="1400" b="0" i="0" u="none" strike="noStrike" kern="1200" baseline="30000" dirty="0" smtClean="0">
              <a:solidFill>
                <a:schemeClr val="tx1"/>
              </a:solidFill>
              <a:latin typeface="Verdana" pitchFamily="34" charset="0"/>
              <a:ea typeface="Verdana" pitchFamily="34" charset="0"/>
              <a:cs typeface="Verdana" pitchFamily="34" charset="0"/>
            </a:endParaRPr>
          </a:p>
          <a:p>
            <a:pPr lvl="0" rtl="0"/>
            <a:r>
              <a:rPr lang="de-DE" sz="1400" b="0" i="0" u="none" strike="noStrike" kern="1200" baseline="30000" dirty="0" smtClean="0">
                <a:solidFill>
                  <a:schemeClr val="tx1"/>
                </a:solidFill>
                <a:latin typeface="Verdana" pitchFamily="34" charset="0"/>
                <a:ea typeface="Verdana" pitchFamily="34" charset="0"/>
                <a:cs typeface="Verdana" pitchFamily="34" charset="0"/>
              </a:rPr>
              <a:t>Cluster C	Aufbau eines Wissensnetzwerks: Erarbeitung eines Referenzmodells für den Aufbau von Repositorien</a:t>
            </a:r>
            <a:br>
              <a:rPr lang="de-DE" sz="1400" b="0" i="0" u="none" strike="noStrike" kern="1200" baseline="30000" dirty="0" smtClean="0">
                <a:solidFill>
                  <a:schemeClr val="tx1"/>
                </a:solidFill>
                <a:latin typeface="Verdana" pitchFamily="34" charset="0"/>
                <a:ea typeface="Verdana" pitchFamily="34" charset="0"/>
                <a:cs typeface="Verdana" pitchFamily="34" charset="0"/>
              </a:rPr>
            </a:br>
            <a:r>
              <a:rPr lang="de-DE" sz="1400" b="0" i="0" u="none" strike="noStrike" kern="1200" baseline="30000" dirty="0" smtClean="0">
                <a:solidFill>
                  <a:schemeClr val="tx1"/>
                </a:solidFill>
                <a:latin typeface="Verdana" pitchFamily="34" charset="0"/>
                <a:ea typeface="Verdana" pitchFamily="34" charset="0"/>
                <a:cs typeface="Verdana" pitchFamily="34" charset="0"/>
              </a:rPr>
              <a:t>	</a:t>
            </a:r>
            <a:r>
              <a:rPr lang="de-DE" sz="1400" b="0" i="1" u="none" strike="noStrike" kern="1200" baseline="30000" dirty="0" smtClean="0">
                <a:solidFill>
                  <a:schemeClr val="tx1"/>
                </a:solidFill>
                <a:latin typeface="Verdana" pitchFamily="34" charset="0"/>
                <a:ea typeface="Verdana" pitchFamily="34" charset="0"/>
                <a:cs typeface="Verdana" pitchFamily="34" charset="0"/>
              </a:rPr>
              <a:t>Paolo </a:t>
            </a:r>
            <a:r>
              <a:rPr lang="de-DE" sz="1400" b="0" i="1" u="none" strike="noStrike" kern="1200" baseline="30000" dirty="0" err="1" smtClean="0">
                <a:solidFill>
                  <a:schemeClr val="tx1"/>
                </a:solidFill>
                <a:latin typeface="Verdana" pitchFamily="34" charset="0"/>
                <a:ea typeface="Verdana" pitchFamily="34" charset="0"/>
                <a:cs typeface="Verdana" pitchFamily="34" charset="0"/>
              </a:rPr>
              <a:t>Budroni</a:t>
            </a:r>
            <a:r>
              <a:rPr lang="de-DE" sz="1400" b="0" i="1" u="none" strike="noStrike" kern="1200" baseline="30000" dirty="0" smtClean="0">
                <a:solidFill>
                  <a:schemeClr val="tx1"/>
                </a:solidFill>
                <a:latin typeface="Verdana" pitchFamily="34" charset="0"/>
                <a:ea typeface="Verdana" pitchFamily="34" charset="0"/>
                <a:cs typeface="Verdana" pitchFamily="34" charset="0"/>
              </a:rPr>
              <a:t> (Universität Wien)</a:t>
            </a:r>
            <a:endParaRPr lang="de-DE" sz="1400" b="0" i="0" u="none" strike="noStrike" kern="1200" baseline="30000" dirty="0" smtClean="0">
              <a:solidFill>
                <a:schemeClr val="tx1"/>
              </a:solidFill>
              <a:latin typeface="Verdana" pitchFamily="34" charset="0"/>
              <a:ea typeface="Verdana" pitchFamily="34" charset="0"/>
              <a:cs typeface="Verdana" pitchFamily="34" charset="0"/>
            </a:endParaRPr>
          </a:p>
          <a:p>
            <a:pPr lvl="0" rtl="0"/>
            <a:r>
              <a:rPr lang="de-DE" sz="1400" b="0" i="0" u="none" strike="noStrike" kern="1200" baseline="30000" dirty="0" smtClean="0">
                <a:solidFill>
                  <a:schemeClr val="tx1"/>
                </a:solidFill>
                <a:latin typeface="Verdana" pitchFamily="34" charset="0"/>
                <a:ea typeface="Verdana" pitchFamily="34" charset="0"/>
                <a:cs typeface="Verdana" pitchFamily="34" charset="0"/>
              </a:rPr>
              <a:t>Cluster D	Aufbau Infrastruktur</a:t>
            </a:r>
            <a:br>
              <a:rPr lang="de-DE" sz="1400" b="0" i="0" u="none" strike="noStrike" kern="1200" baseline="30000" dirty="0" smtClean="0">
                <a:solidFill>
                  <a:schemeClr val="tx1"/>
                </a:solidFill>
                <a:latin typeface="Verdana" pitchFamily="34" charset="0"/>
                <a:ea typeface="Verdana" pitchFamily="34" charset="0"/>
                <a:cs typeface="Verdana" pitchFamily="34" charset="0"/>
              </a:rPr>
            </a:br>
            <a:r>
              <a:rPr lang="de-DE" sz="1400" b="0" i="0" u="none" strike="noStrike" kern="1200" baseline="30000" dirty="0" smtClean="0">
                <a:solidFill>
                  <a:schemeClr val="tx1"/>
                </a:solidFill>
                <a:latin typeface="Verdana" pitchFamily="34" charset="0"/>
                <a:ea typeface="Verdana" pitchFamily="34" charset="0"/>
                <a:cs typeface="Verdana" pitchFamily="34" charset="0"/>
              </a:rPr>
              <a:t>	</a:t>
            </a:r>
            <a:r>
              <a:rPr lang="de-DE" sz="1400" b="0" i="1" u="none" strike="noStrike" kern="1200" baseline="30000" dirty="0" smtClean="0">
                <a:solidFill>
                  <a:schemeClr val="tx1"/>
                </a:solidFill>
                <a:latin typeface="Verdana" pitchFamily="34" charset="0"/>
                <a:ea typeface="Verdana" pitchFamily="34" charset="0"/>
                <a:cs typeface="Verdana" pitchFamily="34" charset="0"/>
              </a:rPr>
              <a:t>Raman </a:t>
            </a:r>
            <a:r>
              <a:rPr lang="de-DE" sz="1400" b="0" i="1" u="none" strike="noStrike" kern="1200" baseline="30000" dirty="0" err="1" smtClean="0">
                <a:solidFill>
                  <a:schemeClr val="tx1"/>
                </a:solidFill>
                <a:latin typeface="Verdana" pitchFamily="34" charset="0"/>
                <a:ea typeface="Verdana" pitchFamily="34" charset="0"/>
                <a:cs typeface="Verdana" pitchFamily="34" charset="0"/>
              </a:rPr>
              <a:t>Ganguly</a:t>
            </a:r>
            <a:r>
              <a:rPr lang="de-DE" sz="1400" b="0" i="1" u="none" strike="noStrike" kern="1200" baseline="30000" dirty="0" smtClean="0">
                <a:solidFill>
                  <a:schemeClr val="tx1"/>
                </a:solidFill>
                <a:latin typeface="Verdana" pitchFamily="34" charset="0"/>
                <a:ea typeface="Verdana" pitchFamily="34" charset="0"/>
                <a:cs typeface="Verdana" pitchFamily="34" charset="0"/>
              </a:rPr>
              <a:t> (Zentraler Informatikdienst Universität Wien)</a:t>
            </a:r>
            <a:endParaRPr lang="de-DE" sz="1400" b="0" i="0" u="none" strike="noStrike" kern="1200" baseline="30000" dirty="0" smtClean="0">
              <a:solidFill>
                <a:schemeClr val="tx1"/>
              </a:solidFill>
              <a:latin typeface="Verdana" pitchFamily="34" charset="0"/>
              <a:ea typeface="Verdana" pitchFamily="34" charset="0"/>
              <a:cs typeface="Verdana" pitchFamily="34" charset="0"/>
            </a:endParaRPr>
          </a:p>
          <a:p>
            <a:pPr lvl="0" rtl="0"/>
            <a:r>
              <a:rPr lang="de-DE" sz="1400" b="0" i="0" u="none" strike="noStrike" kern="1200" baseline="30000" dirty="0" smtClean="0">
                <a:solidFill>
                  <a:schemeClr val="tx1"/>
                </a:solidFill>
                <a:latin typeface="Verdana" pitchFamily="34" charset="0"/>
                <a:ea typeface="Verdana" pitchFamily="34" charset="0"/>
                <a:cs typeface="Verdana" pitchFamily="34" charset="0"/>
              </a:rPr>
              <a:t>Cluster E	Legal </a:t>
            </a:r>
            <a:r>
              <a:rPr lang="de-DE" sz="1400" b="0" i="0" u="none" strike="noStrike" kern="1200" baseline="30000" dirty="0" err="1" smtClean="0">
                <a:solidFill>
                  <a:schemeClr val="tx1"/>
                </a:solidFill>
                <a:latin typeface="Verdana" pitchFamily="34" charset="0"/>
                <a:ea typeface="Verdana" pitchFamily="34" charset="0"/>
                <a:cs typeface="Verdana" pitchFamily="34" charset="0"/>
              </a:rPr>
              <a:t>and</a:t>
            </a:r>
            <a:r>
              <a:rPr lang="de-DE" sz="1400" b="0" i="0" u="none" strike="noStrike" kern="1200" baseline="30000" dirty="0" smtClean="0">
                <a:solidFill>
                  <a:schemeClr val="tx1"/>
                </a:solidFill>
                <a:latin typeface="Verdana" pitchFamily="34" charset="0"/>
                <a:ea typeface="Verdana" pitchFamily="34" charset="0"/>
                <a:cs typeface="Verdana" pitchFamily="34" charset="0"/>
              </a:rPr>
              <a:t> </a:t>
            </a:r>
            <a:r>
              <a:rPr lang="de-DE" sz="1400" b="0" i="0" u="none" strike="noStrike" kern="1200" baseline="30000" dirty="0" err="1" smtClean="0">
                <a:solidFill>
                  <a:schemeClr val="tx1"/>
                </a:solidFill>
                <a:latin typeface="Verdana" pitchFamily="34" charset="0"/>
                <a:ea typeface="Verdana" pitchFamily="34" charset="0"/>
                <a:cs typeface="Verdana" pitchFamily="34" charset="0"/>
              </a:rPr>
              <a:t>Ethical</a:t>
            </a:r>
            <a:r>
              <a:rPr lang="de-DE" sz="1400" b="0" i="0" u="none" strike="noStrike" kern="1200" baseline="30000" dirty="0" smtClean="0">
                <a:solidFill>
                  <a:schemeClr val="tx1"/>
                </a:solidFill>
                <a:latin typeface="Verdana" pitchFamily="34" charset="0"/>
                <a:ea typeface="Verdana" pitchFamily="34" charset="0"/>
                <a:cs typeface="Verdana" pitchFamily="34" charset="0"/>
              </a:rPr>
              <a:t> </a:t>
            </a:r>
            <a:r>
              <a:rPr lang="de-DE" sz="1400" b="0" i="0" u="none" strike="noStrike" kern="1200" baseline="30000" dirty="0" err="1" smtClean="0">
                <a:solidFill>
                  <a:schemeClr val="tx1"/>
                </a:solidFill>
                <a:latin typeface="Verdana" pitchFamily="34" charset="0"/>
                <a:ea typeface="Verdana" pitchFamily="34" charset="0"/>
                <a:cs typeface="Verdana" pitchFamily="34" charset="0"/>
              </a:rPr>
              <a:t>Issues</a:t>
            </a:r>
            <a:r>
              <a:rPr lang="de-DE" sz="1400" b="0" i="0" u="none" strike="noStrike" kern="1200" baseline="30000" dirty="0" smtClean="0">
                <a:solidFill>
                  <a:schemeClr val="tx1"/>
                </a:solidFill>
                <a:latin typeface="Verdana" pitchFamily="34" charset="0"/>
                <a:ea typeface="Verdana" pitchFamily="34" charset="0"/>
                <a:cs typeface="Verdana" pitchFamily="34" charset="0"/>
              </a:rPr>
              <a:t/>
            </a:r>
            <a:br>
              <a:rPr lang="de-DE" sz="1400" b="0" i="0" u="none" strike="noStrike" kern="1200" baseline="30000" dirty="0" smtClean="0">
                <a:solidFill>
                  <a:schemeClr val="tx1"/>
                </a:solidFill>
                <a:latin typeface="Verdana" pitchFamily="34" charset="0"/>
                <a:ea typeface="Verdana" pitchFamily="34" charset="0"/>
                <a:cs typeface="Verdana" pitchFamily="34" charset="0"/>
              </a:rPr>
            </a:br>
            <a:r>
              <a:rPr lang="de-DE" sz="1400" b="0" i="0" u="none" strike="noStrike" kern="1200" baseline="30000" dirty="0" smtClean="0">
                <a:solidFill>
                  <a:schemeClr val="tx1"/>
                </a:solidFill>
                <a:latin typeface="Verdana" pitchFamily="34" charset="0"/>
                <a:ea typeface="Verdana" pitchFamily="34" charset="0"/>
                <a:cs typeface="Verdana" pitchFamily="34" charset="0"/>
              </a:rPr>
              <a:t>	</a:t>
            </a:r>
            <a:r>
              <a:rPr lang="de-DE" sz="1400" b="0" i="1" u="none" strike="noStrike" kern="1200" baseline="30000" dirty="0" err="1" smtClean="0">
                <a:solidFill>
                  <a:schemeClr val="tx1"/>
                </a:solidFill>
                <a:latin typeface="Verdana" pitchFamily="34" charset="0"/>
                <a:ea typeface="Verdana" pitchFamily="34" charset="0"/>
                <a:cs typeface="Verdana" pitchFamily="34" charset="0"/>
              </a:rPr>
              <a:t>Seyavash</a:t>
            </a:r>
            <a:r>
              <a:rPr lang="de-DE" sz="1400" b="0" i="1" u="none" strike="noStrike" kern="1200" baseline="30000" dirty="0" smtClean="0">
                <a:solidFill>
                  <a:schemeClr val="tx1"/>
                </a:solidFill>
                <a:latin typeface="Verdana" pitchFamily="34" charset="0"/>
                <a:ea typeface="Verdana" pitchFamily="34" charset="0"/>
                <a:cs typeface="Verdana" pitchFamily="34" charset="0"/>
              </a:rPr>
              <a:t> Amini (Rechtsberater Universität Wien)</a:t>
            </a:r>
            <a:endParaRPr lang="de-DE" sz="1400" b="0" i="0" u="none" strike="noStrike" kern="1200" baseline="30000" dirty="0" smtClean="0">
              <a:solidFill>
                <a:schemeClr val="tx1"/>
              </a:solidFill>
              <a:latin typeface="Verdana" pitchFamily="34" charset="0"/>
              <a:ea typeface="Verdana" pitchFamily="34" charset="0"/>
              <a:cs typeface="Verdana" pitchFamily="34" charset="0"/>
            </a:endParaRPr>
          </a:p>
          <a:p>
            <a:pPr lvl="0" rtl="0"/>
            <a:r>
              <a:rPr lang="de-DE" sz="1400" b="0" i="0" u="none" strike="noStrike" kern="1200" baseline="30000" dirty="0" smtClean="0">
                <a:solidFill>
                  <a:schemeClr val="tx1"/>
                </a:solidFill>
                <a:latin typeface="Verdana" pitchFamily="34" charset="0"/>
                <a:ea typeface="Verdana" pitchFamily="34" charset="0"/>
                <a:cs typeface="Verdana" pitchFamily="34" charset="0"/>
              </a:rPr>
              <a:t>Cluster F	Open Access</a:t>
            </a:r>
            <a:br>
              <a:rPr lang="de-DE" sz="1400" b="0" i="0" u="none" strike="noStrike" kern="1200" baseline="30000" dirty="0" smtClean="0">
                <a:solidFill>
                  <a:schemeClr val="tx1"/>
                </a:solidFill>
                <a:latin typeface="Verdana" pitchFamily="34" charset="0"/>
                <a:ea typeface="Verdana" pitchFamily="34" charset="0"/>
                <a:cs typeface="Verdana" pitchFamily="34" charset="0"/>
              </a:rPr>
            </a:br>
            <a:r>
              <a:rPr lang="de-DE" sz="1400" b="0" i="0" u="none" strike="noStrike" kern="1200" baseline="30000" dirty="0" smtClean="0">
                <a:solidFill>
                  <a:schemeClr val="tx1"/>
                </a:solidFill>
                <a:latin typeface="Verdana" pitchFamily="34" charset="0"/>
                <a:ea typeface="Verdana" pitchFamily="34" charset="0"/>
                <a:cs typeface="Verdana" pitchFamily="34" charset="0"/>
              </a:rPr>
              <a:t>	</a:t>
            </a:r>
            <a:r>
              <a:rPr lang="de-DE" sz="1400" b="0" i="1" u="none" strike="noStrike" kern="1200" baseline="30000" dirty="0" smtClean="0">
                <a:solidFill>
                  <a:schemeClr val="tx1"/>
                </a:solidFill>
                <a:latin typeface="Verdana" pitchFamily="34" charset="0"/>
                <a:ea typeface="Verdana" pitchFamily="34" charset="0"/>
                <a:cs typeface="Verdana" pitchFamily="34" charset="0"/>
              </a:rPr>
              <a:t>Andreas </a:t>
            </a:r>
            <a:r>
              <a:rPr lang="de-DE" sz="1400" b="0" i="1" u="none" strike="noStrike" kern="1200" baseline="30000" dirty="0" err="1" smtClean="0">
                <a:solidFill>
                  <a:schemeClr val="tx1"/>
                </a:solidFill>
                <a:latin typeface="Verdana" pitchFamily="34" charset="0"/>
                <a:ea typeface="Verdana" pitchFamily="34" charset="0"/>
                <a:cs typeface="Verdana" pitchFamily="34" charset="0"/>
              </a:rPr>
              <a:t>Ferus</a:t>
            </a:r>
            <a:r>
              <a:rPr lang="de-DE" sz="1400" b="0" i="1" u="none" strike="noStrike" kern="1200" baseline="30000" dirty="0" smtClean="0">
                <a:solidFill>
                  <a:schemeClr val="tx1"/>
                </a:solidFill>
                <a:latin typeface="Verdana" pitchFamily="34" charset="0"/>
                <a:ea typeface="Verdana" pitchFamily="34" charset="0"/>
                <a:cs typeface="Verdana" pitchFamily="34" charset="0"/>
              </a:rPr>
              <a:t> (Akademie der bildenden Künste Wien)</a:t>
            </a:r>
            <a:r>
              <a:rPr lang="de-DE" sz="1400" b="0" i="0" u="none" strike="noStrike" kern="1200" baseline="30000" dirty="0" smtClean="0">
                <a:solidFill>
                  <a:schemeClr val="tx1"/>
                </a:solidFill>
                <a:latin typeface="Verdana" pitchFamily="34" charset="0"/>
                <a:ea typeface="Verdana" pitchFamily="34" charset="0"/>
                <a:cs typeface="Verdana" pitchFamily="34" charset="0"/>
              </a:rPr>
              <a:t>	</a:t>
            </a:r>
          </a:p>
          <a:p>
            <a:pPr lvl="0" rtl="0"/>
            <a:r>
              <a:rPr lang="de-DE" sz="1400" b="0" i="0" u="none" strike="noStrike" kern="1200" baseline="30000" dirty="0" smtClean="0">
                <a:solidFill>
                  <a:schemeClr val="tx1"/>
                </a:solidFill>
                <a:latin typeface="Verdana" pitchFamily="34" charset="0"/>
                <a:ea typeface="Verdana" pitchFamily="34" charset="0"/>
                <a:cs typeface="Verdana" pitchFamily="34" charset="0"/>
              </a:rPr>
              <a:t>Cluster G	Visuelle Datenmodellierung - Generierung von Wissenschaftsräumen</a:t>
            </a:r>
            <a:br>
              <a:rPr lang="de-DE" sz="1400" b="0" i="0" u="none" strike="noStrike" kern="1200" baseline="30000" dirty="0" smtClean="0">
                <a:solidFill>
                  <a:schemeClr val="tx1"/>
                </a:solidFill>
                <a:latin typeface="Verdana" pitchFamily="34" charset="0"/>
                <a:ea typeface="Verdana" pitchFamily="34" charset="0"/>
                <a:cs typeface="Verdana" pitchFamily="34" charset="0"/>
              </a:rPr>
            </a:br>
            <a:r>
              <a:rPr lang="de-DE" sz="1400" b="0" i="0" u="none" strike="noStrike" kern="1200" baseline="30000" dirty="0" smtClean="0">
                <a:solidFill>
                  <a:schemeClr val="tx1"/>
                </a:solidFill>
                <a:latin typeface="Verdana" pitchFamily="34" charset="0"/>
                <a:ea typeface="Verdana" pitchFamily="34" charset="0"/>
                <a:cs typeface="Verdana" pitchFamily="34" charset="0"/>
              </a:rPr>
              <a:t>	</a:t>
            </a:r>
            <a:r>
              <a:rPr lang="de-DE" sz="1400" b="0" i="1" u="none" strike="noStrike" kern="1200" baseline="30000" dirty="0" smtClean="0">
                <a:solidFill>
                  <a:schemeClr val="tx1"/>
                </a:solidFill>
                <a:latin typeface="Verdana" pitchFamily="34" charset="0"/>
                <a:ea typeface="Verdana" pitchFamily="34" charset="0"/>
                <a:cs typeface="Verdana" pitchFamily="34" charset="0"/>
              </a:rPr>
              <a:t>Martin Gasteiner (Universität Wien)</a:t>
            </a:r>
            <a:endParaRPr lang="de-DE" sz="1400" b="0" i="0" u="none" strike="noStrike" kern="1200" baseline="30000" dirty="0" smtClean="0">
              <a:solidFill>
                <a:schemeClr val="tx1"/>
              </a:solidFill>
              <a:latin typeface="Verdana" pitchFamily="34" charset="0"/>
              <a:ea typeface="Verdana" pitchFamily="34" charset="0"/>
              <a:cs typeface="Verdana" pitchFamily="34" charset="0"/>
            </a:endParaRPr>
          </a:p>
          <a:p>
            <a:pPr lvl="0" rtl="0"/>
            <a:r>
              <a:rPr lang="de-DE" sz="1400" b="0" i="0" u="none" strike="noStrike" kern="1200" baseline="30000" dirty="0" smtClean="0">
                <a:solidFill>
                  <a:schemeClr val="tx1"/>
                </a:solidFill>
                <a:latin typeface="Verdana" pitchFamily="34" charset="0"/>
                <a:ea typeface="Verdana" pitchFamily="34" charset="0"/>
                <a:cs typeface="Verdana" pitchFamily="34" charset="0"/>
              </a:rPr>
              <a:t>Cluster H	Life Cycle Management</a:t>
            </a:r>
            <a:br>
              <a:rPr lang="de-DE" sz="1400" b="0" i="0" u="none" strike="noStrike" kern="1200" baseline="30000" dirty="0" smtClean="0">
                <a:solidFill>
                  <a:schemeClr val="tx1"/>
                </a:solidFill>
                <a:latin typeface="Verdana" pitchFamily="34" charset="0"/>
                <a:ea typeface="Verdana" pitchFamily="34" charset="0"/>
                <a:cs typeface="Verdana" pitchFamily="34" charset="0"/>
              </a:rPr>
            </a:br>
            <a:r>
              <a:rPr lang="de-DE" sz="1400" b="0" i="0" u="none" strike="noStrike" kern="1200" baseline="30000" dirty="0" smtClean="0">
                <a:solidFill>
                  <a:schemeClr val="tx1"/>
                </a:solidFill>
                <a:latin typeface="Verdana" pitchFamily="34" charset="0"/>
                <a:ea typeface="Verdana" pitchFamily="34" charset="0"/>
                <a:cs typeface="Verdana" pitchFamily="34" charset="0"/>
              </a:rPr>
              <a:t>	</a:t>
            </a:r>
            <a:r>
              <a:rPr lang="de-DE" sz="1400" b="0" i="1" u="none" strike="noStrike" kern="1200" baseline="30000" dirty="0" smtClean="0">
                <a:solidFill>
                  <a:schemeClr val="tx1"/>
                </a:solidFill>
                <a:latin typeface="Verdana" pitchFamily="34" charset="0"/>
                <a:ea typeface="Verdana" pitchFamily="34" charset="0"/>
                <a:cs typeface="Verdana" pitchFamily="34" charset="0"/>
              </a:rPr>
              <a:t>Andreas </a:t>
            </a:r>
            <a:r>
              <a:rPr lang="de-DE" sz="1400" b="0" i="1" u="none" strike="noStrike" kern="1200" baseline="30000" dirty="0" err="1" smtClean="0">
                <a:solidFill>
                  <a:schemeClr val="tx1"/>
                </a:solidFill>
                <a:latin typeface="Verdana" pitchFamily="34" charset="0"/>
                <a:ea typeface="Verdana" pitchFamily="34" charset="0"/>
                <a:cs typeface="Verdana" pitchFamily="34" charset="0"/>
              </a:rPr>
              <a:t>Rauber</a:t>
            </a:r>
            <a:r>
              <a:rPr lang="de-DE" sz="1400" b="0" i="1" u="none" strike="noStrike" kern="1200" baseline="30000" dirty="0" smtClean="0">
                <a:solidFill>
                  <a:schemeClr val="tx1"/>
                </a:solidFill>
                <a:latin typeface="Verdana" pitchFamily="34" charset="0"/>
                <a:ea typeface="Verdana" pitchFamily="34" charset="0"/>
                <a:cs typeface="Verdana" pitchFamily="34" charset="0"/>
              </a:rPr>
              <a:t> (Technische Universität Wien)</a:t>
            </a:r>
            <a:endParaRPr lang="de-DE" sz="1400" b="0" i="0" u="none" strike="noStrike" kern="1200" baseline="30000" dirty="0" smtClean="0">
              <a:solidFill>
                <a:schemeClr val="tx1"/>
              </a:solidFill>
              <a:latin typeface="Verdana" pitchFamily="34" charset="0"/>
              <a:ea typeface="Verdana" pitchFamily="34" charset="0"/>
              <a:cs typeface="Verdana" pitchFamily="34" charset="0"/>
            </a:endParaRPr>
          </a:p>
          <a:p>
            <a:pPr lvl="0" rtl="0"/>
            <a:r>
              <a:rPr lang="de-DE" sz="1400" b="0" i="0" u="none" strike="noStrike" kern="1200" baseline="30000" dirty="0" smtClean="0">
                <a:solidFill>
                  <a:schemeClr val="tx1"/>
                </a:solidFill>
                <a:latin typeface="Verdana" pitchFamily="34" charset="0"/>
                <a:ea typeface="Verdana" pitchFamily="34" charset="0"/>
                <a:cs typeface="Verdana" pitchFamily="34" charset="0"/>
              </a:rPr>
              <a:t>Cluster I	Metadatenkomplex</a:t>
            </a:r>
            <a:br>
              <a:rPr lang="de-DE" sz="1400" b="0" i="0" u="none" strike="noStrike" kern="1200" baseline="30000" dirty="0" smtClean="0">
                <a:solidFill>
                  <a:schemeClr val="tx1"/>
                </a:solidFill>
                <a:latin typeface="Verdana" pitchFamily="34" charset="0"/>
                <a:ea typeface="Verdana" pitchFamily="34" charset="0"/>
                <a:cs typeface="Verdana" pitchFamily="34" charset="0"/>
              </a:rPr>
            </a:br>
            <a:r>
              <a:rPr lang="de-DE" sz="1400" b="0" i="0" u="none" strike="noStrike" kern="1200" baseline="30000" dirty="0" smtClean="0">
                <a:solidFill>
                  <a:schemeClr val="tx1"/>
                </a:solidFill>
                <a:latin typeface="Verdana" pitchFamily="34" charset="0"/>
                <a:ea typeface="Verdana" pitchFamily="34" charset="0"/>
                <a:cs typeface="Verdana" pitchFamily="34" charset="0"/>
              </a:rPr>
              <a:t>	</a:t>
            </a:r>
            <a:r>
              <a:rPr lang="de-DE" sz="1400" b="0" i="1" u="none" strike="noStrike" kern="1200" baseline="30000" dirty="0" smtClean="0">
                <a:solidFill>
                  <a:schemeClr val="tx1"/>
                </a:solidFill>
                <a:latin typeface="Verdana" pitchFamily="34" charset="0"/>
                <a:ea typeface="Verdana" pitchFamily="34" charset="0"/>
                <a:cs typeface="Verdana" pitchFamily="34" charset="0"/>
              </a:rPr>
              <a:t>Susanne </a:t>
            </a:r>
            <a:r>
              <a:rPr lang="de-DE" sz="1400" b="0" i="1" u="none" strike="noStrike" kern="1200" baseline="30000" dirty="0" err="1" smtClean="0">
                <a:solidFill>
                  <a:schemeClr val="tx1"/>
                </a:solidFill>
                <a:latin typeface="Verdana" pitchFamily="34" charset="0"/>
                <a:ea typeface="Verdana" pitchFamily="34" charset="0"/>
                <a:cs typeface="Verdana" pitchFamily="34" charset="0"/>
              </a:rPr>
              <a:t>Blumesberger</a:t>
            </a:r>
            <a:r>
              <a:rPr lang="de-DE" sz="1400" b="0" i="1" u="none" strike="noStrike" kern="1200" baseline="30000" dirty="0" smtClean="0">
                <a:solidFill>
                  <a:schemeClr val="tx1"/>
                </a:solidFill>
                <a:latin typeface="Verdana" pitchFamily="34" charset="0"/>
                <a:ea typeface="Verdana" pitchFamily="34" charset="0"/>
                <a:cs typeface="Verdana" pitchFamily="34" charset="0"/>
              </a:rPr>
              <a:t> (Universität Wien)</a:t>
            </a:r>
            <a:endParaRPr lang="de-DE" sz="1400" b="0" i="0" u="none" strike="noStrike" kern="1200" baseline="30000" dirty="0" smtClean="0">
              <a:solidFill>
                <a:schemeClr val="tx1"/>
              </a:solidFill>
              <a:latin typeface="Verdana" pitchFamily="34" charset="0"/>
              <a:ea typeface="Verdana" pitchFamily="34" charset="0"/>
              <a:cs typeface="Verdana" pitchFamily="34" charset="0"/>
            </a:endParaRPr>
          </a:p>
          <a:p>
            <a:pPr lvl="0" rtl="0"/>
            <a:r>
              <a:rPr lang="de-DE" sz="1400" b="0" i="0" u="none" strike="noStrike" kern="1200" baseline="30000" dirty="0" smtClean="0">
                <a:solidFill>
                  <a:schemeClr val="tx1"/>
                </a:solidFill>
                <a:latin typeface="Verdana" pitchFamily="34" charset="0"/>
                <a:ea typeface="Verdana" pitchFamily="34" charset="0"/>
                <a:cs typeface="Verdana" pitchFamily="34" charset="0"/>
              </a:rPr>
              <a:t>Cluster J	Dauerhafte Sicherung der Daten (aus nicht-technischer &amp; technischer Sicht)</a:t>
            </a:r>
            <a:br>
              <a:rPr lang="de-DE" sz="1400" b="0" i="0" u="none" strike="noStrike" kern="1200" baseline="30000" dirty="0" smtClean="0">
                <a:solidFill>
                  <a:schemeClr val="tx1"/>
                </a:solidFill>
                <a:latin typeface="Verdana" pitchFamily="34" charset="0"/>
                <a:ea typeface="Verdana" pitchFamily="34" charset="0"/>
                <a:cs typeface="Verdana" pitchFamily="34" charset="0"/>
              </a:rPr>
            </a:br>
            <a:r>
              <a:rPr lang="de-DE" sz="1400" b="0" i="0" u="none" strike="noStrike" kern="1200" baseline="30000" dirty="0" smtClean="0">
                <a:solidFill>
                  <a:schemeClr val="tx1"/>
                </a:solidFill>
                <a:latin typeface="Verdana" pitchFamily="34" charset="0"/>
                <a:ea typeface="Verdana" pitchFamily="34" charset="0"/>
                <a:cs typeface="Verdana" pitchFamily="34" charset="0"/>
              </a:rPr>
              <a:t>	</a:t>
            </a:r>
            <a:r>
              <a:rPr lang="de-DE" sz="1400" b="0" i="1" u="none" strike="noStrike" kern="1200" baseline="30000" dirty="0" smtClean="0">
                <a:solidFill>
                  <a:schemeClr val="tx1"/>
                </a:solidFill>
                <a:latin typeface="Verdana" pitchFamily="34" charset="0"/>
                <a:ea typeface="Verdana" pitchFamily="34" charset="0"/>
                <a:cs typeface="Verdana" pitchFamily="34" charset="0"/>
              </a:rPr>
              <a:t>Adelheid Mayer (Universität Wien)</a:t>
            </a:r>
            <a:endParaRPr lang="de-DE" sz="1400" b="0" i="0" u="none" strike="noStrike" kern="1200" baseline="30000" dirty="0" smtClean="0">
              <a:solidFill>
                <a:schemeClr val="tx1"/>
              </a:solidFill>
              <a:latin typeface="Verdana" pitchFamily="34" charset="0"/>
              <a:ea typeface="Verdana" pitchFamily="34" charset="0"/>
              <a:cs typeface="Verdana" pitchFamily="34" charset="0"/>
            </a:endParaRPr>
          </a:p>
          <a:p>
            <a:pPr lvl="0" rtl="0"/>
            <a:r>
              <a:rPr lang="de-DE" sz="1400" b="0" i="0" u="none" strike="noStrike" kern="1200" baseline="30000" dirty="0" smtClean="0">
                <a:solidFill>
                  <a:schemeClr val="tx1"/>
                </a:solidFill>
                <a:latin typeface="Verdana" pitchFamily="34" charset="0"/>
                <a:ea typeface="Verdana" pitchFamily="34" charset="0"/>
                <a:cs typeface="Verdana" pitchFamily="34" charset="0"/>
              </a:rPr>
              <a:t>Cluster K	Daten aus wissenschaftlichen und künstlerisch-wissenschaftlichen Forschungsprozessen (Entwicklung und 	</a:t>
            </a:r>
            <a:br>
              <a:rPr lang="de-DE" sz="1400" b="0" i="0" u="none" strike="noStrike" kern="1200" baseline="30000" dirty="0" smtClean="0">
                <a:solidFill>
                  <a:schemeClr val="tx1"/>
                </a:solidFill>
                <a:latin typeface="Verdana" pitchFamily="34" charset="0"/>
                <a:ea typeface="Verdana" pitchFamily="34" charset="0"/>
                <a:cs typeface="Verdana" pitchFamily="34" charset="0"/>
              </a:rPr>
            </a:br>
            <a:r>
              <a:rPr lang="de-DE" sz="1400" b="0" i="0" u="none" strike="noStrike" kern="1200" baseline="30000" dirty="0" smtClean="0">
                <a:solidFill>
                  <a:schemeClr val="tx1"/>
                </a:solidFill>
                <a:latin typeface="Verdana" pitchFamily="34" charset="0"/>
                <a:ea typeface="Verdana" pitchFamily="34" charset="0"/>
                <a:cs typeface="Verdana" pitchFamily="34" charset="0"/>
              </a:rPr>
              <a:t>	Erschließung der Künste)</a:t>
            </a:r>
            <a:br>
              <a:rPr lang="de-DE" sz="1400" b="0" i="0" u="none" strike="noStrike" kern="1200" baseline="30000" dirty="0" smtClean="0">
                <a:solidFill>
                  <a:schemeClr val="tx1"/>
                </a:solidFill>
                <a:latin typeface="Verdana" pitchFamily="34" charset="0"/>
                <a:ea typeface="Verdana" pitchFamily="34" charset="0"/>
                <a:cs typeface="Verdana" pitchFamily="34" charset="0"/>
              </a:rPr>
            </a:br>
            <a:r>
              <a:rPr lang="de-DE" sz="1400" b="0" i="0" u="none" strike="noStrike" kern="1200" baseline="30000" dirty="0" smtClean="0">
                <a:solidFill>
                  <a:schemeClr val="tx1"/>
                </a:solidFill>
                <a:latin typeface="Verdana" pitchFamily="34" charset="0"/>
                <a:ea typeface="Verdana" pitchFamily="34" charset="0"/>
                <a:cs typeface="Verdana" pitchFamily="34" charset="0"/>
              </a:rPr>
              <a:t>	</a:t>
            </a:r>
            <a:r>
              <a:rPr lang="de-DE" sz="1400" b="0" i="1" u="none" strike="noStrike" kern="1200" baseline="30000" dirty="0" smtClean="0">
                <a:solidFill>
                  <a:schemeClr val="tx1"/>
                </a:solidFill>
                <a:latin typeface="Verdana" pitchFamily="34" charset="0"/>
                <a:ea typeface="Verdana" pitchFamily="34" charset="0"/>
                <a:cs typeface="Verdana" pitchFamily="34" charset="0"/>
              </a:rPr>
              <a:t>Bernhard </a:t>
            </a:r>
            <a:r>
              <a:rPr lang="de-DE" sz="1400" b="0" i="1" u="none" strike="noStrike" kern="1200" baseline="30000" dirty="0" err="1" smtClean="0">
                <a:solidFill>
                  <a:schemeClr val="tx1"/>
                </a:solidFill>
                <a:latin typeface="Verdana" pitchFamily="34" charset="0"/>
                <a:ea typeface="Verdana" pitchFamily="34" charset="0"/>
                <a:cs typeface="Verdana" pitchFamily="34" charset="0"/>
              </a:rPr>
              <a:t>Haslhofer</a:t>
            </a:r>
            <a:r>
              <a:rPr lang="de-DE" sz="1400" b="0" i="1" u="none" strike="noStrike" kern="1200" baseline="30000" dirty="0" smtClean="0">
                <a:solidFill>
                  <a:schemeClr val="tx1"/>
                </a:solidFill>
                <a:latin typeface="Verdana" pitchFamily="34" charset="0"/>
                <a:ea typeface="Verdana" pitchFamily="34" charset="0"/>
                <a:cs typeface="Verdana" pitchFamily="34" charset="0"/>
              </a:rPr>
              <a:t> (Austrian Institute </a:t>
            </a:r>
            <a:r>
              <a:rPr lang="de-DE" sz="1400" b="0" i="1" u="none" strike="noStrike" kern="1200" baseline="30000" dirty="0" err="1" smtClean="0">
                <a:solidFill>
                  <a:schemeClr val="tx1"/>
                </a:solidFill>
                <a:latin typeface="Verdana" pitchFamily="34" charset="0"/>
                <a:ea typeface="Verdana" pitchFamily="34" charset="0"/>
                <a:cs typeface="Verdana" pitchFamily="34" charset="0"/>
              </a:rPr>
              <a:t>of</a:t>
            </a:r>
            <a:r>
              <a:rPr lang="de-DE" sz="1400" b="0" i="1" u="none" strike="noStrike" kern="1200" baseline="30000" dirty="0" smtClean="0">
                <a:solidFill>
                  <a:schemeClr val="tx1"/>
                </a:solidFill>
                <a:latin typeface="Verdana" pitchFamily="34" charset="0"/>
                <a:ea typeface="Verdana" pitchFamily="34" charset="0"/>
                <a:cs typeface="Verdana" pitchFamily="34" charset="0"/>
              </a:rPr>
              <a:t> Technology)</a:t>
            </a:r>
            <a:endParaRPr lang="de-DE" sz="1400" b="0" i="0" u="none" strike="noStrike" kern="1200" baseline="30000" dirty="0" smtClean="0">
              <a:solidFill>
                <a:schemeClr val="tx1"/>
              </a:solidFill>
              <a:latin typeface="Verdana" pitchFamily="34" charset="0"/>
              <a:ea typeface="Verdana" pitchFamily="34" charset="0"/>
              <a:cs typeface="Verdana" pitchFamily="34" charset="0"/>
            </a:endParaRPr>
          </a:p>
          <a:p>
            <a:pPr lvl="0" rtl="0"/>
            <a:r>
              <a:rPr lang="de-DE" sz="1400" b="0" i="0" u="none" strike="noStrike" kern="1200" baseline="30000" dirty="0" smtClean="0">
                <a:solidFill>
                  <a:schemeClr val="tx1"/>
                </a:solidFill>
                <a:latin typeface="Verdana" pitchFamily="34" charset="0"/>
                <a:ea typeface="Verdana" pitchFamily="34" charset="0"/>
                <a:cs typeface="Verdana" pitchFamily="34" charset="0"/>
              </a:rPr>
              <a:t>Cluster L	Projektübergreifende Fragen (aus nicht-technischer &amp; technischer Sicht)</a:t>
            </a:r>
            <a:br>
              <a:rPr lang="de-DE" sz="1400" b="0" i="0" u="none" strike="noStrike" kern="1200" baseline="30000" dirty="0" smtClean="0">
                <a:solidFill>
                  <a:schemeClr val="tx1"/>
                </a:solidFill>
                <a:latin typeface="Verdana" pitchFamily="34" charset="0"/>
                <a:ea typeface="Verdana" pitchFamily="34" charset="0"/>
                <a:cs typeface="Verdana" pitchFamily="34" charset="0"/>
              </a:rPr>
            </a:br>
            <a:r>
              <a:rPr lang="de-DE" sz="1400" b="0" i="0" u="none" strike="noStrike" kern="1200" baseline="30000" dirty="0" smtClean="0">
                <a:solidFill>
                  <a:schemeClr val="tx1"/>
                </a:solidFill>
                <a:latin typeface="Verdana" pitchFamily="34" charset="0"/>
                <a:ea typeface="Verdana" pitchFamily="34" charset="0"/>
                <a:cs typeface="Verdana" pitchFamily="34" charset="0"/>
              </a:rPr>
              <a:t>	</a:t>
            </a:r>
            <a:r>
              <a:rPr lang="de-DE" sz="1400" b="0" i="1" u="none" strike="noStrike" kern="1200" baseline="30000" dirty="0" smtClean="0">
                <a:solidFill>
                  <a:schemeClr val="tx1"/>
                </a:solidFill>
                <a:latin typeface="Verdana" pitchFamily="34" charset="0"/>
                <a:ea typeface="Verdana" pitchFamily="34" charset="0"/>
                <a:cs typeface="Verdana" pitchFamily="34" charset="0"/>
              </a:rPr>
              <a:t>Andreas </a:t>
            </a:r>
            <a:r>
              <a:rPr lang="de-DE" sz="1400" b="0" i="1" u="none" strike="noStrike" kern="1200" baseline="30000" dirty="0" err="1" smtClean="0">
                <a:solidFill>
                  <a:schemeClr val="tx1"/>
                </a:solidFill>
                <a:latin typeface="Verdana" pitchFamily="34" charset="0"/>
                <a:ea typeface="Verdana" pitchFamily="34" charset="0"/>
                <a:cs typeface="Verdana" pitchFamily="34" charset="0"/>
              </a:rPr>
              <a:t>Jeitler</a:t>
            </a:r>
            <a:r>
              <a:rPr lang="de-DE" sz="1400" b="0" i="1" u="none" strike="noStrike" kern="1200" baseline="30000" dirty="0" smtClean="0">
                <a:solidFill>
                  <a:schemeClr val="tx1"/>
                </a:solidFill>
                <a:latin typeface="Verdana" pitchFamily="34" charset="0"/>
                <a:ea typeface="Verdana" pitchFamily="34" charset="0"/>
                <a:cs typeface="Verdana" pitchFamily="34" charset="0"/>
              </a:rPr>
              <a:t> (Universität Klagenfurt)</a:t>
            </a:r>
          </a:p>
        </p:txBody>
      </p:sp>
      <p:sp>
        <p:nvSpPr>
          <p:cNvPr id="17" name="Textfeld 16"/>
          <p:cNvSpPr txBox="1"/>
          <p:nvPr userDrawn="1"/>
        </p:nvSpPr>
        <p:spPr>
          <a:xfrm>
            <a:off x="395536" y="5949280"/>
            <a:ext cx="8388424" cy="123111"/>
          </a:xfrm>
          <a:prstGeom prst="rect">
            <a:avLst/>
          </a:prstGeom>
          <a:noFill/>
        </p:spPr>
        <p:txBody>
          <a:bodyPr wrap="square" lIns="0" tIns="0" rIns="0" bIns="0" rtlCol="0">
            <a:spAutoFit/>
          </a:bodyPr>
          <a:lstStyle/>
          <a:p>
            <a:pPr rtl="0"/>
            <a:r>
              <a:rPr lang="de-DE" sz="1200" b="0" i="0" u="none" strike="noStrike" kern="1200" baseline="30000" dirty="0" smtClean="0">
                <a:solidFill>
                  <a:schemeClr val="tx1"/>
                </a:solidFill>
                <a:latin typeface="Verdana" pitchFamily="34" charset="0"/>
                <a:ea typeface="Verdana" pitchFamily="34" charset="0"/>
                <a:cs typeface="Verdana" pitchFamily="34" charset="0"/>
              </a:rPr>
              <a:t>Universität Wien, Bibliotheks- und Archivwesen der Universität Wien, 1010 Wien, Universitätsring 1, T: +43-1-4277-15172, office@e-infrastructures.at</a:t>
            </a:r>
          </a:p>
        </p:txBody>
      </p:sp>
    </p:spTree>
    <p:extLst>
      <p:ext uri="{BB962C8B-B14F-4D97-AF65-F5344CB8AC3E}">
        <p14:creationId xmlns:p14="http://schemas.microsoft.com/office/powerpoint/2010/main" val="42511788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liennummernplatzhalt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3592F-B737-4B5B-9F57-E826AED63FA4}" type="slidenum">
              <a:rPr lang="de-AT" smtClean="0"/>
              <a:t>‹Nr.›</a:t>
            </a:fld>
            <a:endParaRPr lang="de-AT"/>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AT"/>
          </a:p>
        </p:txBody>
      </p:sp>
      <p:sp>
        <p:nvSpPr>
          <p:cNvPr id="4" name="Datumsplatzhalter 3"/>
          <p:cNvSpPr>
            <a:spLocks noGrp="1"/>
          </p:cNvSpPr>
          <p:nvPr>
            <p:ph type="dt" sz="half" idx="10"/>
          </p:nvPr>
        </p:nvSpPr>
        <p:spPr/>
        <p:txBody>
          <a:bodyPr/>
          <a:lstStyle/>
          <a:p>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D9F86F0F-0972-4649-8769-A33EB8B9DF03}" type="slidenum">
              <a:rPr lang="de-AT" smtClean="0"/>
              <a:t>‹Nr.›</a:t>
            </a:fld>
            <a:endParaRPr lang="de-AT"/>
          </a:p>
        </p:txBody>
      </p:sp>
    </p:spTree>
    <p:extLst>
      <p:ext uri="{BB962C8B-B14F-4D97-AF65-F5344CB8AC3E}">
        <p14:creationId xmlns:p14="http://schemas.microsoft.com/office/powerpoint/2010/main" val="92883738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D9F86F0F-0972-4649-8769-A33EB8B9DF03}" type="slidenum">
              <a:rPr lang="de-AT" smtClean="0"/>
              <a:t>‹Nr.›</a:t>
            </a:fld>
            <a:endParaRPr lang="de-AT"/>
          </a:p>
        </p:txBody>
      </p:sp>
    </p:spTree>
    <p:extLst>
      <p:ext uri="{BB962C8B-B14F-4D97-AF65-F5344CB8AC3E}">
        <p14:creationId xmlns:p14="http://schemas.microsoft.com/office/powerpoint/2010/main" val="41486795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D9F86F0F-0972-4649-8769-A33EB8B9DF03}" type="slidenum">
              <a:rPr lang="de-AT" smtClean="0"/>
              <a:t>‹Nr.›</a:t>
            </a:fld>
            <a:endParaRPr lang="de-AT"/>
          </a:p>
        </p:txBody>
      </p:sp>
    </p:spTree>
    <p:extLst>
      <p:ext uri="{BB962C8B-B14F-4D97-AF65-F5344CB8AC3E}">
        <p14:creationId xmlns:p14="http://schemas.microsoft.com/office/powerpoint/2010/main" val="301984090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Datumsplatzhalter 4"/>
          <p:cNvSpPr>
            <a:spLocks noGrp="1"/>
          </p:cNvSpPr>
          <p:nvPr>
            <p:ph type="dt" sz="half" idx="10"/>
          </p:nvPr>
        </p:nvSpPr>
        <p:spPr/>
        <p:txBody>
          <a:bodyPr/>
          <a:lstStyle/>
          <a:p>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D9F86F0F-0972-4649-8769-A33EB8B9DF03}" type="slidenum">
              <a:rPr lang="de-AT" smtClean="0"/>
              <a:t>‹Nr.›</a:t>
            </a:fld>
            <a:endParaRPr lang="de-AT"/>
          </a:p>
        </p:txBody>
      </p:sp>
    </p:spTree>
    <p:extLst>
      <p:ext uri="{BB962C8B-B14F-4D97-AF65-F5344CB8AC3E}">
        <p14:creationId xmlns:p14="http://schemas.microsoft.com/office/powerpoint/2010/main" val="3506763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7" name="Datumsplatzhalter 6"/>
          <p:cNvSpPr>
            <a:spLocks noGrp="1"/>
          </p:cNvSpPr>
          <p:nvPr>
            <p:ph type="dt" sz="half" idx="10"/>
          </p:nvPr>
        </p:nvSpPr>
        <p:spPr/>
        <p:txBody>
          <a:bodyPr/>
          <a:lstStyle/>
          <a:p>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D9F86F0F-0972-4649-8769-A33EB8B9DF03}" type="slidenum">
              <a:rPr lang="de-AT" smtClean="0"/>
              <a:t>‹Nr.›</a:t>
            </a:fld>
            <a:endParaRPr lang="de-AT"/>
          </a:p>
        </p:txBody>
      </p:sp>
    </p:spTree>
    <p:extLst>
      <p:ext uri="{BB962C8B-B14F-4D97-AF65-F5344CB8AC3E}">
        <p14:creationId xmlns:p14="http://schemas.microsoft.com/office/powerpoint/2010/main" val="26761993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Datumsplatzhalter 2"/>
          <p:cNvSpPr>
            <a:spLocks noGrp="1"/>
          </p:cNvSpPr>
          <p:nvPr>
            <p:ph type="dt" sz="half" idx="10"/>
          </p:nvPr>
        </p:nvSpPr>
        <p:spPr/>
        <p:txBody>
          <a:bodyPr/>
          <a:lstStyle/>
          <a:p>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D9F86F0F-0972-4649-8769-A33EB8B9DF03}" type="slidenum">
              <a:rPr lang="de-AT" smtClean="0"/>
              <a:t>‹Nr.›</a:t>
            </a:fld>
            <a:endParaRPr lang="de-AT"/>
          </a:p>
        </p:txBody>
      </p:sp>
    </p:spTree>
    <p:extLst>
      <p:ext uri="{BB962C8B-B14F-4D97-AF65-F5344CB8AC3E}">
        <p14:creationId xmlns:p14="http://schemas.microsoft.com/office/powerpoint/2010/main" val="2881641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D9F86F0F-0972-4649-8769-A33EB8B9DF03}" type="slidenum">
              <a:rPr lang="de-AT" smtClean="0"/>
              <a:t>‹Nr.›</a:t>
            </a:fld>
            <a:endParaRPr lang="de-AT"/>
          </a:p>
        </p:txBody>
      </p:sp>
    </p:spTree>
    <p:extLst>
      <p:ext uri="{BB962C8B-B14F-4D97-AF65-F5344CB8AC3E}">
        <p14:creationId xmlns:p14="http://schemas.microsoft.com/office/powerpoint/2010/main" val="1579715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D9F86F0F-0972-4649-8769-A33EB8B9DF03}" type="slidenum">
              <a:rPr lang="de-AT" smtClean="0"/>
              <a:t>‹Nr.›</a:t>
            </a:fld>
            <a:endParaRPr lang="de-AT"/>
          </a:p>
        </p:txBody>
      </p:sp>
    </p:spTree>
    <p:extLst>
      <p:ext uri="{BB962C8B-B14F-4D97-AF65-F5344CB8AC3E}">
        <p14:creationId xmlns:p14="http://schemas.microsoft.com/office/powerpoint/2010/main" val="4081604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D9F86F0F-0972-4649-8769-A33EB8B9DF03}" type="slidenum">
              <a:rPr lang="de-AT" smtClean="0"/>
              <a:t>‹Nr.›</a:t>
            </a:fld>
            <a:endParaRPr lang="de-AT"/>
          </a:p>
        </p:txBody>
      </p:sp>
    </p:spTree>
    <p:extLst>
      <p:ext uri="{BB962C8B-B14F-4D97-AF65-F5344CB8AC3E}">
        <p14:creationId xmlns:p14="http://schemas.microsoft.com/office/powerpoint/2010/main" val="898160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D9F86F0F-0972-4649-8769-A33EB8B9DF03}" type="slidenum">
              <a:rPr lang="de-AT" smtClean="0"/>
              <a:t>‹Nr.›</a:t>
            </a:fld>
            <a:endParaRPr lang="de-AT"/>
          </a:p>
        </p:txBody>
      </p:sp>
    </p:spTree>
    <p:extLst>
      <p:ext uri="{BB962C8B-B14F-4D97-AF65-F5344CB8AC3E}">
        <p14:creationId xmlns:p14="http://schemas.microsoft.com/office/powerpoint/2010/main" val="1320431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solidFill>
                  <a:srgbClr val="ED7C00"/>
                </a:solidFill>
              </a:defRPr>
            </a:lvl1pPr>
          </a:lstStyle>
          <a:p>
            <a:r>
              <a:rPr lang="en-GB"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1">
                    <a:lumMod val="6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Foliennummernplatzhalt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3592F-B737-4B5B-9F57-E826AED63FA4}" type="slidenum">
              <a:rPr lang="de-AT" smtClean="0"/>
              <a:t>‹Nr.›</a:t>
            </a:fld>
            <a:endParaRPr lang="de-AT"/>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AT"/>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D9F86F0F-0972-4649-8769-A33EB8B9DF03}" type="slidenum">
              <a:rPr lang="de-AT" smtClean="0"/>
              <a:t>‹Nr.›</a:t>
            </a:fld>
            <a:endParaRPr lang="de-AT"/>
          </a:p>
        </p:txBody>
      </p:sp>
    </p:spTree>
    <p:extLst>
      <p:ext uri="{BB962C8B-B14F-4D97-AF65-F5344CB8AC3E}">
        <p14:creationId xmlns:p14="http://schemas.microsoft.com/office/powerpoint/2010/main" val="1054771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Date Placeholder 4"/>
          <p:cNvSpPr>
            <a:spLocks noGrp="1"/>
          </p:cNvSpPr>
          <p:nvPr>
            <p:ph type="dt" sz="half" idx="10"/>
          </p:nvPr>
        </p:nvSpPr>
        <p:spPr>
          <a:xfrm>
            <a:off x="457200" y="18288"/>
            <a:ext cx="2895600" cy="329184"/>
          </a:xfrm>
          <a:prstGeom prst="rect">
            <a:avLst/>
          </a:prstGeom>
        </p:spPr>
        <p:txBody>
          <a:bodyPr/>
          <a:lstStyle/>
          <a:p>
            <a:endParaRPr lang="en-US"/>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endParaRPr lang="en-US"/>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1195F333-0D92-374E-91DF-1E1330C72A1E}" type="slidenum">
              <a:rPr lang="en-US" smtClean="0"/>
              <a:t>‹Nr.›</a:t>
            </a:fld>
            <a:endParaRPr lang="en-US"/>
          </a:p>
        </p:txBody>
      </p:sp>
      <p:sp>
        <p:nvSpPr>
          <p:cNvPr id="8" name="Foliennummernplatzhalter 3"/>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153592F-B737-4B5B-9F57-E826AED63FA4}" type="slidenum">
              <a:rPr lang="de-AT" smtClean="0"/>
              <a:pPr/>
              <a:t>‹Nr.›</a:t>
            </a:fld>
            <a:endParaRPr lang="de-AT"/>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6"/>
          <p:cNvSpPr>
            <a:spLocks noGrp="1"/>
          </p:cNvSpPr>
          <p:nvPr>
            <p:ph type="dt" sz="half" idx="10"/>
          </p:nvPr>
        </p:nvSpPr>
        <p:spPr>
          <a:xfrm>
            <a:off x="457200" y="18288"/>
            <a:ext cx="2895600" cy="329184"/>
          </a:xfrm>
          <a:prstGeom prst="rect">
            <a:avLst/>
          </a:prstGeom>
        </p:spPr>
        <p:txBody>
          <a:bodyPr/>
          <a:lstStyle/>
          <a:p>
            <a:endParaRPr lang="en-US"/>
          </a:p>
        </p:txBody>
      </p:sp>
      <p:sp>
        <p:nvSpPr>
          <p:cNvPr id="8" name="Footer Placeholder 7"/>
          <p:cNvSpPr>
            <a:spLocks noGrp="1"/>
          </p:cNvSpPr>
          <p:nvPr>
            <p:ph type="ftr" sz="quarter" idx="11"/>
          </p:nvPr>
        </p:nvSpPr>
        <p:spPr>
          <a:xfrm>
            <a:off x="3429000" y="18288"/>
            <a:ext cx="4114800" cy="329184"/>
          </a:xfrm>
          <a:prstGeom prst="rect">
            <a:avLst/>
          </a:prstGeom>
        </p:spPr>
        <p:txBody>
          <a:bodyPr/>
          <a:lstStyle/>
          <a:p>
            <a:endParaRPr lang="en-US"/>
          </a:p>
        </p:txBody>
      </p:sp>
      <p:sp>
        <p:nvSpPr>
          <p:cNvPr id="9" name="Slide Number Placeholder 8"/>
          <p:cNvSpPr>
            <a:spLocks noGrp="1"/>
          </p:cNvSpPr>
          <p:nvPr>
            <p:ph type="sldNum" sz="quarter" idx="12"/>
          </p:nvPr>
        </p:nvSpPr>
        <p:spPr>
          <a:xfrm>
            <a:off x="7620000" y="18288"/>
            <a:ext cx="1066800" cy="329184"/>
          </a:xfrm>
          <a:prstGeom prst="rect">
            <a:avLst/>
          </a:prstGeom>
        </p:spPr>
        <p:txBody>
          <a:bodyPr/>
          <a:lstStyle/>
          <a:p>
            <a:fld id="{1195F333-0D92-374E-91DF-1E1330C72A1E}" type="slidenum">
              <a:rPr lang="en-US" smtClean="0"/>
              <a:t>‹Nr.›</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Foliennummernplatzhalter 3"/>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153592F-B737-4B5B-9F57-E826AED63FA4}" type="slidenum">
              <a:rPr lang="de-AT" smtClean="0"/>
              <a:pPr/>
              <a:t>‹Nr.›</a:t>
            </a:fld>
            <a:endParaRPr lang="de-AT"/>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18288"/>
            <a:ext cx="2895600" cy="329184"/>
          </a:xfrm>
          <a:prstGeom prst="rect">
            <a:avLst/>
          </a:prstGeom>
        </p:spPr>
        <p:txBody>
          <a:bodyPr/>
          <a:lstStyle/>
          <a:p>
            <a:endParaRPr lang="en-US"/>
          </a:p>
        </p:txBody>
      </p:sp>
      <p:sp>
        <p:nvSpPr>
          <p:cNvPr id="4" name="Footer Placeholder 3"/>
          <p:cNvSpPr>
            <a:spLocks noGrp="1"/>
          </p:cNvSpPr>
          <p:nvPr>
            <p:ph type="ftr" sz="quarter" idx="11"/>
          </p:nvPr>
        </p:nvSpPr>
        <p:spPr>
          <a:xfrm>
            <a:off x="3429000" y="18288"/>
            <a:ext cx="4114800" cy="329184"/>
          </a:xfrm>
          <a:prstGeom prst="rect">
            <a:avLst/>
          </a:prstGeom>
        </p:spPr>
        <p:txBody>
          <a:bodyPr/>
          <a:lstStyle/>
          <a:p>
            <a:endParaRPr lang="en-US"/>
          </a:p>
        </p:txBody>
      </p:sp>
      <p:sp>
        <p:nvSpPr>
          <p:cNvPr id="5" name="Slide Number Placeholder 4"/>
          <p:cNvSpPr>
            <a:spLocks noGrp="1"/>
          </p:cNvSpPr>
          <p:nvPr>
            <p:ph type="sldNum" sz="quarter" idx="12"/>
          </p:nvPr>
        </p:nvSpPr>
        <p:spPr>
          <a:xfrm>
            <a:off x="7620000" y="18288"/>
            <a:ext cx="1066800" cy="329184"/>
          </a:xfrm>
          <a:prstGeom prst="rect">
            <a:avLst/>
          </a:prstGeom>
        </p:spPr>
        <p:txBody>
          <a:bodyPr/>
          <a:lstStyle/>
          <a:p>
            <a:fld id="{1195F333-0D92-374E-91DF-1E1330C72A1E}" type="slidenum">
              <a:rPr lang="en-US" smtClean="0"/>
              <a:t>‹Nr.›</a:t>
            </a:fld>
            <a:endParaRPr lang="en-US"/>
          </a:p>
        </p:txBody>
      </p:sp>
      <p:sp>
        <p:nvSpPr>
          <p:cNvPr id="6" name="Foliennummernplatzhalter 3"/>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153592F-B737-4B5B-9F57-E826AED63FA4}" type="slidenum">
              <a:rPr lang="de-AT" smtClean="0"/>
              <a:pPr/>
              <a:t>‹Nr.›</a:t>
            </a:fld>
            <a:endParaRPr lang="de-AT"/>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18288"/>
            <a:ext cx="2895600" cy="329184"/>
          </a:xfrm>
          <a:prstGeom prst="rect">
            <a:avLst/>
          </a:prstGeom>
        </p:spPr>
        <p:txBody>
          <a:bodyPr/>
          <a:lstStyle/>
          <a:p>
            <a:endParaRPr lang="en-US"/>
          </a:p>
        </p:txBody>
      </p:sp>
      <p:sp>
        <p:nvSpPr>
          <p:cNvPr id="3" name="Footer Placeholder 2"/>
          <p:cNvSpPr>
            <a:spLocks noGrp="1"/>
          </p:cNvSpPr>
          <p:nvPr>
            <p:ph type="ftr" sz="quarter" idx="11"/>
          </p:nvPr>
        </p:nvSpPr>
        <p:spPr>
          <a:xfrm>
            <a:off x="3429000" y="18288"/>
            <a:ext cx="4114800" cy="329184"/>
          </a:xfrm>
          <a:prstGeom prst="rect">
            <a:avLst/>
          </a:prstGeom>
        </p:spPr>
        <p:txBody>
          <a:bodyPr/>
          <a:lstStyle/>
          <a:p>
            <a:endParaRPr lang="en-US"/>
          </a:p>
        </p:txBody>
      </p:sp>
      <p:sp>
        <p:nvSpPr>
          <p:cNvPr id="4" name="Slide Number Placeholder 3"/>
          <p:cNvSpPr>
            <a:spLocks noGrp="1"/>
          </p:cNvSpPr>
          <p:nvPr>
            <p:ph type="sldNum" sz="quarter" idx="12"/>
          </p:nvPr>
        </p:nvSpPr>
        <p:spPr>
          <a:xfrm>
            <a:off x="7620000" y="18288"/>
            <a:ext cx="1066800" cy="329184"/>
          </a:xfrm>
          <a:prstGeom prst="rect">
            <a:avLst/>
          </a:prstGeom>
        </p:spPr>
        <p:txBody>
          <a:bodyPr/>
          <a:lstStyle/>
          <a:p>
            <a:fld id="{1195F333-0D92-374E-91DF-1E1330C72A1E}" type="slidenum">
              <a:rPr lang="en-US" smtClean="0"/>
              <a:t>‹Nr.›</a:t>
            </a:fld>
            <a:endParaRPr lang="en-US"/>
          </a:p>
        </p:txBody>
      </p:sp>
      <p:sp>
        <p:nvSpPr>
          <p:cNvPr id="5" name="Foliennummernplatzhalter 3"/>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153592F-B737-4B5B-9F57-E826AED63FA4}" type="slidenum">
              <a:rPr lang="de-AT" smtClean="0"/>
              <a:pPr/>
              <a:t>‹Nr.›</a:t>
            </a:fld>
            <a:endParaRPr lang="de-AT"/>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GB"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18288"/>
            <a:ext cx="2895600" cy="329184"/>
          </a:xfrm>
          <a:prstGeom prst="rect">
            <a:avLst/>
          </a:prstGeom>
        </p:spPr>
        <p:txBody>
          <a:bodyPr/>
          <a:lstStyle/>
          <a:p>
            <a:endParaRPr lang="en-US"/>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endParaRPr lang="en-US"/>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1195F333-0D92-374E-91DF-1E1330C72A1E}" type="slidenum">
              <a:rPr lang="en-US" smtClean="0"/>
              <a:t>‹Nr.›</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Foliennummernplatzhalter 3"/>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153592F-B737-4B5B-9F57-E826AED63FA4}" type="slidenum">
              <a:rPr lang="de-AT" smtClean="0"/>
              <a:pPr/>
              <a:t>‹Nr.›</a:t>
            </a:fld>
            <a:endParaRPr lang="de-AT"/>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GB"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18288"/>
            <a:ext cx="2895600" cy="329184"/>
          </a:xfrm>
          <a:prstGeom prst="rect">
            <a:avLst/>
          </a:prstGeom>
        </p:spPr>
        <p:txBody>
          <a:bodyPr/>
          <a:lstStyle/>
          <a:p>
            <a:endParaRPr lang="en-US"/>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endParaRPr lang="en-US"/>
          </a:p>
        </p:txBody>
      </p:sp>
      <p:sp>
        <p:nvSpPr>
          <p:cNvPr id="7" name="Slide Number Placeholder 6"/>
          <p:cNvSpPr>
            <a:spLocks noGrp="1"/>
          </p:cNvSpPr>
          <p:nvPr>
            <p:ph type="sldNum" sz="quarter" idx="12"/>
          </p:nvPr>
        </p:nvSpPr>
        <p:spPr>
          <a:xfrm>
            <a:off x="7620000" y="18288"/>
            <a:ext cx="1066800" cy="329184"/>
          </a:xfrm>
          <a:prstGeom prst="rect">
            <a:avLst/>
          </a:prstGeom>
        </p:spPr>
        <p:txBody>
          <a:bodyPr/>
          <a:lstStyle/>
          <a:p>
            <a:fld id="{1195F333-0D92-374E-91DF-1E1330C72A1E}" type="slidenum">
              <a:rPr lang="en-US" smtClean="0"/>
              <a:t>‹Nr.›</a:t>
            </a:fld>
            <a:endParaRPr lang="en-US"/>
          </a:p>
        </p:txBody>
      </p:sp>
      <p:sp>
        <p:nvSpPr>
          <p:cNvPr id="8" name="Foliennummernplatzhalter 3"/>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153592F-B737-4B5B-9F57-E826AED63FA4}" type="slidenum">
              <a:rPr lang="de-AT" smtClean="0"/>
              <a:pPr/>
              <a:t>‹Nr.›</a:t>
            </a:fld>
            <a:endParaRPr lang="de-AT"/>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0158"/>
            <a:ext cx="8229600" cy="9906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406958"/>
            <a:ext cx="8229600" cy="4876800"/>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4" name="Rectangle 13"/>
          <p:cNvSpPr/>
          <p:nvPr userDrawn="1"/>
        </p:nvSpPr>
        <p:spPr>
          <a:xfrm>
            <a:off x="0" y="0"/>
            <a:ext cx="9144000" cy="13803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 y="0"/>
            <a:ext cx="1932560" cy="138034"/>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3658617" y="-1"/>
            <a:ext cx="5485383" cy="138035"/>
          </a:xfrm>
          <a:prstGeom prst="rect">
            <a:avLst/>
          </a:prstGeom>
          <a:solidFill>
            <a:srgbClr val="009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liennummernplatzhalt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3592F-B737-4B5B-9F57-E826AED63FA4}" type="slidenum">
              <a:rPr lang="de-AT" smtClean="0"/>
              <a:t>‹Nr.›</a:t>
            </a:fld>
            <a:endParaRPr lang="de-A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8" r:id="rId12"/>
    <p:sldLayoutId id="2147483679" r:id="rId13"/>
    <p:sldLayoutId id="2147483681" r:id="rId14"/>
    <p:sldLayoutId id="2147483682" r:id="rId15"/>
    <p:sldLayoutId id="2147483683" r:id="rId16"/>
    <p:sldLayoutId id="2147483696" r:id="rId17"/>
    <p:sldLayoutId id="2147483697" r:id="rId18"/>
    <p:sldLayoutId id="2147483699" r:id="rId19"/>
  </p:sldLayoutIdLst>
  <p:timing>
    <p:tnLst>
      <p:par>
        <p:cTn id="1" dur="indefinite" restart="never" nodeType="tmRoot"/>
      </p:par>
    </p:tnLst>
  </p:timing>
  <p:hf hdr="0" ftr="0" dt="0"/>
  <p:txStyles>
    <p:titleStyle>
      <a:lvl1pPr algn="l" defTabSz="914400" rtl="0" eaLnBrk="1" latinLnBrk="0" hangingPunct="1">
        <a:spcBef>
          <a:spcPct val="0"/>
        </a:spcBef>
        <a:buNone/>
        <a:defRPr sz="3600" b="1" i="0" kern="1200" spc="-100" baseline="0">
          <a:solidFill>
            <a:srgbClr val="ED7C00"/>
          </a:solidFill>
          <a:latin typeface="Trebuchet MS"/>
          <a:ea typeface="+mj-ea"/>
          <a:cs typeface="Trebuchet M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rgbClr val="808080"/>
          </a:solidFill>
          <a:latin typeface="Trebuchet MS"/>
          <a:ea typeface="+mn-ea"/>
          <a:cs typeface="Trebuchet M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808080"/>
          </a:solidFill>
          <a:latin typeface="Trebuchet MS"/>
          <a:ea typeface="+mn-ea"/>
          <a:cs typeface="Trebuchet M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rgbClr val="808080"/>
          </a:solidFill>
          <a:latin typeface="Trebuchet MS"/>
          <a:ea typeface="+mn-ea"/>
          <a:cs typeface="Trebuchet MS"/>
        </a:defRPr>
      </a:lvl3pPr>
      <a:lvl4pPr marL="1005840" indent="-182880" algn="l" defTabSz="914400" rtl="0" eaLnBrk="1" latinLnBrk="0" hangingPunct="1">
        <a:spcBef>
          <a:spcPct val="20000"/>
        </a:spcBef>
        <a:buClr>
          <a:schemeClr val="accent1"/>
        </a:buClr>
        <a:buFont typeface="Arial" pitchFamily="34" charset="0"/>
        <a:buChar char="•"/>
        <a:defRPr sz="1600" kern="1200">
          <a:solidFill>
            <a:srgbClr val="808080"/>
          </a:solidFill>
          <a:latin typeface="Trebuchet MS"/>
          <a:ea typeface="+mn-ea"/>
          <a:cs typeface="Trebuchet M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rgbClr val="808080"/>
          </a:solidFill>
          <a:latin typeface="Trebuchet MS"/>
          <a:ea typeface="+mn-ea"/>
          <a:cs typeface="Trebuchet M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AT"/>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AT"/>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0F0E9C-2E67-43F9-A5D2-9A1D4FFBDE4E}" type="slidenum">
              <a:rPr lang="de-AT" smtClean="0"/>
              <a:t>‹Nr.›</a:t>
            </a:fld>
            <a:endParaRPr lang="de-AT" dirty="0"/>
          </a:p>
        </p:txBody>
      </p:sp>
    </p:spTree>
    <p:extLst>
      <p:ext uri="{BB962C8B-B14F-4D97-AF65-F5344CB8AC3E}">
        <p14:creationId xmlns:p14="http://schemas.microsoft.com/office/powerpoint/2010/main" val="25059592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dx.doi.org/10.5281/zenodo.33482" TargetMode="External"/><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1.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hyperlink" Target="https://www.force11.org/group/fairgroup/fairprinciples" TargetMode="External"/><Relationship Id="rId3" Type="http://schemas.openxmlformats.org/officeDocument/2006/relationships/diagramLayout" Target="../diagrams/layout2.xml"/><Relationship Id="rId7" Type="http://schemas.openxmlformats.org/officeDocument/2006/relationships/hyperlink" Target="http://www.nature.com/articles/sdata201618" TargetMode="Externa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1.wdp"/><Relationship Id="rId7" Type="http://schemas.openxmlformats.org/officeDocument/2006/relationships/diagramColors" Target="../diagrams/colors3.xml"/><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 Id="rId5" Type="http://schemas.openxmlformats.org/officeDocument/2006/relationships/hyperlink" Target="https://en.wikipedia.org/wiki/Open_science" TargetMode="External"/><Relationship Id="rId4" Type="http://schemas.openxmlformats.org/officeDocument/2006/relationships/hyperlink" Target="https://commons.wikimedia.org/wiki/File:Open_Science_-_Prinzipien.png"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mailto:susanne.blumesberger@univie.ac.at" TargetMode="External"/><Relationship Id="rId7" Type="http://schemas.openxmlformats.org/officeDocument/2006/relationships/hyperlink" Target="mailto:Linda.Ohrtmann@sbg.ac.at" TargetMode="External"/><Relationship Id="rId2" Type="http://schemas.openxmlformats.org/officeDocument/2006/relationships/hyperlink" Target="mailto:paolo.budroni@univie.ac.at" TargetMode="External"/><Relationship Id="rId1" Type="http://schemas.openxmlformats.org/officeDocument/2006/relationships/slideLayout" Target="../slideLayouts/slideLayout17.xml"/><Relationship Id="rId6" Type="http://schemas.openxmlformats.org/officeDocument/2006/relationships/hyperlink" Target="mailto:christian.kaier@uni-graz.at" TargetMode="External"/><Relationship Id="rId5" Type="http://schemas.openxmlformats.org/officeDocument/2006/relationships/hyperlink" Target="mailto:veronika.gruendhammer@uibk.ac.at" TargetMode="External"/><Relationship Id="rId4" Type="http://schemas.openxmlformats.org/officeDocument/2006/relationships/hyperlink" Target="mailto:barbara.sanchez.solis@univie.ac.at" TargetMode="Externa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www.fwf.ac.at/de/forschungsfoerderung/open-access-policy/" TargetMode="External"/><Relationship Id="rId2" Type="http://schemas.openxmlformats.org/officeDocument/2006/relationships/image" Target="../media/image18.png"/><Relationship Id="rId1" Type="http://schemas.openxmlformats.org/officeDocument/2006/relationships/slideLayout" Target="../slideLayouts/slideLayout16.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hyperlink" Target="https://www.fwf.ac.at/de/forschungsfoerderung/fwf-programme/open-research-data/" TargetMode="External"/><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hyperlink" Target="https://www.ffg.at/europa/ncp" TargetMode="Externa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hyperlink" Target="http://ec.europa.eu/research/participants/data/ref/h2020/grants_manual/hi/oa_pilot/h2020-hi-oa-pilot-guide_en.pdf" TargetMode="Externa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4.jpg"/><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dmponline.dcc.ac.uk/" TargetMode="External"/><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hyperlink" Target="http://ec.europa.eu/research/participants/data/ref/h2020/grants_manual/hi/oa_pilot/h2020-hi-oa-data-mgt_en.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learn-rdm.eu/workshops/3rd-workshop/presentation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gnu.org/licenses/licenses.de.html" TargetMode="External"/><Relationship Id="rId2" Type="http://schemas.openxmlformats.org/officeDocument/2006/relationships/hyperlink" Target="https://wiki.creativecommons.org/wiki/Data_and_CC_licenses" TargetMode="Externa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openaire.eu/briefpaper-rdm-infonoads"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www.opendoar.org/" TargetMode="External"/><Relationship Id="rId2" Type="http://schemas.openxmlformats.org/officeDocument/2006/relationships/hyperlink" Target="http://www.re3data.org/"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5.png"/><Relationship Id="rId7" Type="http://schemas.openxmlformats.org/officeDocument/2006/relationships/diagramQuickStyle" Target="../diagrams/quickStyle5.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hyperlink" Target="http://dx.doi.org/10.5281/zenodo.33482" TargetMode="External"/><Relationship Id="rId9" Type="http://schemas.microsoft.com/office/2007/relationships/diagramDrawing" Target="../diagrams/drawing5.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hyperlink" Target="http://phaidra.univie.ac.at/o:459216" TargetMode="External"/><Relationship Id="rId2" Type="http://schemas.openxmlformats.org/officeDocument/2006/relationships/hyperlink" Target="http://phaidra.univie.ac.at/o:459215"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hyperlink" Target="http://ec.europa.eu/research/participants/data/ref/h2020/grants_manual/hi/oa_pilot/h2020-hi-oa-pilot-guide_en.pdf" TargetMode="External"/><Relationship Id="rId2" Type="http://schemas.openxmlformats.org/officeDocument/2006/relationships/hyperlink" Target="https://ec.europa.eu/programmes/horizon2020/sites/horizon2020/files/FactSheet_Open_Access.pdf" TargetMode="External"/><Relationship Id="rId1" Type="http://schemas.openxmlformats.org/officeDocument/2006/relationships/slideLayout" Target="../slideLayouts/slideLayout2.xml"/><Relationship Id="rId4" Type="http://schemas.openxmlformats.org/officeDocument/2006/relationships/hyperlink" Target="http://ec.europa.eu/research/participants/data/ref/h2020/grants_manual/hi/oa_pilot/h2020-hi-oa-data-mgt_en.pdf"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ec.europa.eu/programmes/horizon2020/" TargetMode="External"/><Relationship Id="rId7" Type="http://schemas.openxmlformats.org/officeDocument/2006/relationships/hyperlink" Target="https://www.fosteropenscience.eu/content/open-access-and-open-data-horizon-2020-legal-requirements" TargetMode="External"/><Relationship Id="rId2" Type="http://schemas.openxmlformats.org/officeDocument/2006/relationships/hyperlink" Target="http://ec.europa.eu/research/participants/data/ref/h2020/grants_manual/hi/oa_pilot/h2020-hi-oa-data-mgt_en.pdf" TargetMode="External"/><Relationship Id="rId1" Type="http://schemas.openxmlformats.org/officeDocument/2006/relationships/slideLayout" Target="../slideLayouts/slideLayout2.xml"/><Relationship Id="rId6" Type="http://schemas.openxmlformats.org/officeDocument/2006/relationships/hyperlink" Target="http://de.slideshare.net/OpenAccessEC/horizon2020-and-openaccess-in-10-minutes" TargetMode="External"/><Relationship Id="rId5" Type="http://schemas.openxmlformats.org/officeDocument/2006/relationships/hyperlink" Target="http://learn-rdm.eu/workshops/3rd-workshop/presentations/" TargetMode="External"/><Relationship Id="rId4" Type="http://schemas.openxmlformats.org/officeDocument/2006/relationships/hyperlink" Target="http://ec.europa.eu/research/participants/data/ref/h2020/grants_manual/amga/h2020-amga_en.pdf"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openaire.eu/opendatapilot" TargetMode="External"/><Relationship Id="rId2" Type="http://schemas.openxmlformats.org/officeDocument/2006/relationships/hyperlink" Target="https://www.iprhelpdesk.eu/Fact-Sheet-Open-Access-to-Publications-and-Data-in-H2020-FAQ" TargetMode="External"/><Relationship Id="rId1" Type="http://schemas.openxmlformats.org/officeDocument/2006/relationships/slideLayout" Target="../slideLayouts/slideLayout2.xml"/><Relationship Id="rId5" Type="http://schemas.openxmlformats.org/officeDocument/2006/relationships/hyperlink" Target="https://ec.europa.eu/research/press/2016/pdf/opendata-infographic_072016.pdf" TargetMode="External"/><Relationship Id="rId4" Type="http://schemas.openxmlformats.org/officeDocument/2006/relationships/hyperlink" Target="https://www.openaire.eu/briefpaper-rdm-infonoads"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library.stanford.edu/research/data-management-services/data-management-plans" TargetMode="External"/><Relationship Id="rId3" Type="http://schemas.openxmlformats.org/officeDocument/2006/relationships/hyperlink" Target="http://europe.rd-alliance.org/training-programme" TargetMode="External"/><Relationship Id="rId7" Type="http://schemas.openxmlformats.org/officeDocument/2006/relationships/hyperlink" Target="http://ands.org.au/working-with-data/data-management/data-management-plans" TargetMode="External"/><Relationship Id="rId2" Type="http://schemas.openxmlformats.org/officeDocument/2006/relationships/hyperlink" Target="https://www.fosteropenscience.eu/" TargetMode="External"/><Relationship Id="rId1" Type="http://schemas.openxmlformats.org/officeDocument/2006/relationships/slideLayout" Target="../slideLayouts/slideLayout2.xml"/><Relationship Id="rId6" Type="http://schemas.openxmlformats.org/officeDocument/2006/relationships/hyperlink" Target="http://www.dcc.ac.uk/resources/data-management-plans" TargetMode="External"/><Relationship Id="rId11" Type="http://schemas.openxmlformats.org/officeDocument/2006/relationships/hyperlink" Target="https://b2share.eudat.eu/" TargetMode="External"/><Relationship Id="rId5" Type="http://schemas.openxmlformats.org/officeDocument/2006/relationships/hyperlink" Target="http://researchdata.ox.ac.uk/" TargetMode="External"/><Relationship Id="rId10" Type="http://schemas.openxmlformats.org/officeDocument/2006/relationships/hyperlink" Target="https://phaidra.univie.ac.at/detail_object/o:408042" TargetMode="External"/><Relationship Id="rId4" Type="http://schemas.openxmlformats.org/officeDocument/2006/relationships/hyperlink" Target="http://datalib.edina.ac.uk/mantra" TargetMode="External"/><Relationship Id="rId9" Type="http://schemas.openxmlformats.org/officeDocument/2006/relationships/hyperlink" Target="http://auffinden-zitieren-dokumentieren.d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libraries.ucsd.edu/services/data-curation/data-management/dmp-samples.html" TargetMode="External"/><Relationship Id="rId7" Type="http://schemas.openxmlformats.org/officeDocument/2006/relationships/hyperlink" Target="https://dmptool.org/" TargetMode="External"/><Relationship Id="rId2" Type="http://schemas.openxmlformats.org/officeDocument/2006/relationships/hyperlink" Target="http://www.neh.gov/divisions/odh/grant-news/data-management-plans-successful-grant-applications-2011-2014-now-available" TargetMode="External"/><Relationship Id="rId1" Type="http://schemas.openxmlformats.org/officeDocument/2006/relationships/slideLayout" Target="../slideLayouts/slideLayout2.xml"/><Relationship Id="rId6" Type="http://schemas.openxmlformats.org/officeDocument/2006/relationships/hyperlink" Target="https://dmponline.dcc.ac.uk/" TargetMode="External"/><Relationship Id="rId5" Type="http://schemas.openxmlformats.org/officeDocument/2006/relationships/hyperlink" Target="http://www.dcc.ac.uk/resources/data-management-plans/guidance-examples" TargetMode="External"/><Relationship Id="rId4" Type="http://schemas.openxmlformats.org/officeDocument/2006/relationships/hyperlink" Target="https://library.leeds.ac.uk/research-data-tools" TargetMode="External"/><Relationship Id="rId9" Type="http://schemas.openxmlformats.org/officeDocument/2006/relationships/image" Target="../media/image39.jpe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hyperlink" Target="https://phaidra.univie.ac.at/detail_object/o:407560" TargetMode="External"/><Relationship Id="rId4" Type="http://schemas.openxmlformats.org/officeDocument/2006/relationships/hyperlink" Target="http://dx.doi.org/10.5281/zenodo.32043"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descr="Bildschirmfoto 2016-09-09 um 08.11.58.png"/>
          <p:cNvPicPr>
            <a:picLocks noChangeAspect="1"/>
          </p:cNvPicPr>
          <p:nvPr/>
        </p:nvPicPr>
        <p:blipFill>
          <a:blip r:embed="rId2">
            <a:alphaModFix amt="75000"/>
            <a:extLst>
              <a:ext uri="{28A0092B-C50C-407E-A947-70E740481C1C}">
                <a14:useLocalDpi xmlns:a14="http://schemas.microsoft.com/office/drawing/2010/main" val="0"/>
              </a:ext>
            </a:extLst>
          </a:blip>
          <a:stretch>
            <a:fillRect/>
          </a:stretch>
        </p:blipFill>
        <p:spPr>
          <a:xfrm>
            <a:off x="0" y="139160"/>
            <a:ext cx="6648174" cy="6718840"/>
          </a:xfrm>
          <a:prstGeom prst="rect">
            <a:avLst/>
          </a:prstGeom>
        </p:spPr>
      </p:pic>
      <p:pic>
        <p:nvPicPr>
          <p:cNvPr id="7"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15" y="2097511"/>
            <a:ext cx="8802595" cy="1763797"/>
          </a:xfrm>
          <a:prstGeom prst="rect">
            <a:avLst/>
          </a:prstGeom>
        </p:spPr>
      </p:pic>
    </p:spTree>
    <p:extLst>
      <p:ext uri="{BB962C8B-B14F-4D97-AF65-F5344CB8AC3E}">
        <p14:creationId xmlns:p14="http://schemas.microsoft.com/office/powerpoint/2010/main" val="10098738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solidFill>
                  <a:srgbClr val="009FDF"/>
                </a:solidFill>
                <a:latin typeface="Cambria" panose="02040503050406030204" pitchFamily="18" charset="0"/>
              </a:rPr>
              <a:t>Was sind Forschungsdaten? (3/3)</a:t>
            </a:r>
            <a:endParaRPr lang="de-AT" dirty="0">
              <a:solidFill>
                <a:srgbClr val="009FDF"/>
              </a:solidFill>
              <a:latin typeface="Cambria" panose="02040503050406030204" pitchFamily="18" charset="0"/>
            </a:endParaRPr>
          </a:p>
        </p:txBody>
      </p:sp>
      <p:sp>
        <p:nvSpPr>
          <p:cNvPr id="5" name="Textfeld 4"/>
          <p:cNvSpPr txBox="1"/>
          <p:nvPr/>
        </p:nvSpPr>
        <p:spPr>
          <a:xfrm>
            <a:off x="718458" y="6031337"/>
            <a:ext cx="7867403" cy="461665"/>
          </a:xfrm>
          <a:prstGeom prst="rect">
            <a:avLst/>
          </a:prstGeom>
          <a:noFill/>
        </p:spPr>
        <p:txBody>
          <a:bodyPr wrap="square" rtlCol="0">
            <a:spAutoFit/>
          </a:bodyPr>
          <a:lstStyle/>
          <a:p>
            <a:r>
              <a:rPr lang="de-DE" sz="1200" dirty="0" smtClean="0">
                <a:solidFill>
                  <a:schemeClr val="bg1">
                    <a:lumMod val="50000"/>
                  </a:schemeClr>
                </a:solidFill>
                <a:latin typeface="Cambria" panose="02040503050406030204" pitchFamily="18" charset="0"/>
                <a:cs typeface="Trebuchet MS"/>
              </a:rPr>
              <a:t>Aus: e-Infrastructures Austria: </a:t>
            </a:r>
            <a:r>
              <a:rPr lang="de-DE" sz="1200" i="1" dirty="0" smtClean="0">
                <a:solidFill>
                  <a:schemeClr val="bg1">
                    <a:lumMod val="50000"/>
                  </a:schemeClr>
                </a:solidFill>
                <a:latin typeface="Cambria" panose="02040503050406030204" pitchFamily="18" charset="0"/>
                <a:cs typeface="Trebuchet MS"/>
              </a:rPr>
              <a:t>Forschende </a:t>
            </a:r>
            <a:r>
              <a:rPr lang="de-DE" sz="1200" i="1" dirty="0">
                <a:solidFill>
                  <a:schemeClr val="bg1">
                    <a:lumMod val="50000"/>
                  </a:schemeClr>
                </a:solidFill>
                <a:latin typeface="Cambria" panose="02040503050406030204" pitchFamily="18" charset="0"/>
                <a:cs typeface="Trebuchet MS"/>
              </a:rPr>
              <a:t>und ihre Daten. Ergebnisse einer österreichweiten Befragung – Report 2015</a:t>
            </a:r>
            <a:r>
              <a:rPr lang="de-DE" sz="1200" dirty="0">
                <a:solidFill>
                  <a:schemeClr val="bg1">
                    <a:lumMod val="50000"/>
                  </a:schemeClr>
                </a:solidFill>
                <a:latin typeface="Cambria" panose="02040503050406030204" pitchFamily="18" charset="0"/>
                <a:cs typeface="Trebuchet MS"/>
              </a:rPr>
              <a:t>. Version 1.2. DOI: 10.5281/zenodo.32043</a:t>
            </a:r>
            <a:endParaRPr lang="de-AT" sz="1200" dirty="0">
              <a:solidFill>
                <a:schemeClr val="bg1">
                  <a:lumMod val="50000"/>
                </a:schemeClr>
              </a:solidFill>
              <a:latin typeface="Cambria" panose="02040503050406030204" pitchFamily="18" charset="0"/>
              <a:cs typeface="Trebuchet MS"/>
            </a:endParaRP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41021" y="1223157"/>
            <a:ext cx="5246667" cy="469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liennummernplatzhalter 2"/>
          <p:cNvSpPr>
            <a:spLocks noGrp="1"/>
          </p:cNvSpPr>
          <p:nvPr>
            <p:ph type="sldNum" sz="quarter" idx="4"/>
          </p:nvPr>
        </p:nvSpPr>
        <p:spPr/>
        <p:txBody>
          <a:bodyPr/>
          <a:lstStyle/>
          <a:p>
            <a:fld id="{D153592F-B737-4B5B-9F57-E826AED63FA4}" type="slidenum">
              <a:rPr lang="de-AT" smtClean="0"/>
              <a:t>10</a:t>
            </a:fld>
            <a:endParaRPr lang="de-AT"/>
          </a:p>
        </p:txBody>
      </p:sp>
    </p:spTree>
    <p:extLst>
      <p:ext uri="{BB962C8B-B14F-4D97-AF65-F5344CB8AC3E}">
        <p14:creationId xmlns:p14="http://schemas.microsoft.com/office/powerpoint/2010/main" val="3176953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a:xfrm>
            <a:off x="474653" y="599093"/>
            <a:ext cx="8205734" cy="639762"/>
          </a:xfrm>
        </p:spPr>
        <p:txBody>
          <a:bodyPr>
            <a:noAutofit/>
          </a:bodyPr>
          <a:lstStyle/>
          <a:p>
            <a:r>
              <a:rPr lang="de-AT" sz="3200" b="1" spc="-100" dirty="0">
                <a:solidFill>
                  <a:srgbClr val="009FDF"/>
                </a:solidFill>
                <a:latin typeface="Cambria" panose="02040503050406030204" pitchFamily="18" charset="0"/>
                <a:ea typeface="+mj-ea"/>
              </a:rPr>
              <a:t>Was ist Forschungsdatenmanagement (FDM)?</a:t>
            </a:r>
          </a:p>
        </p:txBody>
      </p:sp>
      <p:sp>
        <p:nvSpPr>
          <p:cNvPr id="6" name="Textfeld 5"/>
          <p:cNvSpPr txBox="1"/>
          <p:nvPr/>
        </p:nvSpPr>
        <p:spPr>
          <a:xfrm>
            <a:off x="148525" y="6061277"/>
            <a:ext cx="4993491" cy="586217"/>
          </a:xfrm>
          <a:prstGeom prst="rect">
            <a:avLst/>
          </a:prstGeom>
          <a:noFill/>
        </p:spPr>
        <p:txBody>
          <a:bodyPr wrap="square" lIns="80147" tIns="40074" rIns="80147" bIns="40074" rtlCol="0">
            <a:spAutoFit/>
          </a:bodyPr>
          <a:lstStyle/>
          <a:p>
            <a:r>
              <a:rPr lang="en-US" sz="1050" dirty="0" err="1" smtClean="0">
                <a:solidFill>
                  <a:schemeClr val="bg1">
                    <a:lumMod val="50000"/>
                  </a:schemeClr>
                </a:solidFill>
                <a:latin typeface="Cambria" panose="02040503050406030204" pitchFamily="18" charset="0"/>
              </a:rPr>
              <a:t>Quelle</a:t>
            </a:r>
            <a:r>
              <a:rPr lang="en-US" sz="1050" dirty="0">
                <a:solidFill>
                  <a:schemeClr val="bg1">
                    <a:lumMod val="50000"/>
                  </a:schemeClr>
                </a:solidFill>
                <a:latin typeface="Cambria" panose="02040503050406030204" pitchFamily="18" charset="0"/>
              </a:rPr>
              <a:t>: Helbig, Kerstin ; </a:t>
            </a:r>
            <a:r>
              <a:rPr lang="en-US" sz="1050" dirty="0" err="1">
                <a:solidFill>
                  <a:schemeClr val="bg1">
                    <a:lumMod val="50000"/>
                  </a:schemeClr>
                </a:solidFill>
                <a:latin typeface="Cambria" panose="02040503050406030204" pitchFamily="18" charset="0"/>
              </a:rPr>
              <a:t>Aust</a:t>
            </a:r>
            <a:r>
              <a:rPr lang="en-US" sz="1050" i="1" dirty="0">
                <a:solidFill>
                  <a:schemeClr val="bg1">
                    <a:lumMod val="50000"/>
                  </a:schemeClr>
                </a:solidFill>
                <a:latin typeface="Cambria" panose="02040503050406030204" pitchFamily="18" charset="0"/>
              </a:rPr>
              <a:t>, </a:t>
            </a:r>
            <a:r>
              <a:rPr lang="en-US" sz="1050" dirty="0">
                <a:solidFill>
                  <a:schemeClr val="bg1">
                    <a:lumMod val="50000"/>
                  </a:schemeClr>
                </a:solidFill>
                <a:latin typeface="Cambria" panose="02040503050406030204" pitchFamily="18" charset="0"/>
              </a:rPr>
              <a:t>Pamela</a:t>
            </a:r>
            <a:r>
              <a:rPr lang="en-US" sz="1050" i="1" dirty="0">
                <a:solidFill>
                  <a:schemeClr val="bg1">
                    <a:lumMod val="50000"/>
                  </a:schemeClr>
                </a:solidFill>
                <a:latin typeface="Cambria" panose="02040503050406030204" pitchFamily="18" charset="0"/>
              </a:rPr>
              <a:t>. </a:t>
            </a:r>
            <a:r>
              <a:rPr lang="de-AT" sz="1050" i="1" dirty="0">
                <a:solidFill>
                  <a:schemeClr val="bg1">
                    <a:lumMod val="50000"/>
                  </a:schemeClr>
                </a:solidFill>
                <a:latin typeface="Cambria" panose="02040503050406030204" pitchFamily="18" charset="0"/>
              </a:rPr>
              <a:t>Datenmanagementpläne für EU, DFG und BMBF. </a:t>
            </a:r>
            <a:r>
              <a:rPr lang="de-AT" sz="1050" dirty="0">
                <a:solidFill>
                  <a:schemeClr val="bg1">
                    <a:lumMod val="50000"/>
                  </a:schemeClr>
                </a:solidFill>
                <a:latin typeface="Cambria" panose="02040503050406030204" pitchFamily="18" charset="0"/>
              </a:rPr>
              <a:t>November 2015. </a:t>
            </a:r>
            <a:r>
              <a:rPr lang="de-AT" sz="1050" dirty="0" smtClean="0">
                <a:solidFill>
                  <a:schemeClr val="bg1">
                    <a:lumMod val="50000"/>
                  </a:schemeClr>
                </a:solidFill>
                <a:latin typeface="Cambria" panose="02040503050406030204" pitchFamily="18" charset="0"/>
              </a:rPr>
              <a:t>Workshop-Unterlagen online </a:t>
            </a:r>
            <a:r>
              <a:rPr lang="de-AT" sz="1050" dirty="0">
                <a:solidFill>
                  <a:schemeClr val="bg1">
                    <a:lumMod val="50000"/>
                  </a:schemeClr>
                </a:solidFill>
                <a:latin typeface="Cambria" panose="02040503050406030204" pitchFamily="18" charset="0"/>
              </a:rPr>
              <a:t>unter: </a:t>
            </a:r>
            <a:r>
              <a:rPr lang="en-US" sz="1050" dirty="0">
                <a:solidFill>
                  <a:schemeClr val="bg1">
                    <a:lumMod val="50000"/>
                  </a:schemeClr>
                </a:solidFill>
                <a:latin typeface="Cambria" panose="02040503050406030204" pitchFamily="18" charset="0"/>
                <a:hlinkClick r:id="rId3"/>
              </a:rPr>
              <a:t>http://dx.doi.org/10.5281/zenodo.33482</a:t>
            </a:r>
            <a:endParaRPr lang="en-US" sz="1050" dirty="0">
              <a:solidFill>
                <a:schemeClr val="bg1">
                  <a:lumMod val="50000"/>
                </a:schemeClr>
              </a:solidFill>
              <a:latin typeface="Cambria" panose="02040503050406030204" pitchFamily="18" charset="0"/>
            </a:endParaRPr>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30" y="1665613"/>
            <a:ext cx="4618090" cy="4239038"/>
          </a:xfrm>
          <a:prstGeom prst="rect">
            <a:avLst/>
          </a:prstGeom>
        </p:spPr>
      </p:pic>
      <p:sp>
        <p:nvSpPr>
          <p:cNvPr id="8" name="Inhaltsplatzhalter 3"/>
          <p:cNvSpPr>
            <a:spLocks noGrp="1"/>
          </p:cNvSpPr>
          <p:nvPr>
            <p:ph sz="quarter" idx="4"/>
          </p:nvPr>
        </p:nvSpPr>
        <p:spPr>
          <a:xfrm>
            <a:off x="5249320" y="1487484"/>
            <a:ext cx="3632898" cy="4200294"/>
          </a:xfrm>
        </p:spPr>
        <p:txBody>
          <a:bodyPr>
            <a:normAutofit/>
          </a:bodyPr>
          <a:lstStyle/>
          <a:p>
            <a:pPr>
              <a:buFont typeface="Arial"/>
              <a:buChar char="•"/>
            </a:pPr>
            <a:r>
              <a:rPr lang="de-AT" dirty="0" smtClean="0">
                <a:latin typeface="Cambria" panose="02040503050406030204" pitchFamily="18" charset="0"/>
              </a:rPr>
              <a:t>Der Umgang mit Daten entlang des gesamten </a:t>
            </a:r>
            <a:r>
              <a:rPr lang="de-AT" b="1" dirty="0" smtClean="0">
                <a:solidFill>
                  <a:srgbClr val="009FDF"/>
                </a:solidFill>
                <a:latin typeface="Cambria" panose="02040503050406030204" pitchFamily="18" charset="0"/>
              </a:rPr>
              <a:t>Daten-Lebenszyklus</a:t>
            </a:r>
            <a:r>
              <a:rPr lang="de-AT" dirty="0" smtClean="0">
                <a:latin typeface="Cambria" panose="02040503050406030204" pitchFamily="18" charset="0"/>
              </a:rPr>
              <a:t> (von der Generierung bis zur Nachnutzung)</a:t>
            </a:r>
          </a:p>
          <a:p>
            <a:pPr>
              <a:spcBef>
                <a:spcPts val="1073"/>
              </a:spcBef>
            </a:pPr>
            <a:r>
              <a:rPr lang="de-AT" dirty="0" smtClean="0">
                <a:latin typeface="Cambria" panose="02040503050406030204" pitchFamily="18" charset="0"/>
              </a:rPr>
              <a:t>Pflege von Daten </a:t>
            </a:r>
            <a:r>
              <a:rPr lang="de-AT" i="1" dirty="0" smtClean="0">
                <a:latin typeface="Cambria" panose="02040503050406030204" pitchFamily="18" charset="0"/>
              </a:rPr>
              <a:t>(„</a:t>
            </a:r>
            <a:r>
              <a:rPr lang="de-AT" i="1" dirty="0" err="1" smtClean="0">
                <a:latin typeface="Cambria" panose="02040503050406030204" pitchFamily="18" charset="0"/>
              </a:rPr>
              <a:t>data</a:t>
            </a:r>
            <a:r>
              <a:rPr lang="de-AT" i="1" dirty="0" smtClean="0">
                <a:latin typeface="Cambria" panose="02040503050406030204" pitchFamily="18" charset="0"/>
              </a:rPr>
              <a:t> </a:t>
            </a:r>
            <a:r>
              <a:rPr lang="de-AT" i="1" dirty="0" err="1" smtClean="0">
                <a:latin typeface="Cambria" panose="02040503050406030204" pitchFamily="18" charset="0"/>
              </a:rPr>
              <a:t>curation</a:t>
            </a:r>
            <a:r>
              <a:rPr lang="de-AT" i="1" dirty="0" smtClean="0">
                <a:latin typeface="Cambria" panose="02040503050406030204" pitchFamily="18" charset="0"/>
              </a:rPr>
              <a:t>“)</a:t>
            </a:r>
            <a:r>
              <a:rPr lang="de-AT" dirty="0" smtClean="0">
                <a:latin typeface="Cambria" panose="02040503050406030204" pitchFamily="18" charset="0"/>
              </a:rPr>
              <a:t>, so dass sie für </a:t>
            </a:r>
            <a:r>
              <a:rPr lang="de-AT" dirty="0">
                <a:latin typeface="Cambria" panose="02040503050406030204" pitchFamily="18" charset="0"/>
              </a:rPr>
              <a:t>eine </a:t>
            </a:r>
            <a:r>
              <a:rPr lang="de-AT" b="1" dirty="0">
                <a:solidFill>
                  <a:srgbClr val="009FDF"/>
                </a:solidFill>
                <a:latin typeface="Cambria" panose="02040503050406030204" pitchFamily="18" charset="0"/>
              </a:rPr>
              <a:t>Nachnutzung</a:t>
            </a:r>
            <a:r>
              <a:rPr lang="de-AT" dirty="0">
                <a:solidFill>
                  <a:srgbClr val="009FDF"/>
                </a:solidFill>
                <a:latin typeface="Cambria" panose="02040503050406030204" pitchFamily="18" charset="0"/>
              </a:rPr>
              <a:t> </a:t>
            </a:r>
            <a:r>
              <a:rPr lang="de-AT" dirty="0" smtClean="0">
                <a:latin typeface="Cambria" panose="02040503050406030204" pitchFamily="18" charset="0"/>
              </a:rPr>
              <a:t>auffindbar, zugänglich, authentisch, zitierbar, interoperabel und die rechtlichen </a:t>
            </a:r>
            <a:r>
              <a:rPr lang="de-AT" dirty="0">
                <a:latin typeface="Cambria" panose="02040503050406030204" pitchFamily="18" charset="0"/>
              </a:rPr>
              <a:t>Verhältnisse </a:t>
            </a:r>
            <a:r>
              <a:rPr lang="de-AT" dirty="0" smtClean="0">
                <a:latin typeface="Cambria" panose="02040503050406030204" pitchFamily="18" charset="0"/>
              </a:rPr>
              <a:t>geklärt sind</a:t>
            </a:r>
          </a:p>
          <a:p>
            <a:endParaRPr lang="de-AT" dirty="0">
              <a:latin typeface="Cambria" panose="02040503050406030204" pitchFamily="18" charset="0"/>
            </a:endParaRPr>
          </a:p>
          <a:p>
            <a:pPr marL="0" indent="0">
              <a:buNone/>
            </a:pPr>
            <a:endParaRPr lang="de-AT" i="1" dirty="0">
              <a:solidFill>
                <a:srgbClr val="C00000"/>
              </a:solidFill>
            </a:endParaRPr>
          </a:p>
          <a:p>
            <a:pPr marL="0" indent="0">
              <a:buNone/>
            </a:pPr>
            <a:endParaRPr lang="de-AT" i="1" dirty="0" smtClean="0">
              <a:solidFill>
                <a:srgbClr val="C00000"/>
              </a:solidFill>
            </a:endParaRPr>
          </a:p>
          <a:p>
            <a:pPr marL="0" indent="0">
              <a:buNone/>
            </a:pPr>
            <a:endParaRPr lang="de-AT" i="1" dirty="0">
              <a:solidFill>
                <a:srgbClr val="C00000"/>
              </a:solidFill>
            </a:endParaRPr>
          </a:p>
          <a:p>
            <a:pPr marL="0" indent="0">
              <a:buNone/>
            </a:pPr>
            <a:endParaRPr lang="de-AT" dirty="0"/>
          </a:p>
          <a:p>
            <a:endParaRPr lang="de-AT" dirty="0"/>
          </a:p>
        </p:txBody>
      </p:sp>
      <p:graphicFrame>
        <p:nvGraphicFramePr>
          <p:cNvPr id="4" name="Diagramm 3"/>
          <p:cNvGraphicFramePr/>
          <p:nvPr>
            <p:extLst>
              <p:ext uri="{D42A27DB-BD31-4B8C-83A1-F6EECF244321}">
                <p14:modId xmlns:p14="http://schemas.microsoft.com/office/powerpoint/2010/main" val="1289176129"/>
              </p:ext>
            </p:extLst>
          </p:nvPr>
        </p:nvGraphicFramePr>
        <p:xfrm>
          <a:off x="5434044" y="5271882"/>
          <a:ext cx="3375630" cy="10825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Foliennummernplatzhalter 2"/>
          <p:cNvSpPr>
            <a:spLocks noGrp="1"/>
          </p:cNvSpPr>
          <p:nvPr>
            <p:ph type="sldNum" sz="quarter" idx="10"/>
          </p:nvPr>
        </p:nvSpPr>
        <p:spPr/>
        <p:txBody>
          <a:bodyPr/>
          <a:lstStyle/>
          <a:p>
            <a:fld id="{D153592F-B737-4B5B-9F57-E826AED63FA4}" type="slidenum">
              <a:rPr lang="de-AT" smtClean="0"/>
              <a:t>11</a:t>
            </a:fld>
            <a:endParaRPr lang="de-AT"/>
          </a:p>
        </p:txBody>
      </p:sp>
    </p:spTree>
    <p:extLst>
      <p:ext uri="{BB962C8B-B14F-4D97-AF65-F5344CB8AC3E}">
        <p14:creationId xmlns:p14="http://schemas.microsoft.com/office/powerpoint/2010/main" val="162696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p:cNvGraphicFramePr>
            <a:graphicFrameLocks noGrp="1"/>
          </p:cNvGraphicFramePr>
          <p:nvPr>
            <p:ph sz="quarter" idx="4"/>
            <p:extLst>
              <p:ext uri="{D42A27DB-BD31-4B8C-83A1-F6EECF244321}">
                <p14:modId xmlns:p14="http://schemas.microsoft.com/office/powerpoint/2010/main" val="1872313647"/>
              </p:ext>
            </p:extLst>
          </p:nvPr>
        </p:nvGraphicFramePr>
        <p:xfrm>
          <a:off x="3788848" y="1840794"/>
          <a:ext cx="4723923" cy="42656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feld 2"/>
          <p:cNvSpPr txBox="1"/>
          <p:nvPr/>
        </p:nvSpPr>
        <p:spPr>
          <a:xfrm>
            <a:off x="263853" y="5367107"/>
            <a:ext cx="4498152" cy="1107996"/>
          </a:xfrm>
          <a:prstGeom prst="rect">
            <a:avLst/>
          </a:prstGeom>
          <a:noFill/>
        </p:spPr>
        <p:txBody>
          <a:bodyPr wrap="square" rtlCol="0">
            <a:spAutoFit/>
          </a:bodyPr>
          <a:lstStyle/>
          <a:p>
            <a:r>
              <a:rPr lang="de-AT" sz="1200" dirty="0">
                <a:solidFill>
                  <a:schemeClr val="bg1">
                    <a:lumMod val="50000"/>
                  </a:schemeClr>
                </a:solidFill>
                <a:latin typeface="Cambria" panose="02040503050406030204" pitchFamily="18" charset="0"/>
              </a:rPr>
              <a:t>Siehe auch: </a:t>
            </a:r>
            <a:endParaRPr lang="de-AT" sz="1200" dirty="0" smtClean="0">
              <a:solidFill>
                <a:schemeClr val="bg1">
                  <a:lumMod val="50000"/>
                </a:schemeClr>
              </a:solidFill>
              <a:latin typeface="Cambria" panose="02040503050406030204" pitchFamily="18" charset="0"/>
            </a:endParaRPr>
          </a:p>
          <a:p>
            <a:r>
              <a:rPr lang="de-AT" sz="1200" dirty="0" smtClean="0">
                <a:solidFill>
                  <a:schemeClr val="bg1">
                    <a:lumMod val="50000"/>
                  </a:schemeClr>
                </a:solidFill>
                <a:latin typeface="Cambria" panose="02040503050406030204" pitchFamily="18" charset="0"/>
                <a:hlinkClick r:id="rId7"/>
              </a:rPr>
              <a:t>http</a:t>
            </a:r>
            <a:r>
              <a:rPr lang="de-AT" sz="1200" dirty="0">
                <a:solidFill>
                  <a:schemeClr val="bg1">
                    <a:lumMod val="50000"/>
                  </a:schemeClr>
                </a:solidFill>
                <a:latin typeface="Cambria" panose="02040503050406030204" pitchFamily="18" charset="0"/>
                <a:hlinkClick r:id="rId7"/>
              </a:rPr>
              <a:t>://</a:t>
            </a:r>
            <a:r>
              <a:rPr lang="de-AT" sz="1200" dirty="0" smtClean="0">
                <a:solidFill>
                  <a:schemeClr val="bg1">
                    <a:lumMod val="50000"/>
                  </a:schemeClr>
                </a:solidFill>
                <a:latin typeface="Cambria" panose="02040503050406030204" pitchFamily="18" charset="0"/>
                <a:hlinkClick r:id="rId7"/>
              </a:rPr>
              <a:t>www.nature.com/articles/sdata201618</a:t>
            </a:r>
            <a:r>
              <a:rPr lang="de-AT" sz="1200" dirty="0" smtClean="0">
                <a:solidFill>
                  <a:schemeClr val="bg1">
                    <a:lumMod val="50000"/>
                  </a:schemeClr>
                </a:solidFill>
                <a:latin typeface="Cambria" panose="02040503050406030204" pitchFamily="18" charset="0"/>
              </a:rPr>
              <a:t> (</a:t>
            </a:r>
            <a:r>
              <a:rPr lang="de-AT" sz="1200" dirty="0" err="1" smtClean="0">
                <a:solidFill>
                  <a:schemeClr val="bg1">
                    <a:lumMod val="50000"/>
                  </a:schemeClr>
                </a:solidFill>
                <a:latin typeface="Cambria" panose="02040503050406030204" pitchFamily="18" charset="0"/>
              </a:rPr>
              <a:t>Article</a:t>
            </a:r>
            <a:r>
              <a:rPr lang="de-AT" sz="1200" dirty="0" smtClean="0">
                <a:solidFill>
                  <a:schemeClr val="bg1">
                    <a:lumMod val="50000"/>
                  </a:schemeClr>
                </a:solidFill>
                <a:latin typeface="Cambria" panose="02040503050406030204" pitchFamily="18" charset="0"/>
              </a:rPr>
              <a:t> in Nature)</a:t>
            </a:r>
            <a:endParaRPr lang="de-AT" sz="1200" dirty="0">
              <a:solidFill>
                <a:schemeClr val="bg1">
                  <a:lumMod val="50000"/>
                </a:schemeClr>
              </a:solidFill>
              <a:latin typeface="Cambria" panose="02040503050406030204" pitchFamily="18" charset="0"/>
            </a:endParaRPr>
          </a:p>
          <a:p>
            <a:r>
              <a:rPr lang="de-AT" sz="1200" dirty="0">
                <a:solidFill>
                  <a:schemeClr val="bg1">
                    <a:lumMod val="50000"/>
                  </a:schemeClr>
                </a:solidFill>
                <a:latin typeface="Cambria" panose="02040503050406030204" pitchFamily="18" charset="0"/>
                <a:hlinkClick r:id="rId8"/>
              </a:rPr>
              <a:t>https://</a:t>
            </a:r>
            <a:r>
              <a:rPr lang="de-AT" sz="1200" dirty="0" smtClean="0">
                <a:solidFill>
                  <a:schemeClr val="bg1">
                    <a:lumMod val="50000"/>
                  </a:schemeClr>
                </a:solidFill>
                <a:latin typeface="Cambria" panose="02040503050406030204" pitchFamily="18" charset="0"/>
                <a:hlinkClick r:id="rId8"/>
              </a:rPr>
              <a:t>www.force11.org/group/fairgroup/fairprinciples</a:t>
            </a:r>
            <a:r>
              <a:rPr lang="de-AT" sz="1200" dirty="0" smtClean="0">
                <a:solidFill>
                  <a:schemeClr val="bg1">
                    <a:lumMod val="50000"/>
                  </a:schemeClr>
                </a:solidFill>
                <a:latin typeface="Cambria" panose="02040503050406030204" pitchFamily="18" charset="0"/>
              </a:rPr>
              <a:t> (Force 11 </a:t>
            </a:r>
            <a:r>
              <a:rPr lang="de-AT" sz="1200" dirty="0" err="1" smtClean="0">
                <a:solidFill>
                  <a:schemeClr val="bg1">
                    <a:lumMod val="50000"/>
                  </a:schemeClr>
                </a:solidFill>
                <a:latin typeface="Cambria" panose="02040503050406030204" pitchFamily="18" charset="0"/>
              </a:rPr>
              <a:t>Discussion</a:t>
            </a:r>
            <a:r>
              <a:rPr lang="de-AT" sz="1200" dirty="0" smtClean="0">
                <a:solidFill>
                  <a:schemeClr val="bg1">
                    <a:lumMod val="50000"/>
                  </a:schemeClr>
                </a:solidFill>
                <a:latin typeface="Cambria" panose="02040503050406030204" pitchFamily="18" charset="0"/>
              </a:rPr>
              <a:t> Forum)</a:t>
            </a:r>
          </a:p>
          <a:p>
            <a:endParaRPr lang="de-AT" dirty="0"/>
          </a:p>
        </p:txBody>
      </p:sp>
      <p:sp>
        <p:nvSpPr>
          <p:cNvPr id="5" name="Titel 1"/>
          <p:cNvSpPr txBox="1">
            <a:spLocks/>
          </p:cNvSpPr>
          <p:nvPr/>
        </p:nvSpPr>
        <p:spPr>
          <a:xfrm>
            <a:off x="263853" y="511614"/>
            <a:ext cx="3524995" cy="325309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spc="-100" baseline="0">
                <a:solidFill>
                  <a:srgbClr val="ED7C00"/>
                </a:solidFill>
                <a:latin typeface="Trebuchet MS"/>
                <a:ea typeface="+mj-ea"/>
                <a:cs typeface="Trebuchet MS"/>
              </a:defRPr>
            </a:lvl1pPr>
          </a:lstStyle>
          <a:p>
            <a:pPr algn="r"/>
            <a:r>
              <a:rPr lang="de-DE" sz="7200" dirty="0" smtClean="0">
                <a:solidFill>
                  <a:srgbClr val="CC3300"/>
                </a:solidFill>
                <a:latin typeface="Cambria" panose="02040503050406030204" pitchFamily="18" charset="0"/>
              </a:rPr>
              <a:t>FAIR</a:t>
            </a:r>
            <a:r>
              <a:rPr lang="de-DE" sz="7200" dirty="0" smtClean="0">
                <a:latin typeface="Cambria" panose="02040503050406030204" pitchFamily="18" charset="0"/>
              </a:rPr>
              <a:t>                     </a:t>
            </a:r>
            <a:r>
              <a:rPr lang="de-DE" sz="4400" b="0" dirty="0" smtClean="0">
                <a:solidFill>
                  <a:schemeClr val="bg1">
                    <a:lumMod val="50000"/>
                  </a:schemeClr>
                </a:solidFill>
                <a:latin typeface="Cambria" panose="02040503050406030204" pitchFamily="18" charset="0"/>
              </a:rPr>
              <a:t>Data </a:t>
            </a:r>
            <a:r>
              <a:rPr lang="de-DE" sz="4400" b="0" dirty="0" err="1" smtClean="0">
                <a:solidFill>
                  <a:schemeClr val="bg1">
                    <a:lumMod val="50000"/>
                  </a:schemeClr>
                </a:solidFill>
                <a:latin typeface="Cambria" panose="02040503050406030204" pitchFamily="18" charset="0"/>
              </a:rPr>
              <a:t>Principles</a:t>
            </a:r>
            <a:r>
              <a:rPr lang="de-DE" sz="4400" b="0" dirty="0" smtClean="0">
                <a:solidFill>
                  <a:schemeClr val="bg1">
                    <a:lumMod val="50000"/>
                  </a:schemeClr>
                </a:solidFill>
                <a:latin typeface="Cambria" panose="02040503050406030204" pitchFamily="18" charset="0"/>
              </a:rPr>
              <a:t> </a:t>
            </a:r>
            <a:endParaRPr lang="de-DE" b="0" dirty="0">
              <a:solidFill>
                <a:schemeClr val="bg1">
                  <a:lumMod val="50000"/>
                </a:schemeClr>
              </a:solidFill>
              <a:latin typeface="Cambria" panose="02040503050406030204" pitchFamily="18" charset="0"/>
            </a:endParaRPr>
          </a:p>
        </p:txBody>
      </p:sp>
      <p:sp>
        <p:nvSpPr>
          <p:cNvPr id="2" name="Foliennummernplatzhalter 1"/>
          <p:cNvSpPr>
            <a:spLocks noGrp="1"/>
          </p:cNvSpPr>
          <p:nvPr>
            <p:ph type="sldNum" sz="quarter" idx="10"/>
          </p:nvPr>
        </p:nvSpPr>
        <p:spPr/>
        <p:txBody>
          <a:bodyPr/>
          <a:lstStyle/>
          <a:p>
            <a:fld id="{D153592F-B737-4B5B-9F57-E826AED63FA4}" type="slidenum">
              <a:rPr lang="de-AT" smtClean="0"/>
              <a:t>12</a:t>
            </a:fld>
            <a:endParaRPr lang="de-AT"/>
          </a:p>
        </p:txBody>
      </p:sp>
    </p:spTree>
    <p:extLst>
      <p:ext uri="{BB962C8B-B14F-4D97-AF65-F5344CB8AC3E}">
        <p14:creationId xmlns:p14="http://schemas.microsoft.com/office/powerpoint/2010/main" val="34324767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open.png"/>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4994" r="4994"/>
          <a:stretch>
            <a:fillRect/>
          </a:stretch>
        </p:blipFill>
        <p:spPr>
          <a:xfrm>
            <a:off x="0" y="522514"/>
            <a:ext cx="9144000" cy="5600849"/>
          </a:xfrm>
        </p:spPr>
      </p:pic>
      <p:sp>
        <p:nvSpPr>
          <p:cNvPr id="2" name="Foliennummernplatzhalter 1"/>
          <p:cNvSpPr>
            <a:spLocks noGrp="1"/>
          </p:cNvSpPr>
          <p:nvPr>
            <p:ph type="sldNum" sz="quarter" idx="4"/>
          </p:nvPr>
        </p:nvSpPr>
        <p:spPr/>
        <p:txBody>
          <a:bodyPr/>
          <a:lstStyle/>
          <a:p>
            <a:fld id="{D153592F-B737-4B5B-9F57-E826AED63FA4}" type="slidenum">
              <a:rPr lang="de-AT" smtClean="0"/>
              <a:t>13</a:t>
            </a:fld>
            <a:endParaRPr lang="de-AT"/>
          </a:p>
        </p:txBody>
      </p:sp>
    </p:spTree>
    <p:extLst>
      <p:ext uri="{BB962C8B-B14F-4D97-AF65-F5344CB8AC3E}">
        <p14:creationId xmlns:p14="http://schemas.microsoft.com/office/powerpoint/2010/main" val="36162779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p:cNvPicPr>
            <a:picLocks noGrp="1" noChangeAspect="1"/>
          </p:cNvPicPr>
          <p:nvPr>
            <p:ph type="pic" idx="10"/>
          </p:nvPr>
        </p:nvPicPr>
        <p:blipFill>
          <a:blip r:embed="rId2">
            <a:extLst>
              <a:ext uri="{BEBA8EAE-BF5A-486C-A8C5-ECC9F3942E4B}">
                <a14:imgProps xmlns:a14="http://schemas.microsoft.com/office/drawing/2010/main">
                  <a14:imgLayer r:embed="rId3">
                    <a14:imgEffect>
                      <a14:sharpenSoften amount="-100000"/>
                    </a14:imgEffect>
                    <a14:imgEffect>
                      <a14:brightnessContrast bright="44000" contrast="-27000"/>
                    </a14:imgEffect>
                  </a14:imgLayer>
                </a14:imgProps>
              </a:ext>
              <a:ext uri="{28A0092B-C50C-407E-A947-70E740481C1C}">
                <a14:useLocalDpi xmlns:a14="http://schemas.microsoft.com/office/drawing/2010/main" val="0"/>
              </a:ext>
            </a:extLst>
          </a:blip>
          <a:srcRect t="8510" b="8510"/>
          <a:stretch>
            <a:fillRect/>
          </a:stretch>
        </p:blipFill>
        <p:spPr>
          <a:xfrm>
            <a:off x="1" y="1436916"/>
            <a:ext cx="9144000" cy="4583875"/>
          </a:xfrm>
        </p:spPr>
      </p:pic>
      <p:sp>
        <p:nvSpPr>
          <p:cNvPr id="3" name="Titel 2"/>
          <p:cNvSpPr>
            <a:spLocks noGrp="1"/>
          </p:cNvSpPr>
          <p:nvPr>
            <p:ph type="title"/>
          </p:nvPr>
        </p:nvSpPr>
        <p:spPr>
          <a:xfrm>
            <a:off x="631229" y="1654059"/>
            <a:ext cx="3014248" cy="2950533"/>
          </a:xfrm>
        </p:spPr>
        <p:txBody>
          <a:bodyPr/>
          <a:lstStyle/>
          <a:p>
            <a:r>
              <a:rPr lang="de-DE" dirty="0" smtClean="0">
                <a:solidFill>
                  <a:srgbClr val="009FDF"/>
                </a:solidFill>
                <a:latin typeface="Cambria" panose="02040503050406030204" pitchFamily="18" charset="0"/>
              </a:rPr>
              <a:t>Open Data</a:t>
            </a:r>
            <a:endParaRPr lang="de-DE" dirty="0">
              <a:solidFill>
                <a:srgbClr val="009FDF"/>
              </a:solidFill>
              <a:latin typeface="Cambria" panose="02040503050406030204" pitchFamily="18" charset="0"/>
            </a:endParaRPr>
          </a:p>
        </p:txBody>
      </p:sp>
      <p:graphicFrame>
        <p:nvGraphicFramePr>
          <p:cNvPr id="6" name="Inhaltsplatzhalter 5"/>
          <p:cNvGraphicFramePr>
            <a:graphicFrameLocks noGrp="1"/>
          </p:cNvGraphicFramePr>
          <p:nvPr>
            <p:ph sz="quarter" idx="4"/>
            <p:extLst>
              <p:ext uri="{D42A27DB-BD31-4B8C-83A1-F6EECF244321}">
                <p14:modId xmlns:p14="http://schemas.microsoft.com/office/powerpoint/2010/main" val="787526239"/>
              </p:ext>
            </p:extLst>
          </p:nvPr>
        </p:nvGraphicFramePr>
        <p:xfrm>
          <a:off x="3336966" y="1104405"/>
          <a:ext cx="5260769" cy="51301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liennummernplatzhalter 1"/>
          <p:cNvSpPr>
            <a:spLocks noGrp="1"/>
          </p:cNvSpPr>
          <p:nvPr>
            <p:ph type="sldNum" sz="quarter" idx="11"/>
          </p:nvPr>
        </p:nvSpPr>
        <p:spPr/>
        <p:txBody>
          <a:bodyPr/>
          <a:lstStyle/>
          <a:p>
            <a:fld id="{D153592F-B737-4B5B-9F57-E826AED63FA4}" type="slidenum">
              <a:rPr lang="de-AT" smtClean="0"/>
              <a:t>14</a:t>
            </a:fld>
            <a:endParaRPr lang="de-AT"/>
          </a:p>
        </p:txBody>
      </p:sp>
    </p:spTree>
    <p:extLst>
      <p:ext uri="{BB962C8B-B14F-4D97-AF65-F5344CB8AC3E}">
        <p14:creationId xmlns:p14="http://schemas.microsoft.com/office/powerpoint/2010/main" val="31753933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56356"/>
            <a:ext cx="9144000" cy="458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nhaltsplatzhalter 5" descr="openscience.png"/>
          <p:cNvPicPr>
            <a:picLocks noGrp="1" noChangeAspect="1"/>
          </p:cNvPicPr>
          <p:nvPr>
            <p:ph sz="quarter" idx="4"/>
          </p:nvPr>
        </p:nvPicPr>
        <p:blipFill>
          <a:blip r:embed="rId3">
            <a:extLst>
              <a:ext uri="{28A0092B-C50C-407E-A947-70E740481C1C}">
                <a14:useLocalDpi xmlns:a14="http://schemas.microsoft.com/office/drawing/2010/main" val="0"/>
              </a:ext>
            </a:extLst>
          </a:blip>
          <a:srcRect t="-43348" b="-43348"/>
          <a:stretch>
            <a:fillRect/>
          </a:stretch>
        </p:blipFill>
        <p:spPr>
          <a:xfrm>
            <a:off x="1426416" y="940045"/>
            <a:ext cx="6711625" cy="6060459"/>
          </a:xfrm>
        </p:spPr>
      </p:pic>
      <p:sp>
        <p:nvSpPr>
          <p:cNvPr id="7" name="Textfeld 6"/>
          <p:cNvSpPr txBox="1"/>
          <p:nvPr/>
        </p:nvSpPr>
        <p:spPr>
          <a:xfrm>
            <a:off x="653143" y="5890430"/>
            <a:ext cx="7837714" cy="511818"/>
          </a:xfrm>
          <a:prstGeom prst="rect">
            <a:avLst/>
          </a:prstGeom>
          <a:noFill/>
        </p:spPr>
        <p:txBody>
          <a:bodyPr wrap="square" lIns="80147" tIns="40074" rIns="80147" bIns="40074" rtlCol="0">
            <a:spAutoFit/>
          </a:bodyPr>
          <a:lstStyle/>
          <a:p>
            <a:r>
              <a:rPr lang="de-DE" sz="1200" dirty="0">
                <a:solidFill>
                  <a:schemeClr val="bg1">
                    <a:lumMod val="50000"/>
                  </a:schemeClr>
                </a:solidFill>
                <a:latin typeface="Cambria" panose="02040503050406030204" pitchFamily="18" charset="0"/>
              </a:rPr>
              <a:t>Open Science Grafik: </a:t>
            </a:r>
            <a:r>
              <a:rPr lang="en-GB" sz="1200" dirty="0">
                <a:solidFill>
                  <a:schemeClr val="bg1">
                    <a:lumMod val="50000"/>
                  </a:schemeClr>
                </a:solidFill>
                <a:latin typeface="Cambria" panose="02040503050406030204" pitchFamily="18" charset="0"/>
              </a:rPr>
              <a:t>CC-BY Andreas </a:t>
            </a:r>
            <a:r>
              <a:rPr lang="en-GB" sz="1200" dirty="0" err="1">
                <a:solidFill>
                  <a:schemeClr val="bg1">
                    <a:lumMod val="50000"/>
                  </a:schemeClr>
                </a:solidFill>
                <a:latin typeface="Cambria" panose="02040503050406030204" pitchFamily="18" charset="0"/>
              </a:rPr>
              <a:t>Neuhold</a:t>
            </a:r>
            <a:r>
              <a:rPr lang="en-GB" sz="1200" dirty="0">
                <a:solidFill>
                  <a:schemeClr val="bg1">
                    <a:lumMod val="50000"/>
                  </a:schemeClr>
                </a:solidFill>
                <a:latin typeface="Cambria" panose="02040503050406030204" pitchFamily="18" charset="0"/>
              </a:rPr>
              <a:t>: </a:t>
            </a:r>
            <a:r>
              <a:rPr lang="en-GB" sz="1100" dirty="0">
                <a:solidFill>
                  <a:schemeClr val="bg1">
                    <a:lumMod val="50000"/>
                  </a:schemeClr>
                </a:solidFill>
                <a:latin typeface="Cambria" panose="02040503050406030204" pitchFamily="18" charset="0"/>
                <a:hlinkClick r:id="rId4"/>
              </a:rPr>
              <a:t>https://commons.wikimedia.org/wiki/File:Open_Science_-_Prinzipien.png</a:t>
            </a:r>
            <a:r>
              <a:rPr lang="en-GB" sz="1100" dirty="0">
                <a:solidFill>
                  <a:schemeClr val="bg1">
                    <a:lumMod val="50000"/>
                  </a:schemeClr>
                </a:solidFill>
                <a:latin typeface="Cambria" panose="02040503050406030204" pitchFamily="18" charset="0"/>
              </a:rPr>
              <a:t> </a:t>
            </a:r>
          </a:p>
          <a:p>
            <a:r>
              <a:rPr lang="de-DE" sz="1600" dirty="0">
                <a:solidFill>
                  <a:schemeClr val="bg1">
                    <a:lumMod val="50000"/>
                  </a:schemeClr>
                </a:solidFill>
                <a:latin typeface="Cambria" panose="02040503050406030204" pitchFamily="18" charset="0"/>
              </a:rPr>
              <a:t> </a:t>
            </a:r>
          </a:p>
        </p:txBody>
      </p:sp>
      <p:sp>
        <p:nvSpPr>
          <p:cNvPr id="3" name="Foliennummernplatzhalter 2"/>
          <p:cNvSpPr>
            <a:spLocks noGrp="1"/>
          </p:cNvSpPr>
          <p:nvPr>
            <p:ph type="sldNum" sz="quarter" idx="11"/>
          </p:nvPr>
        </p:nvSpPr>
        <p:spPr/>
        <p:txBody>
          <a:bodyPr/>
          <a:lstStyle/>
          <a:p>
            <a:fld id="{D153592F-B737-4B5B-9F57-E826AED63FA4}" type="slidenum">
              <a:rPr lang="de-AT" smtClean="0"/>
              <a:t>15</a:t>
            </a:fld>
            <a:endParaRPr lang="de-AT"/>
          </a:p>
        </p:txBody>
      </p:sp>
      <p:sp>
        <p:nvSpPr>
          <p:cNvPr id="4" name="Abgerundetes Rechteck 3"/>
          <p:cNvSpPr/>
          <p:nvPr/>
        </p:nvSpPr>
        <p:spPr>
          <a:xfrm>
            <a:off x="555171" y="759197"/>
            <a:ext cx="8033657" cy="1246908"/>
          </a:xfrm>
          <a:prstGeom prst="roundRect">
            <a:avLst/>
          </a:prstGeom>
          <a:solidFill>
            <a:srgbClr val="C80A00">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smtClean="0"/>
              <a:t>»Open </a:t>
            </a:r>
            <a:r>
              <a:rPr lang="en-US" sz="2000" dirty="0"/>
              <a:t>science is the movement to make scientific research, data and dissemination accessible to all levels of an inquiring society, amateur or </a:t>
            </a:r>
            <a:r>
              <a:rPr lang="en-US" sz="2000" dirty="0" smtClean="0"/>
              <a:t>professional</a:t>
            </a:r>
            <a:r>
              <a:rPr lang="de-AT" sz="2000" dirty="0" smtClean="0">
                <a:solidFill>
                  <a:srgbClr val="FFFFFF"/>
                </a:solidFill>
                <a:latin typeface="Cambria" panose="02040503050406030204" pitchFamily="18" charset="0"/>
                <a:cs typeface="Vrinda"/>
              </a:rPr>
              <a:t>« </a:t>
            </a:r>
            <a:r>
              <a:rPr lang="en-US" sz="2000" dirty="0" smtClean="0"/>
              <a:t>(</a:t>
            </a:r>
            <a:r>
              <a:rPr lang="en-US" sz="2000" dirty="0" smtClean="0">
                <a:hlinkClick r:id="rId5"/>
              </a:rPr>
              <a:t>Wikipedia</a:t>
            </a:r>
            <a:r>
              <a:rPr lang="en-US" sz="2000" dirty="0" smtClean="0"/>
              <a:t>)</a:t>
            </a:r>
            <a:endParaRPr lang="de-AT" sz="2000" dirty="0"/>
          </a:p>
        </p:txBody>
      </p:sp>
    </p:spTree>
    <p:extLst>
      <p:ext uri="{BB962C8B-B14F-4D97-AF65-F5344CB8AC3E}">
        <p14:creationId xmlns:p14="http://schemas.microsoft.com/office/powerpoint/2010/main" val="16330832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46265" y="1551691"/>
            <a:ext cx="3242583" cy="2950533"/>
          </a:xfrm>
        </p:spPr>
        <p:txBody>
          <a:bodyPr>
            <a:normAutofit/>
          </a:bodyPr>
          <a:lstStyle/>
          <a:p>
            <a:pPr algn="r"/>
            <a:r>
              <a:rPr lang="de-AT" dirty="0">
                <a:solidFill>
                  <a:srgbClr val="009FDF"/>
                </a:solidFill>
                <a:latin typeface="Cambria" panose="02040503050406030204" pitchFamily="18" charset="0"/>
              </a:rPr>
              <a:t>Was ist ein </a:t>
            </a:r>
            <a:r>
              <a:rPr lang="de-AT" dirty="0" smtClean="0">
                <a:solidFill>
                  <a:srgbClr val="009FDF"/>
                </a:solidFill>
                <a:latin typeface="Cambria" panose="02040503050406030204" pitchFamily="18" charset="0"/>
              </a:rPr>
              <a:t>Daten-management-plan (DMP)?</a:t>
            </a:r>
            <a:endParaRPr lang="de-DE" dirty="0">
              <a:solidFill>
                <a:srgbClr val="009FDF"/>
              </a:solidFill>
              <a:latin typeface="Cambria" panose="02040503050406030204" pitchFamily="18" charset="0"/>
            </a:endParaRPr>
          </a:p>
        </p:txBody>
      </p:sp>
      <p:sp>
        <p:nvSpPr>
          <p:cNvPr id="4" name="Inhaltsplatzhalter 3"/>
          <p:cNvSpPr>
            <a:spLocks noGrp="1"/>
          </p:cNvSpPr>
          <p:nvPr>
            <p:ph sz="quarter" idx="4"/>
          </p:nvPr>
        </p:nvSpPr>
        <p:spPr>
          <a:xfrm>
            <a:off x="3788848" y="1116399"/>
            <a:ext cx="4723923" cy="4265605"/>
          </a:xfrm>
        </p:spPr>
        <p:txBody>
          <a:bodyPr>
            <a:noAutofit/>
          </a:bodyPr>
          <a:lstStyle/>
          <a:p>
            <a:pPr>
              <a:spcBef>
                <a:spcPts val="1052"/>
              </a:spcBef>
            </a:pPr>
            <a:r>
              <a:rPr lang="de-AT" sz="1800" dirty="0">
                <a:solidFill>
                  <a:schemeClr val="bg1">
                    <a:lumMod val="50000"/>
                  </a:schemeClr>
                </a:solidFill>
                <a:latin typeface="Cambria" panose="02040503050406030204" pitchFamily="18" charset="0"/>
              </a:rPr>
              <a:t>Ein </a:t>
            </a:r>
            <a:r>
              <a:rPr lang="de-AT" sz="1800" b="1" dirty="0">
                <a:solidFill>
                  <a:schemeClr val="bg1">
                    <a:lumMod val="50000"/>
                  </a:schemeClr>
                </a:solidFill>
                <a:latin typeface="Cambria" panose="02040503050406030204" pitchFamily="18" charset="0"/>
              </a:rPr>
              <a:t>strukturierter Leitfaden</a:t>
            </a:r>
            <a:r>
              <a:rPr lang="de-AT" sz="1800" dirty="0">
                <a:solidFill>
                  <a:schemeClr val="bg1">
                    <a:lumMod val="50000"/>
                  </a:schemeClr>
                </a:solidFill>
                <a:latin typeface="Cambria" panose="02040503050406030204" pitchFamily="18" charset="0"/>
              </a:rPr>
              <a:t> (Dokument oder Online-Tool), der den gesamten </a:t>
            </a:r>
            <a:r>
              <a:rPr lang="de-AT" sz="1800" b="1" dirty="0">
                <a:solidFill>
                  <a:schemeClr val="bg1">
                    <a:lumMod val="50000"/>
                  </a:schemeClr>
                </a:solidFill>
                <a:latin typeface="Cambria" panose="02040503050406030204" pitchFamily="18" charset="0"/>
              </a:rPr>
              <a:t>Lebenszyklus</a:t>
            </a:r>
            <a:r>
              <a:rPr lang="de-AT" sz="1800" dirty="0">
                <a:solidFill>
                  <a:schemeClr val="bg1">
                    <a:lumMod val="50000"/>
                  </a:schemeClr>
                </a:solidFill>
                <a:latin typeface="Cambria" panose="02040503050406030204" pitchFamily="18" charset="0"/>
              </a:rPr>
              <a:t> von Daten abdeckt </a:t>
            </a:r>
          </a:p>
          <a:p>
            <a:pPr>
              <a:spcBef>
                <a:spcPts val="1052"/>
              </a:spcBef>
            </a:pPr>
            <a:r>
              <a:rPr lang="de-AT" sz="1800" dirty="0">
                <a:solidFill>
                  <a:schemeClr val="bg1">
                    <a:lumMod val="50000"/>
                  </a:schemeClr>
                </a:solidFill>
                <a:latin typeface="Cambria" panose="02040503050406030204" pitchFamily="18" charset="0"/>
              </a:rPr>
              <a:t>Ein </a:t>
            </a:r>
            <a:r>
              <a:rPr lang="de-AT" sz="1800" b="1" dirty="0" smtClean="0">
                <a:solidFill>
                  <a:schemeClr val="bg1">
                    <a:lumMod val="50000"/>
                  </a:schemeClr>
                </a:solidFill>
                <a:latin typeface="Cambria" panose="02040503050406030204" pitchFamily="18" charset="0"/>
              </a:rPr>
              <a:t>„</a:t>
            </a:r>
            <a:r>
              <a:rPr lang="de-AT" sz="1800" b="1" dirty="0">
                <a:solidFill>
                  <a:schemeClr val="bg1">
                    <a:lumMod val="50000"/>
                  </a:schemeClr>
                </a:solidFill>
                <a:latin typeface="Cambria" panose="02040503050406030204" pitchFamily="18" charset="0"/>
              </a:rPr>
              <a:t>lebendes“ Dokument </a:t>
            </a:r>
            <a:r>
              <a:rPr lang="de-AT" sz="1800" dirty="0">
                <a:solidFill>
                  <a:schemeClr val="bg1">
                    <a:lumMod val="50000"/>
                  </a:schemeClr>
                </a:solidFill>
                <a:latin typeface="Cambria" panose="02040503050406030204" pitchFamily="18" charset="0"/>
              </a:rPr>
              <a:t>(soll während des Projekts angepasst und aktualisiert werden)</a:t>
            </a:r>
          </a:p>
          <a:p>
            <a:pPr>
              <a:spcBef>
                <a:spcPts val="1052"/>
              </a:spcBef>
            </a:pPr>
            <a:r>
              <a:rPr lang="de-AT" sz="1800" dirty="0" smtClean="0">
                <a:solidFill>
                  <a:schemeClr val="bg1">
                    <a:lumMod val="50000"/>
                  </a:schemeClr>
                </a:solidFill>
                <a:latin typeface="Cambria" panose="02040503050406030204" pitchFamily="18" charset="0"/>
              </a:rPr>
              <a:t>Ein</a:t>
            </a:r>
            <a:r>
              <a:rPr lang="de-AT" sz="1800" b="1" dirty="0" smtClean="0">
                <a:solidFill>
                  <a:schemeClr val="bg1">
                    <a:lumMod val="50000"/>
                  </a:schemeClr>
                </a:solidFill>
                <a:latin typeface="Cambria" panose="02040503050406030204" pitchFamily="18" charset="0"/>
              </a:rPr>
              <a:t> Instrument</a:t>
            </a:r>
            <a:r>
              <a:rPr lang="de-AT" sz="1800" dirty="0" smtClean="0">
                <a:solidFill>
                  <a:schemeClr val="bg1">
                    <a:lumMod val="50000"/>
                  </a:schemeClr>
                </a:solidFill>
                <a:latin typeface="Cambria" panose="02040503050406030204" pitchFamily="18" charset="0"/>
              </a:rPr>
              <a:t> </a:t>
            </a:r>
            <a:r>
              <a:rPr lang="de-AT" sz="1800" dirty="0">
                <a:solidFill>
                  <a:schemeClr val="bg1">
                    <a:lumMod val="50000"/>
                  </a:schemeClr>
                </a:solidFill>
                <a:latin typeface="Cambria" panose="02040503050406030204" pitchFamily="18" charset="0"/>
              </a:rPr>
              <a:t>für effizientes Datenmanagement (nicht Datenmanagement selbst!)</a:t>
            </a:r>
          </a:p>
          <a:p>
            <a:pPr>
              <a:spcBef>
                <a:spcPts val="1052"/>
              </a:spcBef>
            </a:pPr>
            <a:r>
              <a:rPr lang="de-AT" sz="1800" dirty="0" smtClean="0">
                <a:solidFill>
                  <a:schemeClr val="bg1">
                    <a:lumMod val="50000"/>
                  </a:schemeClr>
                </a:solidFill>
                <a:latin typeface="Cambria" panose="02040503050406030204" pitchFamily="18" charset="0"/>
              </a:rPr>
              <a:t>Eine Sammlung von Fragen zu bestimmten Bereichen:</a:t>
            </a:r>
            <a:endParaRPr lang="de-AT" sz="1800" dirty="0">
              <a:solidFill>
                <a:schemeClr val="bg1">
                  <a:lumMod val="50000"/>
                </a:schemeClr>
              </a:solidFill>
              <a:latin typeface="Cambria" panose="02040503050406030204" pitchFamily="18" charset="0"/>
            </a:endParaRPr>
          </a:p>
          <a:p>
            <a:pPr lvl="1">
              <a:buClr>
                <a:srgbClr val="009FDF"/>
              </a:buClr>
              <a:buFont typeface="Symbol" panose="05050102010706020507" pitchFamily="18" charset="2"/>
              <a:buChar char="-"/>
            </a:pPr>
            <a:r>
              <a:rPr lang="de-AT" sz="1800" dirty="0">
                <a:solidFill>
                  <a:schemeClr val="bg1">
                    <a:lumMod val="50000"/>
                  </a:schemeClr>
                </a:solidFill>
                <a:latin typeface="Cambria" panose="02040503050406030204" pitchFamily="18" charset="0"/>
              </a:rPr>
              <a:t>geeignete Formate, Standards, Dokumentationen, Speicherung, Archivierung und ggf. über Rechtsberatung oder technische Hilfeleistungen (ev. finanzieller Impact)</a:t>
            </a:r>
          </a:p>
          <a:p>
            <a:pPr lvl="1">
              <a:buClr>
                <a:srgbClr val="009FDF"/>
              </a:buClr>
              <a:buFont typeface="Symbol" panose="05050102010706020507" pitchFamily="18" charset="2"/>
              <a:buChar char="-"/>
            </a:pPr>
            <a:endParaRPr lang="de-AT" sz="1800" dirty="0">
              <a:solidFill>
                <a:schemeClr val="bg1">
                  <a:lumMod val="50000"/>
                </a:schemeClr>
              </a:solidFill>
              <a:latin typeface="Cambria" panose="02040503050406030204" pitchFamily="18" charset="0"/>
            </a:endParaRPr>
          </a:p>
          <a:p>
            <a:endParaRPr lang="de-DE" sz="1800" dirty="0">
              <a:solidFill>
                <a:schemeClr val="bg1">
                  <a:lumMod val="50000"/>
                </a:schemeClr>
              </a:solidFill>
              <a:latin typeface="Cambria" panose="02040503050406030204" pitchFamily="18" charset="0"/>
            </a:endParaRPr>
          </a:p>
        </p:txBody>
      </p:sp>
      <p:pic>
        <p:nvPicPr>
          <p:cNvPr id="2050" name="Picture 2"/>
          <p:cNvPicPr>
            <a:picLocks noGrp="1" noChangeAspect="1" noChangeArrowheads="1"/>
          </p:cNvPicPr>
          <p:nvPr>
            <p:ph type="pic" idx="10"/>
          </p:nvPr>
        </p:nvPicPr>
        <p:blipFill>
          <a:blip r:embed="rId2">
            <a:extLst>
              <a:ext uri="{28A0092B-C50C-407E-A947-70E740481C1C}">
                <a14:useLocalDpi xmlns:a14="http://schemas.microsoft.com/office/drawing/2010/main" val="0"/>
              </a:ext>
            </a:extLst>
          </a:blip>
          <a:srcRect l="2988" r="2988"/>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1"/>
          </p:nvPr>
        </p:nvSpPr>
        <p:spPr/>
        <p:txBody>
          <a:bodyPr/>
          <a:lstStyle/>
          <a:p>
            <a:fld id="{D153592F-B737-4B5B-9F57-E826AED63FA4}" type="slidenum">
              <a:rPr lang="de-AT" smtClean="0"/>
              <a:t>16</a:t>
            </a:fld>
            <a:endParaRPr lang="de-AT"/>
          </a:p>
        </p:txBody>
      </p:sp>
    </p:spTree>
    <p:extLst>
      <p:ext uri="{BB962C8B-B14F-4D97-AF65-F5344CB8AC3E}">
        <p14:creationId xmlns:p14="http://schemas.microsoft.com/office/powerpoint/2010/main" val="26252403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774600" y="1587317"/>
            <a:ext cx="3014248" cy="2950533"/>
          </a:xfrm>
        </p:spPr>
        <p:txBody>
          <a:bodyPr/>
          <a:lstStyle/>
          <a:p>
            <a:pPr algn="r"/>
            <a:r>
              <a:rPr lang="de-AT" dirty="0">
                <a:solidFill>
                  <a:srgbClr val="009FDF"/>
                </a:solidFill>
                <a:latin typeface="Cambria" panose="02040503050406030204" pitchFamily="18" charset="0"/>
              </a:rPr>
              <a:t>Woraus besteht ein DMP?</a:t>
            </a:r>
            <a:endParaRPr lang="de-DE" dirty="0">
              <a:solidFill>
                <a:srgbClr val="009FDF"/>
              </a:solidFill>
              <a:latin typeface="Cambria" panose="02040503050406030204" pitchFamily="18" charset="0"/>
            </a:endParaRPr>
          </a:p>
        </p:txBody>
      </p:sp>
      <p:sp>
        <p:nvSpPr>
          <p:cNvPr id="4" name="Inhaltsplatzhalter 3"/>
          <p:cNvSpPr>
            <a:spLocks noGrp="1"/>
          </p:cNvSpPr>
          <p:nvPr>
            <p:ph sz="quarter" idx="4"/>
          </p:nvPr>
        </p:nvSpPr>
        <p:spPr>
          <a:xfrm>
            <a:off x="3788848" y="1175657"/>
            <a:ext cx="5141396" cy="5284519"/>
          </a:xfrm>
        </p:spPr>
        <p:txBody>
          <a:bodyPr>
            <a:normAutofit lnSpcReduction="10000"/>
          </a:bodyPr>
          <a:lstStyle/>
          <a:p>
            <a:r>
              <a:rPr lang="de-AT" sz="2000" b="1" dirty="0">
                <a:latin typeface="Cambria" panose="02040503050406030204" pitchFamily="18" charset="0"/>
              </a:rPr>
              <a:t>Administrativen </a:t>
            </a:r>
            <a:r>
              <a:rPr lang="de-AT" sz="2000" b="1" dirty="0" smtClean="0">
                <a:latin typeface="Cambria" panose="02040503050406030204" pitchFamily="18" charset="0"/>
              </a:rPr>
              <a:t>Informationen</a:t>
            </a:r>
          </a:p>
          <a:p>
            <a:pPr lvl="1">
              <a:buClr>
                <a:srgbClr val="009FDF"/>
              </a:buClr>
              <a:buFont typeface="Symbol" panose="05050102010706020507" pitchFamily="18" charset="2"/>
              <a:buChar char="-"/>
            </a:pPr>
            <a:r>
              <a:rPr lang="de-AT" sz="2000" dirty="0" smtClean="0">
                <a:latin typeface="Cambria" panose="02040503050406030204" pitchFamily="18" charset="0"/>
              </a:rPr>
              <a:t>Projektname</a:t>
            </a:r>
            <a:r>
              <a:rPr lang="de-AT" sz="2000" dirty="0">
                <a:latin typeface="Cambria" panose="02040503050406030204" pitchFamily="18" charset="0"/>
              </a:rPr>
              <a:t>, Datenurheber, </a:t>
            </a:r>
            <a:r>
              <a:rPr lang="de-AT" sz="2000" dirty="0" smtClean="0">
                <a:latin typeface="Cambria" panose="02040503050406030204" pitchFamily="18" charset="0"/>
              </a:rPr>
              <a:t>Mitwirkende</a:t>
            </a:r>
            <a:r>
              <a:rPr lang="de-AT" sz="2000" dirty="0">
                <a:latin typeface="Cambria" panose="02040503050406030204" pitchFamily="18" charset="0"/>
              </a:rPr>
              <a:t>, Kontakt, </a:t>
            </a:r>
            <a:r>
              <a:rPr lang="de-AT" sz="2000" dirty="0" smtClean="0">
                <a:latin typeface="Cambria" panose="02040503050406030204" pitchFamily="18" charset="0"/>
              </a:rPr>
              <a:t>Förderprogramm, Personen-IDs, </a:t>
            </a:r>
            <a:r>
              <a:rPr lang="de-AT" sz="2000" dirty="0">
                <a:latin typeface="Cambria" panose="02040503050406030204" pitchFamily="18" charset="0"/>
              </a:rPr>
              <a:t>usw</a:t>
            </a:r>
            <a:r>
              <a:rPr lang="de-AT" sz="2000" dirty="0" smtClean="0">
                <a:latin typeface="Cambria" panose="02040503050406030204" pitchFamily="18" charset="0"/>
              </a:rPr>
              <a:t>.</a:t>
            </a:r>
            <a:endParaRPr lang="de-AT" sz="2000" dirty="0">
              <a:latin typeface="Cambria" panose="02040503050406030204" pitchFamily="18" charset="0"/>
            </a:endParaRPr>
          </a:p>
          <a:p>
            <a:r>
              <a:rPr lang="de-AT" sz="2000" dirty="0">
                <a:latin typeface="Cambria" panose="02040503050406030204" pitchFamily="18" charset="0"/>
              </a:rPr>
              <a:t>Angaben zu </a:t>
            </a:r>
            <a:r>
              <a:rPr lang="de-AT" sz="2000" b="1" dirty="0">
                <a:latin typeface="Cambria" panose="02040503050406030204" pitchFamily="18" charset="0"/>
              </a:rPr>
              <a:t>Daten</a:t>
            </a:r>
          </a:p>
          <a:p>
            <a:pPr lvl="1">
              <a:buClr>
                <a:srgbClr val="009FDF"/>
              </a:buClr>
              <a:buFont typeface="Symbol" panose="05050102010706020507" pitchFamily="18" charset="2"/>
              <a:buChar char="-"/>
            </a:pPr>
            <a:r>
              <a:rPr lang="de-AT" sz="2000" dirty="0">
                <a:latin typeface="Cambria" panose="02040503050406030204" pitchFamily="18" charset="0"/>
              </a:rPr>
              <a:t>Formaten, Metadaten und Standards</a:t>
            </a:r>
          </a:p>
          <a:p>
            <a:pPr lvl="1">
              <a:buClr>
                <a:srgbClr val="009FDF"/>
              </a:buClr>
              <a:buFont typeface="Symbol" panose="05050102010706020507" pitchFamily="18" charset="2"/>
              <a:buChar char="-"/>
            </a:pPr>
            <a:r>
              <a:rPr lang="de-AT" sz="2000" dirty="0">
                <a:latin typeface="Cambria" panose="02040503050406030204" pitchFamily="18" charset="0"/>
              </a:rPr>
              <a:t>Ethischen und rechtlichen Fragestellungen</a:t>
            </a:r>
          </a:p>
          <a:p>
            <a:pPr lvl="1">
              <a:buClr>
                <a:srgbClr val="009FDF"/>
              </a:buClr>
              <a:buFont typeface="Symbol" panose="05050102010706020507" pitchFamily="18" charset="2"/>
              <a:buChar char="-"/>
            </a:pPr>
            <a:r>
              <a:rPr lang="de-AT" sz="2000" dirty="0">
                <a:latin typeface="Cambria" panose="02040503050406030204" pitchFamily="18" charset="0"/>
              </a:rPr>
              <a:t>Storage, Backup und Sicherheit</a:t>
            </a:r>
          </a:p>
          <a:p>
            <a:pPr lvl="1">
              <a:buClr>
                <a:srgbClr val="009FDF"/>
              </a:buClr>
              <a:buFont typeface="Symbol" panose="05050102010706020507" pitchFamily="18" charset="2"/>
              <a:buChar char="-"/>
            </a:pPr>
            <a:r>
              <a:rPr lang="de-AT" sz="2000" dirty="0">
                <a:latin typeface="Cambria" panose="02040503050406030204" pitchFamily="18" charset="0"/>
              </a:rPr>
              <a:t>Langzeitarchivierung</a:t>
            </a:r>
          </a:p>
          <a:p>
            <a:pPr lvl="1">
              <a:buClr>
                <a:srgbClr val="009FDF"/>
              </a:buClr>
              <a:buFont typeface="Symbol" panose="05050102010706020507" pitchFamily="18" charset="2"/>
              <a:buChar char="-"/>
            </a:pPr>
            <a:r>
              <a:rPr lang="de-AT" sz="2000" dirty="0">
                <a:latin typeface="Cambria" panose="02040503050406030204" pitchFamily="18" charset="0"/>
              </a:rPr>
              <a:t>Data Sharing, Nachnutzung der </a:t>
            </a:r>
            <a:r>
              <a:rPr lang="de-AT" sz="2000" dirty="0" smtClean="0">
                <a:latin typeface="Cambria" panose="02040503050406030204" pitchFamily="18" charset="0"/>
              </a:rPr>
              <a:t>Daten</a:t>
            </a:r>
          </a:p>
          <a:p>
            <a:r>
              <a:rPr lang="de-AT" sz="2000" dirty="0" smtClean="0">
                <a:latin typeface="Cambria" panose="02040503050406030204" pitchFamily="18" charset="0"/>
              </a:rPr>
              <a:t>Angaben zu </a:t>
            </a:r>
            <a:r>
              <a:rPr lang="de-AT" sz="2000" b="1" dirty="0" smtClean="0">
                <a:latin typeface="Cambria" panose="02040503050406030204" pitchFamily="18" charset="0"/>
              </a:rPr>
              <a:t>Projektmanagement</a:t>
            </a:r>
            <a:endParaRPr lang="de-AT" sz="2000" b="1" dirty="0">
              <a:latin typeface="Cambria" panose="02040503050406030204" pitchFamily="18" charset="0"/>
            </a:endParaRPr>
          </a:p>
          <a:p>
            <a:pPr lvl="1">
              <a:buClr>
                <a:srgbClr val="009FDF"/>
              </a:buClr>
              <a:buFont typeface="Symbol" panose="05050102010706020507" pitchFamily="18" charset="2"/>
              <a:buChar char="-"/>
            </a:pPr>
            <a:r>
              <a:rPr lang="de-AT" sz="2000" dirty="0">
                <a:latin typeface="Cambria" panose="02040503050406030204" pitchFamily="18" charset="0"/>
              </a:rPr>
              <a:t>Verantwortlichkeiten für die unterschiedlichen Projektschritte</a:t>
            </a:r>
          </a:p>
          <a:p>
            <a:pPr lvl="1">
              <a:buClr>
                <a:srgbClr val="009FDF"/>
              </a:buClr>
              <a:buFont typeface="Symbol" panose="05050102010706020507" pitchFamily="18" charset="2"/>
              <a:buChar char="-"/>
            </a:pPr>
            <a:r>
              <a:rPr lang="de-AT" sz="2000" dirty="0" smtClean="0">
                <a:latin typeface="Cambria" panose="02040503050406030204" pitchFamily="18" charset="0"/>
              </a:rPr>
              <a:t>Kosten und Ressourcen, </a:t>
            </a:r>
            <a:r>
              <a:rPr lang="de-AT" sz="2000" dirty="0">
                <a:latin typeface="Cambria" panose="02040503050406030204" pitchFamily="18" charset="0"/>
              </a:rPr>
              <a:t>die durch Forschungsdatenmanagement entstehen</a:t>
            </a:r>
          </a:p>
          <a:p>
            <a:pPr>
              <a:buFont typeface="Symbol" panose="05050102010706020507" pitchFamily="18" charset="2"/>
              <a:buChar char="-"/>
            </a:pPr>
            <a:endParaRPr lang="de-AT" sz="3400" dirty="0" smtClean="0">
              <a:latin typeface="Cambria" panose="02040503050406030204" pitchFamily="18" charset="0"/>
            </a:endParaRPr>
          </a:p>
          <a:p>
            <a:endParaRPr lang="de-AT" sz="3400" dirty="0" smtClean="0">
              <a:latin typeface="Cambria" panose="02040503050406030204" pitchFamily="18" charset="0"/>
            </a:endParaRPr>
          </a:p>
          <a:p>
            <a:endParaRPr lang="de-AT" sz="2500" dirty="0"/>
          </a:p>
          <a:p>
            <a:endParaRPr lang="de-AT" sz="2500" dirty="0"/>
          </a:p>
          <a:p>
            <a:endParaRPr lang="de-AT" dirty="0"/>
          </a:p>
          <a:p>
            <a:endParaRPr lang="de-AT" dirty="0"/>
          </a:p>
          <a:p>
            <a:pPr marL="0" indent="0">
              <a:buNone/>
            </a:pPr>
            <a:endParaRPr lang="de-DE" dirty="0"/>
          </a:p>
        </p:txBody>
      </p:sp>
      <p:pic>
        <p:nvPicPr>
          <p:cNvPr id="3074" name="Picture 2"/>
          <p:cNvPicPr>
            <a:picLocks noGrp="1" noChangeAspect="1" noChangeArrowheads="1"/>
          </p:cNvPicPr>
          <p:nvPr>
            <p:ph type="pic" idx="10"/>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196" b="196"/>
          <a:stretch>
            <a:fillRect/>
          </a:stretch>
        </p:blipFill>
        <p:spPr bwMode="auto">
          <a:xfrm>
            <a:off x="631229" y="4537850"/>
            <a:ext cx="2955238" cy="150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1"/>
          </p:nvPr>
        </p:nvSpPr>
        <p:spPr/>
        <p:txBody>
          <a:bodyPr/>
          <a:lstStyle/>
          <a:p>
            <a:fld id="{D153592F-B737-4B5B-9F57-E826AED63FA4}" type="slidenum">
              <a:rPr lang="de-AT" smtClean="0"/>
              <a:t>17</a:t>
            </a:fld>
            <a:endParaRPr lang="de-AT"/>
          </a:p>
        </p:txBody>
      </p:sp>
    </p:spTree>
    <p:extLst>
      <p:ext uri="{BB962C8B-B14F-4D97-AF65-F5344CB8AC3E}">
        <p14:creationId xmlns:p14="http://schemas.microsoft.com/office/powerpoint/2010/main" val="20903166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070225" y="997525"/>
            <a:ext cx="4965949" cy="5474525"/>
          </a:xfrm>
        </p:spPr>
        <p:txBody>
          <a:bodyPr>
            <a:normAutofit fontScale="85000" lnSpcReduction="20000"/>
          </a:bodyPr>
          <a:lstStyle/>
          <a:p>
            <a:pPr>
              <a:spcBef>
                <a:spcPts val="600"/>
              </a:spcBef>
            </a:pPr>
            <a:r>
              <a:rPr lang="de-AT" dirty="0">
                <a:latin typeface="Cambria" panose="02040503050406030204" pitchFamily="18" charset="0"/>
              </a:rPr>
              <a:t>Effizienter Einsatz von Ressourcen (auch zeitliche)</a:t>
            </a:r>
          </a:p>
          <a:p>
            <a:pPr>
              <a:spcBef>
                <a:spcPts val="600"/>
              </a:spcBef>
            </a:pPr>
            <a:r>
              <a:rPr lang="de-AT" dirty="0" smtClean="0">
                <a:latin typeface="Cambria" panose="02040503050406030204" pitchFamily="18" charset="0"/>
              </a:rPr>
              <a:t>Klarheit über </a:t>
            </a:r>
            <a:r>
              <a:rPr lang="de-AT" dirty="0">
                <a:latin typeface="Cambria" panose="02040503050406030204" pitchFamily="18" charset="0"/>
              </a:rPr>
              <a:t>eigene Arbeitsprozesse</a:t>
            </a:r>
          </a:p>
          <a:p>
            <a:pPr>
              <a:spcBef>
                <a:spcPts val="600"/>
              </a:spcBef>
            </a:pPr>
            <a:r>
              <a:rPr lang="de-AT" dirty="0">
                <a:latin typeface="Cambria" panose="02040503050406030204" pitchFamily="18" charset="0"/>
              </a:rPr>
              <a:t>Klärung von Rollen und Verantwortlichkeiten</a:t>
            </a:r>
          </a:p>
          <a:p>
            <a:pPr>
              <a:spcBef>
                <a:spcPts val="600"/>
              </a:spcBef>
            </a:pPr>
            <a:r>
              <a:rPr lang="de-AT" dirty="0">
                <a:latin typeface="Cambria" panose="02040503050406030204" pitchFamily="18" charset="0"/>
              </a:rPr>
              <a:t>Rechtssicherheit</a:t>
            </a:r>
          </a:p>
          <a:p>
            <a:pPr marL="274320" lvl="1" indent="0">
              <a:spcBef>
                <a:spcPts val="600"/>
              </a:spcBef>
              <a:buNone/>
            </a:pPr>
            <a:endParaRPr lang="de-AT" dirty="0">
              <a:latin typeface="Cambria" panose="02040503050406030204" pitchFamily="18" charset="0"/>
            </a:endParaRPr>
          </a:p>
          <a:p>
            <a:pPr>
              <a:spcBef>
                <a:spcPts val="600"/>
              </a:spcBef>
              <a:buClr>
                <a:srgbClr val="009FDF"/>
              </a:buClr>
            </a:pPr>
            <a:r>
              <a:rPr lang="de-AT" b="1" dirty="0" err="1" smtClean="0">
                <a:solidFill>
                  <a:srgbClr val="009FDF"/>
                </a:solidFill>
                <a:latin typeface="Cambria" panose="02040503050406030204" pitchFamily="18" charset="0"/>
              </a:rPr>
              <a:t>Benefits</a:t>
            </a:r>
            <a:r>
              <a:rPr lang="de-AT" b="1" dirty="0">
                <a:solidFill>
                  <a:srgbClr val="009FDF"/>
                </a:solidFill>
                <a:latin typeface="Cambria" panose="02040503050406030204" pitchFamily="18" charset="0"/>
              </a:rPr>
              <a:t>:</a:t>
            </a:r>
          </a:p>
          <a:p>
            <a:pPr lvl="1">
              <a:spcBef>
                <a:spcPts val="600"/>
              </a:spcBef>
              <a:buClr>
                <a:srgbClr val="009FDF"/>
              </a:buClr>
              <a:buFont typeface="Symbol" panose="05050102010706020507" pitchFamily="18" charset="2"/>
              <a:buChar char="-"/>
            </a:pPr>
            <a:r>
              <a:rPr lang="de-AT" dirty="0" smtClean="0">
                <a:latin typeface="Cambria" panose="02040503050406030204" pitchFamily="18" charset="0"/>
              </a:rPr>
              <a:t>Ermöglicht </a:t>
            </a:r>
            <a:r>
              <a:rPr lang="de-AT" dirty="0">
                <a:latin typeface="Cambria" panose="02040503050406030204" pitchFamily="18" charset="0"/>
              </a:rPr>
              <a:t>Validierung von Forschung</a:t>
            </a:r>
          </a:p>
          <a:p>
            <a:pPr lvl="1">
              <a:spcBef>
                <a:spcPts val="600"/>
              </a:spcBef>
              <a:buClr>
                <a:srgbClr val="009FDF"/>
              </a:buClr>
              <a:buFont typeface="Symbol" panose="05050102010706020507" pitchFamily="18" charset="2"/>
              <a:buChar char="-"/>
            </a:pPr>
            <a:r>
              <a:rPr lang="de-AT" dirty="0">
                <a:latin typeface="Cambria" panose="02040503050406030204" pitchFamily="18" charset="0"/>
              </a:rPr>
              <a:t>Fördert </a:t>
            </a:r>
            <a:r>
              <a:rPr lang="de-AT" dirty="0" smtClean="0">
                <a:latin typeface="Cambria" panose="02040503050406030204" pitchFamily="18" charset="0"/>
              </a:rPr>
              <a:t>Kollaboration</a:t>
            </a:r>
          </a:p>
          <a:p>
            <a:pPr lvl="1">
              <a:spcBef>
                <a:spcPts val="600"/>
              </a:spcBef>
              <a:buClr>
                <a:srgbClr val="009FDF"/>
              </a:buClr>
              <a:buFont typeface="Symbol" panose="05050102010706020507" pitchFamily="18" charset="2"/>
              <a:buChar char="-"/>
            </a:pPr>
            <a:r>
              <a:rPr lang="de-AT" dirty="0">
                <a:latin typeface="Cambria" panose="02040503050406030204" pitchFamily="18" charset="0"/>
              </a:rPr>
              <a:t>Steigerung der Sichtbarkeit (Zitation) von Forschenden und </a:t>
            </a:r>
            <a:r>
              <a:rPr lang="de-AT" dirty="0" smtClean="0">
                <a:latin typeface="Cambria" panose="02040503050406030204" pitchFamily="18" charset="0"/>
              </a:rPr>
              <a:t>Institutionen</a:t>
            </a:r>
          </a:p>
          <a:p>
            <a:pPr lvl="1">
              <a:spcBef>
                <a:spcPts val="600"/>
              </a:spcBef>
              <a:buClr>
                <a:srgbClr val="009FDF"/>
              </a:buClr>
              <a:buFont typeface="Symbol" panose="05050102010706020507" pitchFamily="18" charset="2"/>
              <a:buChar char="-"/>
            </a:pPr>
            <a:r>
              <a:rPr lang="de-AT" dirty="0" smtClean="0">
                <a:latin typeface="Cambria" panose="02040503050406030204" pitchFamily="18" charset="0"/>
              </a:rPr>
              <a:t>Fördert die Langzeitarchivierung</a:t>
            </a:r>
            <a:endParaRPr lang="de-AT" dirty="0">
              <a:latin typeface="Cambria" panose="02040503050406030204" pitchFamily="18" charset="0"/>
            </a:endParaRPr>
          </a:p>
          <a:p>
            <a:pPr lvl="1">
              <a:spcBef>
                <a:spcPts val="600"/>
              </a:spcBef>
              <a:buClr>
                <a:srgbClr val="009FDF"/>
              </a:buClr>
              <a:buFont typeface="Symbol" panose="05050102010706020507" pitchFamily="18" charset="2"/>
              <a:buChar char="-"/>
            </a:pPr>
            <a:r>
              <a:rPr lang="de-AT" dirty="0" smtClean="0">
                <a:latin typeface="Cambria" panose="02040503050406030204" pitchFamily="18" charset="0"/>
              </a:rPr>
              <a:t>Unterstützt </a:t>
            </a:r>
            <a:r>
              <a:rPr lang="de-AT" dirty="0">
                <a:latin typeface="Cambria" panose="02040503050406030204" pitchFamily="18" charset="0"/>
              </a:rPr>
              <a:t>Nachfolgeprojekte</a:t>
            </a:r>
          </a:p>
          <a:p>
            <a:pPr lvl="1">
              <a:spcBef>
                <a:spcPts val="600"/>
              </a:spcBef>
              <a:buClr>
                <a:srgbClr val="009FDF"/>
              </a:buClr>
              <a:buFont typeface="Symbol" panose="05050102010706020507" pitchFamily="18" charset="2"/>
              <a:buChar char="-"/>
            </a:pPr>
            <a:r>
              <a:rPr lang="de-AT" dirty="0">
                <a:latin typeface="Cambria" panose="02040503050406030204" pitchFamily="18" charset="0"/>
              </a:rPr>
              <a:t>Fördert Innovation</a:t>
            </a:r>
          </a:p>
          <a:p>
            <a:pPr lvl="1">
              <a:spcBef>
                <a:spcPts val="600"/>
              </a:spcBef>
              <a:buClr>
                <a:srgbClr val="009FDF"/>
              </a:buClr>
              <a:buFont typeface="Symbol" panose="05050102010706020507" pitchFamily="18" charset="2"/>
              <a:buChar char="-"/>
            </a:pPr>
            <a:r>
              <a:rPr lang="de-AT" dirty="0" smtClean="0">
                <a:latin typeface="Cambria" panose="02040503050406030204" pitchFamily="18" charset="0"/>
              </a:rPr>
              <a:t>Unterstützt den Open Science-Gedanken</a:t>
            </a:r>
            <a:endParaRPr lang="de-AT" dirty="0">
              <a:latin typeface="Cambria" panose="02040503050406030204" pitchFamily="18" charset="0"/>
            </a:endParaRPr>
          </a:p>
          <a:p>
            <a:pPr lvl="1">
              <a:spcBef>
                <a:spcPts val="600"/>
              </a:spcBef>
              <a:buClr>
                <a:srgbClr val="009FDF"/>
              </a:buClr>
              <a:buFont typeface="Symbol" panose="05050102010706020507" pitchFamily="18" charset="2"/>
              <a:buChar char="-"/>
            </a:pPr>
            <a:r>
              <a:rPr lang="de-AT" dirty="0">
                <a:latin typeface="Cambria" panose="02040503050406030204" pitchFamily="18" charset="0"/>
              </a:rPr>
              <a:t>Ermöglicht Verwendung der Daten für Lehre</a:t>
            </a:r>
          </a:p>
          <a:p>
            <a:pPr lvl="1">
              <a:spcBef>
                <a:spcPts val="600"/>
              </a:spcBef>
              <a:buClr>
                <a:srgbClr val="009FDF"/>
              </a:buClr>
              <a:buFont typeface="Symbol" panose="05050102010706020507" pitchFamily="18" charset="2"/>
              <a:buChar char="-"/>
            </a:pPr>
            <a:r>
              <a:rPr lang="de-AT" dirty="0">
                <a:latin typeface="Cambria" panose="02040503050406030204" pitchFamily="18" charset="0"/>
              </a:rPr>
              <a:t>Involviert die Öffentlichkeit/Gesellschaft (</a:t>
            </a:r>
            <a:r>
              <a:rPr lang="de-AT" dirty="0" err="1">
                <a:latin typeface="Cambria" panose="02040503050406030204" pitchFamily="18" charset="0"/>
              </a:rPr>
              <a:t>Citizen</a:t>
            </a:r>
            <a:r>
              <a:rPr lang="de-AT" dirty="0">
                <a:latin typeface="Cambria" panose="02040503050406030204" pitchFamily="18" charset="0"/>
              </a:rPr>
              <a:t> Science)</a:t>
            </a:r>
          </a:p>
          <a:p>
            <a:pPr lvl="1">
              <a:spcBef>
                <a:spcPts val="600"/>
              </a:spcBef>
              <a:buClr>
                <a:srgbClr val="009FDF"/>
              </a:buClr>
              <a:buFont typeface="Symbol" panose="05050102010706020507" pitchFamily="18" charset="2"/>
              <a:buChar char="-"/>
            </a:pPr>
            <a:endParaRPr lang="de-AT" dirty="0">
              <a:latin typeface="Cambria" panose="02040503050406030204" pitchFamily="18" charset="0"/>
            </a:endParaRPr>
          </a:p>
          <a:p>
            <a:pPr lvl="1">
              <a:spcBef>
                <a:spcPts val="526"/>
              </a:spcBef>
            </a:pPr>
            <a:endParaRPr lang="de-AT" dirty="0" smtClean="0">
              <a:latin typeface="Cambria" panose="02040503050406030204" pitchFamily="18" charset="0"/>
            </a:endParaRPr>
          </a:p>
        </p:txBody>
      </p:sp>
      <p:sp>
        <p:nvSpPr>
          <p:cNvPr id="4" name="Titel 2"/>
          <p:cNvSpPr txBox="1">
            <a:spLocks/>
          </p:cNvSpPr>
          <p:nvPr/>
        </p:nvSpPr>
        <p:spPr>
          <a:xfrm>
            <a:off x="550535" y="1422766"/>
            <a:ext cx="3242583" cy="2950533"/>
          </a:xfrm>
          <a:prstGeom prst="rect">
            <a:avLst/>
          </a:prstGeom>
        </p:spPr>
        <p:txBody>
          <a:bodyPr vert="horz" lIns="91440" tIns="45720" rIns="91440" bIns="45720" rtlCol="0" anchor="ctr">
            <a:normAutofit fontScale="92500" lnSpcReduction="10000"/>
          </a:bodyPr>
          <a:lstStyle>
            <a:lvl1pPr algn="l" defTabSz="914400" rtl="0" eaLnBrk="1" latinLnBrk="0" hangingPunct="1">
              <a:spcBef>
                <a:spcPct val="0"/>
              </a:spcBef>
              <a:buNone/>
              <a:defRPr sz="3600" b="1" i="0" kern="1200" spc="-100" baseline="0">
                <a:solidFill>
                  <a:srgbClr val="ED7C00"/>
                </a:solidFill>
                <a:latin typeface="Trebuchet MS"/>
                <a:ea typeface="+mj-ea"/>
                <a:cs typeface="Trebuchet MS"/>
              </a:defRPr>
            </a:lvl1pPr>
          </a:lstStyle>
          <a:p>
            <a:pPr algn="r"/>
            <a:r>
              <a:rPr lang="de-AT" dirty="0" smtClean="0">
                <a:solidFill>
                  <a:srgbClr val="009FDF"/>
                </a:solidFill>
                <a:latin typeface="Cambria" panose="02040503050406030204" pitchFamily="18" charset="0"/>
              </a:rPr>
              <a:t>Weshalb ein DMP? </a:t>
            </a:r>
          </a:p>
          <a:p>
            <a:pPr algn="r"/>
            <a:r>
              <a:rPr lang="de-AT" b="0" i="1" dirty="0" smtClean="0">
                <a:solidFill>
                  <a:srgbClr val="009FDF"/>
                </a:solidFill>
                <a:latin typeface="Cambria" panose="02040503050406030204" pitchFamily="18" charset="0"/>
              </a:rPr>
              <a:t>(Für Forschende, Förderer, Universitäten &amp; Gesellschaft)</a:t>
            </a:r>
            <a:endParaRPr lang="de-DE" b="0" i="1" dirty="0">
              <a:solidFill>
                <a:srgbClr val="009FDF"/>
              </a:solidFill>
              <a:latin typeface="Cambria" panose="02040503050406030204" pitchFamily="18" charset="0"/>
            </a:endParaRPr>
          </a:p>
        </p:txBody>
      </p:sp>
      <p:sp>
        <p:nvSpPr>
          <p:cNvPr id="6" name="Foliennummernplatzhalter 5"/>
          <p:cNvSpPr>
            <a:spLocks noGrp="1"/>
          </p:cNvSpPr>
          <p:nvPr>
            <p:ph type="sldNum" sz="quarter" idx="4"/>
          </p:nvPr>
        </p:nvSpPr>
        <p:spPr/>
        <p:txBody>
          <a:bodyPr/>
          <a:lstStyle/>
          <a:p>
            <a:fld id="{D153592F-B737-4B5B-9F57-E826AED63FA4}" type="slidenum">
              <a:rPr lang="de-AT" smtClean="0"/>
              <a:t>18</a:t>
            </a:fld>
            <a:endParaRPr lang="de-AT"/>
          </a:p>
        </p:txBody>
      </p:sp>
    </p:spTree>
    <p:extLst>
      <p:ext uri="{BB962C8B-B14F-4D97-AF65-F5344CB8AC3E}">
        <p14:creationId xmlns:p14="http://schemas.microsoft.com/office/powerpoint/2010/main" val="3716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779608" y="1626919"/>
            <a:ext cx="7772400" cy="943778"/>
          </a:xfrm>
          <a:prstGeom prst="rect">
            <a:avLst/>
          </a:prstGeom>
        </p:spPr>
        <p:txBody>
          <a:bodyPr vert="horz" lIns="91440" tIns="45720" rIns="91440" bIns="45720" rtlCol="0" anchor="b">
            <a:noAutofit/>
          </a:bodyPr>
          <a:lstStyle>
            <a:lvl1pPr algn="l" defTabSz="914400" rtl="0" eaLnBrk="1" latinLnBrk="0" hangingPunct="1">
              <a:spcBef>
                <a:spcPct val="0"/>
              </a:spcBef>
              <a:buNone/>
              <a:defRPr sz="4800" b="0" i="0" kern="1200" cap="all" spc="-100" baseline="0">
                <a:solidFill>
                  <a:srgbClr val="ED7C00"/>
                </a:solidFill>
                <a:latin typeface="Trebuchet MS"/>
                <a:ea typeface="+mj-ea"/>
                <a:cs typeface="Trebuchet MS"/>
              </a:defRPr>
            </a:lvl1pPr>
          </a:lstStyle>
          <a:p>
            <a:pPr>
              <a:lnSpc>
                <a:spcPct val="90000"/>
              </a:lnSpc>
            </a:pPr>
            <a:r>
              <a:rPr lang="de-AT" sz="4400" dirty="0">
                <a:solidFill>
                  <a:srgbClr val="CC3300"/>
                </a:solidFill>
              </a:rPr>
              <a:t>Vorgaben nationaler Fördergeber </a:t>
            </a:r>
          </a:p>
        </p:txBody>
      </p:sp>
      <p:sp>
        <p:nvSpPr>
          <p:cNvPr id="7" name="Textplatzhalter 2"/>
          <p:cNvSpPr txBox="1">
            <a:spLocks/>
          </p:cNvSpPr>
          <p:nvPr/>
        </p:nvSpPr>
        <p:spPr>
          <a:xfrm>
            <a:off x="864816" y="2691186"/>
            <a:ext cx="8492940" cy="1500187"/>
          </a:xfrm>
          <a:prstGeom prst="rect">
            <a:avLst/>
          </a:prstGeom>
        </p:spPr>
        <p:txBody>
          <a:bodyPr vert="horz" lIns="91440" tIns="45720" rIns="91440" bIns="45720" rtlCol="0">
            <a:noAutofit/>
          </a:bodyPr>
          <a:lstStyle>
            <a:lvl1pPr marL="0" indent="0" algn="ctr" defTabSz="914400" rtl="0" eaLnBrk="1" latinLnBrk="0" hangingPunct="1">
              <a:spcBef>
                <a:spcPct val="20000"/>
              </a:spcBef>
              <a:buClr>
                <a:schemeClr val="accent1"/>
              </a:buClr>
              <a:buSzPct val="85000"/>
              <a:buFont typeface="Arial" pitchFamily="34" charset="0"/>
              <a:buNone/>
              <a:defRPr sz="2400" kern="1200">
                <a:solidFill>
                  <a:schemeClr val="tx1">
                    <a:tint val="75000"/>
                  </a:schemeClr>
                </a:solidFill>
                <a:latin typeface="Trebuchet MS"/>
                <a:ea typeface="+mn-ea"/>
                <a:cs typeface="Trebuchet M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Trebuchet MS"/>
                <a:ea typeface="+mn-ea"/>
                <a:cs typeface="Trebuchet M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Trebuchet MS"/>
                <a:ea typeface="+mn-ea"/>
                <a:cs typeface="Trebuchet M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Trebuchet MS"/>
                <a:ea typeface="+mn-ea"/>
                <a:cs typeface="Trebuchet M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Trebuchet MS"/>
                <a:ea typeface="+mn-ea"/>
                <a:cs typeface="Trebuchet M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l">
              <a:spcBef>
                <a:spcPts val="0"/>
              </a:spcBef>
            </a:pPr>
            <a:r>
              <a:rPr lang="de-AT" sz="2000" dirty="0">
                <a:latin typeface="Cambria" panose="02040503050406030204" pitchFamily="18" charset="0"/>
              </a:rPr>
              <a:t>FWF – Der Wissenschaftsfonds      </a:t>
            </a:r>
            <a:r>
              <a:rPr lang="de-AT" sz="2000" dirty="0" smtClean="0">
                <a:latin typeface="Cambria" panose="02040503050406030204" pitchFamily="18" charset="0"/>
              </a:rPr>
              <a:t>                                                                                     </a:t>
            </a:r>
            <a:r>
              <a:rPr lang="de-AT" sz="2000" dirty="0">
                <a:latin typeface="Cambria" panose="02040503050406030204" pitchFamily="18" charset="0"/>
              </a:rPr>
              <a:t>FFG – Die Österreichische Forschungsförderungsgesellschaft</a:t>
            </a:r>
          </a:p>
          <a:p>
            <a:pPr algn="l">
              <a:spcBef>
                <a:spcPts val="0"/>
              </a:spcBef>
            </a:pPr>
            <a:r>
              <a:rPr lang="de-AT" sz="2000" dirty="0">
                <a:latin typeface="Cambria" panose="02040503050406030204" pitchFamily="18" charset="0"/>
              </a:rPr>
              <a:t>WWTF – Wiener Wissenschafts-, Forschungs- und Technologiefonds</a:t>
            </a:r>
          </a:p>
          <a:p>
            <a:pPr algn="l">
              <a:spcBef>
                <a:spcPts val="0"/>
              </a:spcBef>
            </a:pPr>
            <a:r>
              <a:rPr lang="de-AT" sz="2000" dirty="0">
                <a:latin typeface="Cambria" panose="02040503050406030204" pitchFamily="18" charset="0"/>
              </a:rPr>
              <a:t>ÖAW – Österreichische Akademie der Wissenschaften</a:t>
            </a:r>
          </a:p>
          <a:p>
            <a:pPr algn="l">
              <a:spcBef>
                <a:spcPts val="0"/>
              </a:spcBef>
            </a:pPr>
            <a:endParaRPr lang="de-AT" sz="2000" dirty="0">
              <a:latin typeface="Cambria" panose="02040503050406030204" pitchFamily="18" charset="0"/>
            </a:endParaRPr>
          </a:p>
        </p:txBody>
      </p:sp>
      <p:sp>
        <p:nvSpPr>
          <p:cNvPr id="5" name="Foliennummernplatzhalter 4"/>
          <p:cNvSpPr>
            <a:spLocks noGrp="1"/>
          </p:cNvSpPr>
          <p:nvPr>
            <p:ph type="sldNum" sz="quarter" idx="4"/>
          </p:nvPr>
        </p:nvSpPr>
        <p:spPr>
          <a:xfrm>
            <a:off x="6553200" y="6356350"/>
            <a:ext cx="2133600" cy="365125"/>
          </a:xfrm>
          <a:prstGeom prst="rect">
            <a:avLst/>
          </a:prstGeom>
        </p:spPr>
        <p:txBody>
          <a:bodyPr/>
          <a:lstStyle/>
          <a:p>
            <a:pPr>
              <a:defRPr/>
            </a:pPr>
            <a:fld id="{B8F4EF22-D378-4BF3-BE9A-F3BC10FA5378}" type="slidenum">
              <a:rPr lang="de-DE" smtClean="0"/>
              <a:t>19</a:t>
            </a:fld>
            <a:endParaRPr lang="de-DE" dirty="0"/>
          </a:p>
        </p:txBody>
      </p:sp>
    </p:spTree>
    <p:extLst>
      <p:ext uri="{BB962C8B-B14F-4D97-AF65-F5344CB8AC3E}">
        <p14:creationId xmlns:p14="http://schemas.microsoft.com/office/powerpoint/2010/main" val="34145482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3600" cap="all" dirty="0" smtClean="0">
                <a:solidFill>
                  <a:srgbClr val="009FDF"/>
                </a:solidFill>
                <a:latin typeface="Trebuchet MS" panose="020B0603020202020204" pitchFamily="34" charset="0"/>
              </a:rPr>
              <a:t>Datenmanagementpläne</a:t>
            </a:r>
            <a:endParaRPr lang="de-DE" cap="all" dirty="0">
              <a:solidFill>
                <a:srgbClr val="009FDF"/>
              </a:solidFill>
              <a:latin typeface="Trebuchet MS" panose="020B0603020202020204" pitchFamily="34" charset="0"/>
            </a:endParaRPr>
          </a:p>
        </p:txBody>
      </p:sp>
      <p:sp>
        <p:nvSpPr>
          <p:cNvPr id="3" name="Untertitel 2"/>
          <p:cNvSpPr>
            <a:spLocks noGrp="1"/>
          </p:cNvSpPr>
          <p:nvPr>
            <p:ph type="subTitle" idx="1"/>
          </p:nvPr>
        </p:nvSpPr>
        <p:spPr/>
        <p:txBody>
          <a:bodyPr>
            <a:normAutofit fontScale="92500"/>
          </a:bodyPr>
          <a:lstStyle/>
          <a:p>
            <a:pPr lvl="0" algn="l"/>
            <a:r>
              <a:rPr lang="de-AT" sz="2200" dirty="0" smtClean="0">
                <a:solidFill>
                  <a:schemeClr val="bg1">
                    <a:lumMod val="50000"/>
                  </a:schemeClr>
                </a:solidFill>
                <a:latin typeface="Trebuchet MS" panose="020B0603020202020204" pitchFamily="34" charset="0"/>
              </a:rPr>
              <a:t>Schulungsunterlagen erstellt </a:t>
            </a:r>
            <a:r>
              <a:rPr lang="de-AT" sz="2200" dirty="0">
                <a:solidFill>
                  <a:schemeClr val="bg1">
                    <a:lumMod val="50000"/>
                  </a:schemeClr>
                </a:solidFill>
                <a:latin typeface="Trebuchet MS" panose="020B0603020202020204" pitchFamily="34" charset="0"/>
              </a:rPr>
              <a:t>im Rahmen von e-Infrastructures Austria</a:t>
            </a:r>
          </a:p>
          <a:p>
            <a:endParaRPr lang="de-DE" b="1" dirty="0">
              <a:latin typeface="Trebuchet MS" panose="020B0603020202020204" pitchFamily="34" charset="0"/>
            </a:endParaRPr>
          </a:p>
        </p:txBody>
      </p:sp>
      <p:sp>
        <p:nvSpPr>
          <p:cNvPr id="4" name="Textplatzhalter 3"/>
          <p:cNvSpPr>
            <a:spLocks noGrp="1"/>
          </p:cNvSpPr>
          <p:nvPr>
            <p:ph type="body" sz="quarter" idx="10"/>
          </p:nvPr>
        </p:nvSpPr>
        <p:spPr/>
        <p:txBody>
          <a:bodyPr>
            <a:normAutofit/>
          </a:bodyPr>
          <a:lstStyle/>
          <a:p>
            <a:r>
              <a:rPr lang="de-DE" sz="1400" dirty="0" smtClean="0">
                <a:latin typeface="Cambria" panose="02040503050406030204" pitchFamily="18" charset="0"/>
              </a:rPr>
              <a:t>Cluster C - </a:t>
            </a:r>
            <a:r>
              <a:rPr lang="de-AT" sz="1400" dirty="0">
                <a:latin typeface="Cambria" panose="02040503050406030204" pitchFamily="18" charset="0"/>
              </a:rPr>
              <a:t>Aufbau eines Wissensnetzwerks: Erarbeitung eines Referenzmodells für den Aufbau von Repositorien</a:t>
            </a:r>
            <a:r>
              <a:rPr lang="de-DE" sz="1400" dirty="0" smtClean="0">
                <a:latin typeface="Cambria" panose="02040503050406030204" pitchFamily="18" charset="0"/>
              </a:rPr>
              <a:t> </a:t>
            </a:r>
            <a:endParaRPr lang="de-DE" sz="1400" dirty="0">
              <a:latin typeface="Cambria" panose="02040503050406030204" pitchFamily="18" charset="0"/>
            </a:endParaRPr>
          </a:p>
        </p:txBody>
      </p:sp>
      <p:sp>
        <p:nvSpPr>
          <p:cNvPr id="5" name="Textplatzhalter 4"/>
          <p:cNvSpPr>
            <a:spLocks noGrp="1"/>
          </p:cNvSpPr>
          <p:nvPr>
            <p:ph type="body" sz="quarter" idx="11"/>
          </p:nvPr>
        </p:nvSpPr>
        <p:spPr/>
        <p:txBody>
          <a:bodyPr>
            <a:normAutofit/>
          </a:bodyPr>
          <a:lstStyle/>
          <a:p>
            <a:r>
              <a:rPr lang="de-DE" sz="1400" dirty="0" smtClean="0">
                <a:latin typeface="Cambria" panose="02040503050406030204" pitchFamily="18" charset="0"/>
              </a:rPr>
              <a:t>11.08.2016</a:t>
            </a:r>
            <a:endParaRPr lang="de-DE" sz="1400" dirty="0">
              <a:latin typeface="Cambria" panose="02040503050406030204" pitchFamily="18" charset="0"/>
            </a:endParaRPr>
          </a:p>
        </p:txBody>
      </p:sp>
      <p:sp>
        <p:nvSpPr>
          <p:cNvPr id="6" name="Textplatzhalter 5"/>
          <p:cNvSpPr>
            <a:spLocks noGrp="1"/>
          </p:cNvSpPr>
          <p:nvPr>
            <p:ph type="body" sz="quarter" idx="12"/>
          </p:nvPr>
        </p:nvSpPr>
        <p:spPr/>
        <p:txBody>
          <a:bodyPr/>
          <a:lstStyle/>
          <a:p>
            <a:r>
              <a:rPr lang="de-DE" sz="1400" dirty="0">
                <a:latin typeface="Cambria" panose="02040503050406030204" pitchFamily="18" charset="0"/>
              </a:rPr>
              <a:t>Paolo Budroni, Universität Wien, </a:t>
            </a:r>
            <a:r>
              <a:rPr lang="de-DE" sz="1400" dirty="0" smtClean="0">
                <a:latin typeface="Cambria" panose="02040503050406030204" pitchFamily="18" charset="0"/>
                <a:hlinkClick r:id="rId2"/>
              </a:rPr>
              <a:t>paolo.budroni@univie.ac.at</a:t>
            </a:r>
            <a:endParaRPr lang="de-DE" sz="1400" dirty="0" smtClean="0">
              <a:latin typeface="Cambria" panose="02040503050406030204" pitchFamily="18" charset="0"/>
            </a:endParaRPr>
          </a:p>
          <a:p>
            <a:endParaRPr lang="de-DE" sz="1200" dirty="0"/>
          </a:p>
          <a:p>
            <a:endParaRPr lang="de-DE" dirty="0"/>
          </a:p>
        </p:txBody>
      </p:sp>
      <p:sp>
        <p:nvSpPr>
          <p:cNvPr id="7" name="Textplatzhalter 6"/>
          <p:cNvSpPr>
            <a:spLocks noGrp="1"/>
          </p:cNvSpPr>
          <p:nvPr>
            <p:ph type="body" sz="quarter" idx="13"/>
          </p:nvPr>
        </p:nvSpPr>
        <p:spPr>
          <a:xfrm>
            <a:off x="2988319" y="4004618"/>
            <a:ext cx="5472113" cy="2232694"/>
          </a:xfrm>
        </p:spPr>
        <p:txBody>
          <a:bodyPr>
            <a:normAutofit/>
          </a:bodyPr>
          <a:lstStyle/>
          <a:p>
            <a:r>
              <a:rPr lang="de-DE" sz="1400" dirty="0" smtClean="0">
                <a:latin typeface="Cambria" panose="02040503050406030204" pitchFamily="18" charset="0"/>
              </a:rPr>
              <a:t>Blumesberger, Susanne</a:t>
            </a:r>
            <a:r>
              <a:rPr lang="de-DE" sz="1400" dirty="0">
                <a:latin typeface="Cambria" panose="02040503050406030204" pitchFamily="18" charset="0"/>
              </a:rPr>
              <a:t>, Universität Wien, </a:t>
            </a:r>
            <a:r>
              <a:rPr lang="de-DE" sz="1400" dirty="0" smtClean="0">
                <a:latin typeface="Cambria" panose="02040503050406030204" pitchFamily="18" charset="0"/>
                <a:hlinkClick r:id="rId3"/>
              </a:rPr>
              <a:t>susanne.blumesberger@univie.ac.at</a:t>
            </a:r>
            <a:endParaRPr lang="de-DE" sz="1400" dirty="0" smtClean="0">
              <a:latin typeface="Cambria" panose="02040503050406030204" pitchFamily="18" charset="0"/>
            </a:endParaRPr>
          </a:p>
          <a:p>
            <a:r>
              <a:rPr lang="de-DE" sz="1400" dirty="0">
                <a:latin typeface="Cambria" panose="02040503050406030204" pitchFamily="18" charset="0"/>
              </a:rPr>
              <a:t>Sánchez Solís, Barbara, Universität Wien, </a:t>
            </a:r>
            <a:r>
              <a:rPr lang="de-DE" sz="1400" dirty="0">
                <a:latin typeface="Cambria" panose="02040503050406030204" pitchFamily="18" charset="0"/>
                <a:hlinkClick r:id="rId4"/>
              </a:rPr>
              <a:t>barbara.sanchez.solis@univie.ac.at</a:t>
            </a:r>
            <a:endParaRPr lang="de-DE" sz="1400" dirty="0">
              <a:latin typeface="Cambria" panose="02040503050406030204" pitchFamily="18" charset="0"/>
            </a:endParaRPr>
          </a:p>
          <a:p>
            <a:r>
              <a:rPr lang="de-DE" sz="1400" i="1" dirty="0" smtClean="0">
                <a:latin typeface="Cambria" panose="02040503050406030204" pitchFamily="18" charset="0"/>
              </a:rPr>
              <a:t>Mit Unterstützung von</a:t>
            </a:r>
            <a:r>
              <a:rPr lang="de-DE" sz="1400" dirty="0" smtClean="0">
                <a:latin typeface="Cambria" panose="02040503050406030204" pitchFamily="18" charset="0"/>
              </a:rPr>
              <a:t>: </a:t>
            </a:r>
          </a:p>
          <a:p>
            <a:r>
              <a:rPr lang="de-DE" sz="1400" dirty="0" smtClean="0">
                <a:latin typeface="Cambria" panose="02040503050406030204" pitchFamily="18" charset="0"/>
              </a:rPr>
              <a:t>Gründhammer, Veronika, Universität Innsbruck, </a:t>
            </a:r>
            <a:r>
              <a:rPr lang="de-AT" sz="1400" dirty="0" smtClean="0">
                <a:latin typeface="Cambria" panose="02040503050406030204" pitchFamily="18" charset="0"/>
                <a:hlinkClick r:id="rId5"/>
              </a:rPr>
              <a:t>veronika.gruendhammer@uibk.ac.at</a:t>
            </a:r>
            <a:r>
              <a:rPr lang="de-AT" sz="1400" dirty="0" smtClean="0">
                <a:latin typeface="Cambria" panose="02040503050406030204" pitchFamily="18" charset="0"/>
              </a:rPr>
              <a:t>; </a:t>
            </a:r>
            <a:r>
              <a:rPr lang="de-DE" sz="1400" dirty="0" err="1" smtClean="0">
                <a:latin typeface="Cambria" panose="02040503050406030204" pitchFamily="18" charset="0"/>
              </a:rPr>
              <a:t>Kaier</a:t>
            </a:r>
            <a:r>
              <a:rPr lang="de-DE" sz="1400" dirty="0" smtClean="0">
                <a:latin typeface="Cambria" panose="02040503050406030204" pitchFamily="18" charset="0"/>
              </a:rPr>
              <a:t>, Christian, Universität Graz</a:t>
            </a:r>
            <a:r>
              <a:rPr lang="de-DE" sz="1400" dirty="0">
                <a:latin typeface="Cambria" panose="02040503050406030204" pitchFamily="18" charset="0"/>
              </a:rPr>
              <a:t>, </a:t>
            </a:r>
            <a:r>
              <a:rPr lang="de-DE" sz="1400" dirty="0" smtClean="0">
                <a:latin typeface="Cambria" panose="02040503050406030204" pitchFamily="18" charset="0"/>
                <a:hlinkClick r:id="rId6"/>
              </a:rPr>
              <a:t>christian.kaier@uni-graz.at</a:t>
            </a:r>
            <a:r>
              <a:rPr lang="de-DE" sz="1400" dirty="0" smtClean="0">
                <a:latin typeface="Cambria" panose="02040503050406030204" pitchFamily="18" charset="0"/>
              </a:rPr>
              <a:t>; Ohrtmann, Linda, </a:t>
            </a:r>
            <a:r>
              <a:rPr lang="de-DE" sz="1400" dirty="0">
                <a:latin typeface="Cambria" panose="02040503050406030204" pitchFamily="18" charset="0"/>
              </a:rPr>
              <a:t>Universität Salzburg, </a:t>
            </a:r>
            <a:r>
              <a:rPr lang="de-DE" sz="1400" dirty="0" smtClean="0">
                <a:latin typeface="Cambria" panose="02040503050406030204" pitchFamily="18" charset="0"/>
                <a:hlinkClick r:id="rId7"/>
              </a:rPr>
              <a:t>Linda.Ohrtmann@sbg.ac.at</a:t>
            </a:r>
            <a:endParaRPr lang="de-DE" sz="1400" dirty="0" smtClean="0">
              <a:latin typeface="Cambria" panose="02040503050406030204" pitchFamily="18" charset="0"/>
            </a:endParaRPr>
          </a:p>
          <a:p>
            <a:endParaRPr lang="de-DE" sz="1400" dirty="0" smtClean="0">
              <a:latin typeface="Cambria" panose="02040503050406030204" pitchFamily="18" charset="0"/>
            </a:endParaRPr>
          </a:p>
          <a:p>
            <a:endParaRPr lang="de-DE" dirty="0">
              <a:latin typeface="Cambria" panose="02040503050406030204" pitchFamily="18" charset="0"/>
            </a:endParaRPr>
          </a:p>
        </p:txBody>
      </p:sp>
      <p:pic>
        <p:nvPicPr>
          <p:cNvPr id="8" name="Grafik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1103" y="6374804"/>
            <a:ext cx="797250" cy="277305"/>
          </a:xfrm>
          <a:prstGeom prst="rect">
            <a:avLst/>
          </a:prstGeom>
        </p:spPr>
      </p:pic>
      <p:sp>
        <p:nvSpPr>
          <p:cNvPr id="9" name="Textfeld 8"/>
          <p:cNvSpPr txBox="1"/>
          <p:nvPr/>
        </p:nvSpPr>
        <p:spPr>
          <a:xfrm>
            <a:off x="2988319" y="6328790"/>
            <a:ext cx="4719705" cy="369332"/>
          </a:xfrm>
          <a:prstGeom prst="rect">
            <a:avLst/>
          </a:prstGeom>
          <a:noFill/>
        </p:spPr>
        <p:txBody>
          <a:bodyPr wrap="square" rtlCol="0">
            <a:spAutoFit/>
          </a:bodyPr>
          <a:lstStyle/>
          <a:p>
            <a:r>
              <a:rPr lang="de-AT" sz="900" dirty="0">
                <a:solidFill>
                  <a:schemeClr val="bg1">
                    <a:lumMod val="50000"/>
                  </a:schemeClr>
                </a:solidFill>
                <a:latin typeface="Cambria" panose="02040503050406030204" pitchFamily="18" charset="0"/>
              </a:rPr>
              <a:t>Dieses Werk bzw. dieser Inhalt steht unter einer Creative </a:t>
            </a:r>
            <a:r>
              <a:rPr lang="de-AT" sz="900" dirty="0" err="1">
                <a:solidFill>
                  <a:schemeClr val="bg1">
                    <a:lumMod val="50000"/>
                  </a:schemeClr>
                </a:solidFill>
                <a:latin typeface="Cambria" panose="02040503050406030204" pitchFamily="18" charset="0"/>
              </a:rPr>
              <a:t>Commons</a:t>
            </a:r>
            <a:r>
              <a:rPr lang="de-AT" sz="900" dirty="0">
                <a:solidFill>
                  <a:schemeClr val="bg1">
                    <a:lumMod val="50000"/>
                  </a:schemeClr>
                </a:solidFill>
                <a:latin typeface="Cambria" panose="02040503050406030204" pitchFamily="18" charset="0"/>
              </a:rPr>
              <a:t> Namensnennung 4.0 International Lizenz. http:// creativecommons.org/</a:t>
            </a:r>
            <a:r>
              <a:rPr lang="de-AT" sz="900" dirty="0" err="1">
                <a:solidFill>
                  <a:schemeClr val="bg1">
                    <a:lumMod val="50000"/>
                  </a:schemeClr>
                </a:solidFill>
                <a:latin typeface="Cambria" panose="02040503050406030204" pitchFamily="18" charset="0"/>
              </a:rPr>
              <a:t>licenses</a:t>
            </a:r>
            <a:r>
              <a:rPr lang="de-AT" sz="900" dirty="0">
                <a:solidFill>
                  <a:schemeClr val="bg1">
                    <a:lumMod val="50000"/>
                  </a:schemeClr>
                </a:solidFill>
                <a:latin typeface="Cambria" panose="02040503050406030204" pitchFamily="18" charset="0"/>
              </a:rPr>
              <a:t>/</a:t>
            </a:r>
            <a:r>
              <a:rPr lang="de-AT" sz="900" dirty="0" err="1">
                <a:solidFill>
                  <a:schemeClr val="bg1">
                    <a:lumMod val="50000"/>
                  </a:schemeClr>
                </a:solidFill>
                <a:latin typeface="Cambria" panose="02040503050406030204" pitchFamily="18" charset="0"/>
              </a:rPr>
              <a:t>by</a:t>
            </a:r>
            <a:r>
              <a:rPr lang="de-AT" sz="900" dirty="0">
                <a:solidFill>
                  <a:schemeClr val="bg1">
                    <a:lumMod val="50000"/>
                  </a:schemeClr>
                </a:solidFill>
                <a:latin typeface="Cambria" panose="02040503050406030204" pitchFamily="18" charset="0"/>
              </a:rPr>
              <a:t>/4.0/</a:t>
            </a:r>
          </a:p>
        </p:txBody>
      </p:sp>
      <p:sp>
        <p:nvSpPr>
          <p:cNvPr id="12" name="Textfeld 11"/>
          <p:cNvSpPr txBox="1"/>
          <p:nvPr/>
        </p:nvSpPr>
        <p:spPr>
          <a:xfrm>
            <a:off x="237506" y="154379"/>
            <a:ext cx="3372593" cy="617517"/>
          </a:xfrm>
          <a:prstGeom prst="rect">
            <a:avLst/>
          </a:prstGeom>
          <a:solidFill>
            <a:schemeClr val="bg1"/>
          </a:solidFill>
        </p:spPr>
        <p:txBody>
          <a:bodyPr wrap="square" rtlCol="0">
            <a:spAutoFit/>
          </a:bodyPr>
          <a:lstStyle/>
          <a:p>
            <a:endParaRPr lang="de-AT" dirty="0"/>
          </a:p>
        </p:txBody>
      </p:sp>
      <p:pic>
        <p:nvPicPr>
          <p:cNvPr id="13" name="Grafik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0676" y="357773"/>
            <a:ext cx="2420853" cy="485072"/>
          </a:xfrm>
          <a:prstGeom prst="rect">
            <a:avLst/>
          </a:prstGeom>
        </p:spPr>
      </p:pic>
      <p:sp>
        <p:nvSpPr>
          <p:cNvPr id="10" name="Foliennummernplatzhalter 9"/>
          <p:cNvSpPr>
            <a:spLocks noGrp="1"/>
          </p:cNvSpPr>
          <p:nvPr>
            <p:ph type="sldNum" sz="quarter" idx="4"/>
          </p:nvPr>
        </p:nvSpPr>
        <p:spPr/>
        <p:txBody>
          <a:bodyPr/>
          <a:lstStyle/>
          <a:p>
            <a:fld id="{D153592F-B737-4B5B-9F57-E826AED63FA4}" type="slidenum">
              <a:rPr lang="de-AT" smtClean="0"/>
              <a:t>2</a:t>
            </a:fld>
            <a:endParaRPr lang="de-AT"/>
          </a:p>
        </p:txBody>
      </p:sp>
    </p:spTree>
    <p:extLst>
      <p:ext uri="{BB962C8B-B14F-4D97-AF65-F5344CB8AC3E}">
        <p14:creationId xmlns:p14="http://schemas.microsoft.com/office/powerpoint/2010/main" val="37794698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796234"/>
            <a:ext cx="3014248" cy="2950533"/>
          </a:xfrm>
        </p:spPr>
        <p:txBody>
          <a:bodyPr/>
          <a:lstStyle/>
          <a:p>
            <a:pPr algn="r"/>
            <a:r>
              <a:rPr lang="de-AT" dirty="0" smtClean="0">
                <a:solidFill>
                  <a:srgbClr val="009FDF"/>
                </a:solidFill>
                <a:latin typeface="Cambria" panose="02040503050406030204" pitchFamily="18" charset="0"/>
              </a:rPr>
              <a:t>FWF</a:t>
            </a:r>
            <a:br>
              <a:rPr lang="de-AT" dirty="0" smtClean="0">
                <a:solidFill>
                  <a:srgbClr val="009FDF"/>
                </a:solidFill>
                <a:latin typeface="Cambria" panose="02040503050406030204" pitchFamily="18" charset="0"/>
              </a:rPr>
            </a:br>
            <a:r>
              <a:rPr lang="de-AT" dirty="0" smtClean="0">
                <a:solidFill>
                  <a:srgbClr val="009FDF"/>
                </a:solidFill>
                <a:latin typeface="Cambria" panose="02040503050406030204" pitchFamily="18" charset="0"/>
              </a:rPr>
              <a:t>Open Access </a:t>
            </a:r>
            <a:r>
              <a:rPr lang="de-AT" dirty="0" err="1" smtClean="0">
                <a:solidFill>
                  <a:srgbClr val="009FDF"/>
                </a:solidFill>
                <a:latin typeface="Cambria" panose="02040503050406030204" pitchFamily="18" charset="0"/>
              </a:rPr>
              <a:t>Policy</a:t>
            </a:r>
            <a:r>
              <a:rPr lang="de-AT" dirty="0" smtClean="0">
                <a:solidFill>
                  <a:srgbClr val="009FDF"/>
                </a:solidFill>
              </a:rPr>
              <a:t/>
            </a:r>
            <a:br>
              <a:rPr lang="de-AT" dirty="0" smtClean="0">
                <a:solidFill>
                  <a:srgbClr val="009FDF"/>
                </a:solidFill>
              </a:rPr>
            </a:br>
            <a:endParaRPr lang="de-AT" dirty="0">
              <a:solidFill>
                <a:srgbClr val="009FDF"/>
              </a:solidFill>
            </a:endParaRPr>
          </a:p>
        </p:txBody>
      </p:sp>
      <p:pic>
        <p:nvPicPr>
          <p:cNvPr id="6" name="Bild 5" descr="Bildschirmfoto 2016-02-22 um 18.14.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1763" y="1362824"/>
            <a:ext cx="5569172" cy="3707682"/>
          </a:xfrm>
          <a:prstGeom prst="rect">
            <a:avLst/>
          </a:prstGeom>
          <a:solidFill>
            <a:schemeClr val="accent5"/>
          </a:solidFill>
        </p:spPr>
      </p:pic>
      <p:sp>
        <p:nvSpPr>
          <p:cNvPr id="4" name="Textfeld 3"/>
          <p:cNvSpPr txBox="1"/>
          <p:nvPr/>
        </p:nvSpPr>
        <p:spPr>
          <a:xfrm>
            <a:off x="4149113" y="5711633"/>
            <a:ext cx="3694472" cy="819594"/>
          </a:xfrm>
          <a:prstGeom prst="rect">
            <a:avLst/>
          </a:prstGeom>
          <a:noFill/>
        </p:spPr>
        <p:txBody>
          <a:bodyPr wrap="square" lIns="80147" tIns="40074" rIns="80147" bIns="40074" rtlCol="0">
            <a:spAutoFit/>
          </a:bodyPr>
          <a:lstStyle/>
          <a:p>
            <a:r>
              <a:rPr lang="de-AT" sz="1200" dirty="0" err="1">
                <a:solidFill>
                  <a:schemeClr val="bg1">
                    <a:lumMod val="50000"/>
                  </a:schemeClr>
                </a:solidFill>
                <a:latin typeface="Cambria" panose="02040503050406030204" pitchFamily="18" charset="0"/>
              </a:rPr>
              <a:t>Full</a:t>
            </a:r>
            <a:r>
              <a:rPr lang="de-AT" sz="1200" dirty="0">
                <a:solidFill>
                  <a:schemeClr val="bg1">
                    <a:lumMod val="50000"/>
                  </a:schemeClr>
                </a:solidFill>
                <a:latin typeface="Cambria" panose="02040503050406030204" pitchFamily="18" charset="0"/>
              </a:rPr>
              <a:t> FWF Open Access </a:t>
            </a:r>
            <a:r>
              <a:rPr lang="de-AT" sz="1200" dirty="0" err="1">
                <a:solidFill>
                  <a:schemeClr val="bg1">
                    <a:lumMod val="50000"/>
                  </a:schemeClr>
                </a:solidFill>
                <a:latin typeface="Cambria" panose="02040503050406030204" pitchFamily="18" charset="0"/>
              </a:rPr>
              <a:t>Policy</a:t>
            </a:r>
            <a:r>
              <a:rPr lang="de-AT" sz="1200" dirty="0">
                <a:solidFill>
                  <a:schemeClr val="bg1">
                    <a:lumMod val="50000"/>
                  </a:schemeClr>
                </a:solidFill>
                <a:latin typeface="Cambria" panose="02040503050406030204" pitchFamily="18" charset="0"/>
              </a:rPr>
              <a:t>: </a:t>
            </a:r>
            <a:r>
              <a:rPr lang="de-AT" sz="1200" dirty="0">
                <a:solidFill>
                  <a:schemeClr val="bg1">
                    <a:lumMod val="50000"/>
                  </a:schemeClr>
                </a:solidFill>
                <a:latin typeface="Cambria" panose="02040503050406030204" pitchFamily="18" charset="0"/>
                <a:hlinkClick r:id="rId3"/>
              </a:rPr>
              <a:t>http://www.fwf.ac.at/de/forschungsfoerderung/open-access-policy/</a:t>
            </a:r>
            <a:endParaRPr lang="de-AT" sz="1200" dirty="0">
              <a:solidFill>
                <a:schemeClr val="bg1">
                  <a:lumMod val="50000"/>
                </a:schemeClr>
              </a:solidFill>
              <a:latin typeface="Cambria" panose="02040503050406030204" pitchFamily="18" charset="0"/>
            </a:endParaRPr>
          </a:p>
          <a:p>
            <a:endParaRPr lang="de-AT" sz="1200" dirty="0"/>
          </a:p>
        </p:txBody>
      </p:sp>
      <p:sp>
        <p:nvSpPr>
          <p:cNvPr id="7" name="Rechteckige Legende 6"/>
          <p:cNvSpPr/>
          <p:nvPr/>
        </p:nvSpPr>
        <p:spPr>
          <a:xfrm>
            <a:off x="3183971" y="1269240"/>
            <a:ext cx="5624757" cy="3894850"/>
          </a:xfrm>
          <a:prstGeom prst="wedgeRectCallout">
            <a:avLst/>
          </a:prstGeom>
          <a:noFill/>
        </p:spPr>
        <p:style>
          <a:lnRef idx="1">
            <a:schemeClr val="accent1"/>
          </a:lnRef>
          <a:fillRef idx="3">
            <a:schemeClr val="accent1"/>
          </a:fillRef>
          <a:effectRef idx="2">
            <a:schemeClr val="accent1"/>
          </a:effectRef>
          <a:fontRef idx="minor">
            <a:schemeClr val="lt1"/>
          </a:fontRef>
        </p:style>
        <p:txBody>
          <a:bodyPr lIns="80147" tIns="40074" rIns="80147" bIns="40074" rtlCol="0" anchor="ctr"/>
          <a:lstStyle/>
          <a:p>
            <a:pPr algn="ctr"/>
            <a:endParaRPr lang="de-DE"/>
          </a:p>
        </p:txBody>
      </p:sp>
      <p:pic>
        <p:nvPicPr>
          <p:cNvPr id="8" name="Picture 3" descr="\\UB-DOM\U_Dom\Users S-Z\Sanchez\Desktop\fwf-logo_var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3217" y="5711633"/>
            <a:ext cx="1565896" cy="491570"/>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0"/>
          </p:nvPr>
        </p:nvSpPr>
        <p:spPr/>
        <p:txBody>
          <a:bodyPr/>
          <a:lstStyle/>
          <a:p>
            <a:fld id="{D153592F-B737-4B5B-9F57-E826AED63FA4}" type="slidenum">
              <a:rPr lang="de-AT" smtClean="0"/>
              <a:t>20</a:t>
            </a:fld>
            <a:endParaRPr lang="de-AT"/>
          </a:p>
        </p:txBody>
      </p:sp>
    </p:spTree>
    <p:extLst>
      <p:ext uri="{BB962C8B-B14F-4D97-AF65-F5344CB8AC3E}">
        <p14:creationId xmlns:p14="http://schemas.microsoft.com/office/powerpoint/2010/main" val="36420091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4"/>
          </p:nvPr>
        </p:nvSpPr>
        <p:spPr>
          <a:xfrm>
            <a:off x="3871357" y="1083788"/>
            <a:ext cx="4826138" cy="5222009"/>
          </a:xfrm>
        </p:spPr>
        <p:txBody>
          <a:bodyPr>
            <a:normAutofit fontScale="92500"/>
          </a:bodyPr>
          <a:lstStyle/>
          <a:p>
            <a:r>
              <a:rPr lang="de-AT" sz="2200" dirty="0" smtClean="0">
                <a:solidFill>
                  <a:schemeClr val="bg1">
                    <a:lumMod val="50000"/>
                  </a:schemeClr>
                </a:solidFill>
                <a:latin typeface="Cambria" panose="02040503050406030204" pitchFamily="18" charset="0"/>
              </a:rPr>
              <a:t>Pilotprogramm Start 2016: Gültig </a:t>
            </a:r>
            <a:r>
              <a:rPr lang="de-AT" sz="2200" dirty="0">
                <a:solidFill>
                  <a:schemeClr val="bg1">
                    <a:lumMod val="50000"/>
                  </a:schemeClr>
                </a:solidFill>
                <a:latin typeface="Cambria" panose="02040503050406030204" pitchFamily="18" charset="0"/>
              </a:rPr>
              <a:t>für FWF-Projekte der letzten fünf Jahre </a:t>
            </a:r>
          </a:p>
          <a:p>
            <a:r>
              <a:rPr lang="de-AT" sz="2200" dirty="0">
                <a:solidFill>
                  <a:schemeClr val="bg1">
                    <a:lumMod val="50000"/>
                  </a:schemeClr>
                </a:solidFill>
                <a:latin typeface="Cambria" panose="02040503050406030204" pitchFamily="18" charset="0"/>
              </a:rPr>
              <a:t>Antrag: Letter </a:t>
            </a:r>
            <a:r>
              <a:rPr lang="de-AT" sz="2200" dirty="0" err="1">
                <a:solidFill>
                  <a:schemeClr val="bg1">
                    <a:lumMod val="50000"/>
                  </a:schemeClr>
                </a:solidFill>
                <a:latin typeface="Cambria" panose="02040503050406030204" pitchFamily="18" charset="0"/>
              </a:rPr>
              <a:t>of</a:t>
            </a:r>
            <a:r>
              <a:rPr lang="de-AT" sz="2200" dirty="0">
                <a:solidFill>
                  <a:schemeClr val="bg1">
                    <a:lumMod val="50000"/>
                  </a:schemeClr>
                </a:solidFill>
                <a:latin typeface="Cambria" panose="02040503050406030204" pitchFamily="18" charset="0"/>
              </a:rPr>
              <a:t> Interest bis </a:t>
            </a:r>
            <a:r>
              <a:rPr lang="de-AT" sz="2200" dirty="0" smtClean="0">
                <a:solidFill>
                  <a:schemeClr val="bg1">
                    <a:lumMod val="50000"/>
                  </a:schemeClr>
                </a:solidFill>
                <a:latin typeface="Cambria" panose="02040503050406030204" pitchFamily="18" charset="0"/>
              </a:rPr>
              <a:t>03/2016 </a:t>
            </a:r>
            <a:r>
              <a:rPr lang="de-AT" sz="2200" dirty="0" smtClean="0">
                <a:solidFill>
                  <a:schemeClr val="bg1">
                    <a:lumMod val="50000"/>
                  </a:schemeClr>
                </a:solidFill>
                <a:latin typeface="Cambria" panose="02040503050406030204" pitchFamily="18" charset="0"/>
                <a:sym typeface="Wingdings" panose="05000000000000000000" pitchFamily="2" charset="2"/>
              </a:rPr>
              <a:t>- </a:t>
            </a:r>
            <a:r>
              <a:rPr lang="de-AT" sz="2200" dirty="0">
                <a:solidFill>
                  <a:schemeClr val="bg1">
                    <a:lumMod val="50000"/>
                  </a:schemeClr>
                </a:solidFill>
                <a:latin typeface="Cambria" panose="02040503050406030204" pitchFamily="18" charset="0"/>
                <a:sym typeface="Wingdings" panose="05000000000000000000" pitchFamily="2" charset="2"/>
              </a:rPr>
              <a:t>Einreichung des Vollantrags bis 07/2016 - Finale Förderentscheidungen bis Anfang 03/2017</a:t>
            </a:r>
          </a:p>
          <a:p>
            <a:r>
              <a:rPr lang="de-AT" sz="2200" b="1" dirty="0">
                <a:solidFill>
                  <a:schemeClr val="bg1">
                    <a:lumMod val="50000"/>
                  </a:schemeClr>
                </a:solidFill>
                <a:latin typeface="Cambria" panose="02040503050406030204" pitchFamily="18" charset="0"/>
                <a:sym typeface="Wingdings" panose="05000000000000000000" pitchFamily="2" charset="2"/>
              </a:rPr>
              <a:t>Kein</a:t>
            </a:r>
            <a:r>
              <a:rPr lang="de-AT" sz="2200" dirty="0">
                <a:solidFill>
                  <a:schemeClr val="bg1">
                    <a:lumMod val="50000"/>
                  </a:schemeClr>
                </a:solidFill>
                <a:latin typeface="Cambria" panose="02040503050406030204" pitchFamily="18" charset="0"/>
                <a:sym typeface="Wingdings" panose="05000000000000000000" pitchFamily="2" charset="2"/>
              </a:rPr>
              <a:t> verpflichtender </a:t>
            </a:r>
            <a:r>
              <a:rPr lang="de-AT" sz="2200" b="1" dirty="0">
                <a:solidFill>
                  <a:schemeClr val="bg1">
                    <a:lumMod val="50000"/>
                  </a:schemeClr>
                </a:solidFill>
                <a:latin typeface="Cambria" panose="02040503050406030204" pitchFamily="18" charset="0"/>
                <a:sym typeface="Wingdings" panose="05000000000000000000" pitchFamily="2" charset="2"/>
              </a:rPr>
              <a:t>DMP</a:t>
            </a:r>
            <a:r>
              <a:rPr lang="de-AT" sz="2200" dirty="0">
                <a:solidFill>
                  <a:schemeClr val="bg1">
                    <a:lumMod val="50000"/>
                  </a:schemeClr>
                </a:solidFill>
                <a:latin typeface="Cambria" panose="02040503050406030204" pitchFamily="18" charset="0"/>
                <a:sym typeface="Wingdings" panose="05000000000000000000" pitchFamily="2" charset="2"/>
              </a:rPr>
              <a:t>, aber </a:t>
            </a:r>
            <a:r>
              <a:rPr lang="de-AT" sz="2200" b="1" dirty="0">
                <a:solidFill>
                  <a:schemeClr val="bg1">
                    <a:lumMod val="50000"/>
                  </a:schemeClr>
                </a:solidFill>
                <a:latin typeface="Cambria" panose="02040503050406030204" pitchFamily="18" charset="0"/>
                <a:sym typeface="Wingdings" panose="05000000000000000000" pitchFamily="2" charset="2"/>
              </a:rPr>
              <a:t>Anforderungen</a:t>
            </a:r>
            <a:r>
              <a:rPr lang="de-AT" sz="2200" dirty="0">
                <a:solidFill>
                  <a:schemeClr val="bg1">
                    <a:lumMod val="50000"/>
                  </a:schemeClr>
                </a:solidFill>
                <a:latin typeface="Cambria" panose="02040503050406030204" pitchFamily="18" charset="0"/>
                <a:sym typeface="Wingdings" panose="05000000000000000000" pitchFamily="2" charset="2"/>
              </a:rPr>
              <a:t>:</a:t>
            </a:r>
          </a:p>
          <a:p>
            <a:pPr marL="0" lvl="1" indent="0" algn="ctr">
              <a:spcBef>
                <a:spcPts val="1052"/>
              </a:spcBef>
              <a:spcAft>
                <a:spcPts val="1052"/>
              </a:spcAft>
              <a:buNone/>
            </a:pPr>
            <a:r>
              <a:rPr lang="de-AT" i="1" dirty="0" smtClean="0">
                <a:solidFill>
                  <a:srgbClr val="CC3300"/>
                </a:solidFill>
                <a:latin typeface="Cambria" panose="02040503050406030204" pitchFamily="18" charset="0"/>
              </a:rPr>
              <a:t>„</a:t>
            </a:r>
            <a:r>
              <a:rPr lang="de-AT" sz="2000" i="1" dirty="0" smtClean="0">
                <a:solidFill>
                  <a:srgbClr val="CC3300"/>
                </a:solidFill>
                <a:latin typeface="Cambria" panose="02040503050406030204" pitchFamily="18" charset="0"/>
              </a:rPr>
              <a:t>Die Forschungsdaten </a:t>
            </a:r>
            <a:r>
              <a:rPr lang="de-AT" sz="2000" i="1" dirty="0">
                <a:solidFill>
                  <a:srgbClr val="CC3300"/>
                </a:solidFill>
                <a:latin typeface="Cambria" panose="02040503050406030204" pitchFamily="18" charset="0"/>
              </a:rPr>
              <a:t>müssen (1) nach den neuesten technischen Standards, (2) frei zugänglich (Open Access), (3) reproduzierbar, (4) maschinenlesbar, (5) zitierfähig sowie unter (6) Verwendung möglichst offener Lizenzen zur uneingeschränkten Weiterverwendung (7) in registrierten Repositorien publiziert </a:t>
            </a:r>
            <a:r>
              <a:rPr lang="de-AT" sz="2000" i="1" dirty="0" smtClean="0">
                <a:solidFill>
                  <a:srgbClr val="CC3300"/>
                </a:solidFill>
                <a:latin typeface="Cambria" panose="02040503050406030204" pitchFamily="18" charset="0"/>
              </a:rPr>
              <a:t>werden“</a:t>
            </a:r>
            <a:endParaRPr lang="de-AT" sz="2000" i="1" dirty="0">
              <a:solidFill>
                <a:srgbClr val="CC3300"/>
              </a:solidFill>
              <a:latin typeface="Cambria" panose="02040503050406030204" pitchFamily="18" charset="0"/>
            </a:endParaRPr>
          </a:p>
        </p:txBody>
      </p:sp>
      <p:sp>
        <p:nvSpPr>
          <p:cNvPr id="5" name="Titel 1"/>
          <p:cNvSpPr txBox="1">
            <a:spLocks/>
          </p:cNvSpPr>
          <p:nvPr/>
        </p:nvSpPr>
        <p:spPr>
          <a:xfrm>
            <a:off x="292126" y="1784359"/>
            <a:ext cx="3424852" cy="2950533"/>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3600" b="1" i="0" kern="1200" spc="-100" baseline="0">
                <a:solidFill>
                  <a:srgbClr val="ED7C00"/>
                </a:solidFill>
                <a:latin typeface="Trebuchet MS"/>
                <a:ea typeface="+mj-ea"/>
                <a:cs typeface="Trebuchet MS"/>
              </a:defRPr>
            </a:lvl1pPr>
          </a:lstStyle>
          <a:p>
            <a:pPr algn="r"/>
            <a:r>
              <a:rPr lang="de-AT" dirty="0" smtClean="0">
                <a:solidFill>
                  <a:srgbClr val="009FDF"/>
                </a:solidFill>
                <a:latin typeface="Cambria" panose="02040503050406030204" pitchFamily="18" charset="0"/>
              </a:rPr>
              <a:t>FWF</a:t>
            </a:r>
            <a:r>
              <a:rPr lang="de-AT" dirty="0">
                <a:solidFill>
                  <a:srgbClr val="009FDF"/>
                </a:solidFill>
                <a:latin typeface="Cambria" panose="02040503050406030204" pitchFamily="18" charset="0"/>
              </a:rPr>
              <a:t/>
            </a:r>
            <a:br>
              <a:rPr lang="de-AT" dirty="0">
                <a:solidFill>
                  <a:srgbClr val="009FDF"/>
                </a:solidFill>
                <a:latin typeface="Cambria" panose="02040503050406030204" pitchFamily="18" charset="0"/>
              </a:rPr>
            </a:br>
            <a:r>
              <a:rPr lang="de-AT" dirty="0" smtClean="0">
                <a:solidFill>
                  <a:srgbClr val="009FDF"/>
                </a:solidFill>
                <a:latin typeface="Cambria" panose="02040503050406030204" pitchFamily="18" charset="0"/>
              </a:rPr>
              <a:t>„</a:t>
            </a:r>
            <a:r>
              <a:rPr lang="de-AT" dirty="0">
                <a:solidFill>
                  <a:srgbClr val="009FDF"/>
                </a:solidFill>
                <a:latin typeface="Cambria" panose="02040503050406030204" pitchFamily="18" charset="0"/>
              </a:rPr>
              <a:t>Open Research Data </a:t>
            </a:r>
            <a:r>
              <a:rPr lang="de-AT" dirty="0" smtClean="0">
                <a:solidFill>
                  <a:srgbClr val="009FDF"/>
                </a:solidFill>
                <a:latin typeface="Cambria" panose="02040503050406030204" pitchFamily="18" charset="0"/>
              </a:rPr>
              <a:t>Pilot“ (ORD) </a:t>
            </a:r>
            <a:r>
              <a:rPr lang="de-AT" b="0" i="1" dirty="0" smtClean="0">
                <a:solidFill>
                  <a:srgbClr val="009FDF"/>
                </a:solidFill>
                <a:latin typeface="Cambria" panose="02040503050406030204" pitchFamily="18" charset="0"/>
              </a:rPr>
              <a:t>Anforderungen</a:t>
            </a:r>
            <a:r>
              <a:rPr lang="de-AT" dirty="0" smtClean="0">
                <a:solidFill>
                  <a:srgbClr val="009FDF"/>
                </a:solidFill>
                <a:latin typeface="Cambria" panose="02040503050406030204" pitchFamily="18" charset="0"/>
              </a:rPr>
              <a:t> </a:t>
            </a:r>
            <a:r>
              <a:rPr lang="de-AT" dirty="0">
                <a:solidFill>
                  <a:srgbClr val="009FDF"/>
                </a:solidFill>
                <a:latin typeface="Cambria" panose="02040503050406030204" pitchFamily="18" charset="0"/>
              </a:rPr>
              <a:t/>
            </a:r>
            <a:br>
              <a:rPr lang="de-AT" dirty="0">
                <a:solidFill>
                  <a:srgbClr val="009FDF"/>
                </a:solidFill>
                <a:latin typeface="Cambria" panose="02040503050406030204" pitchFamily="18" charset="0"/>
              </a:rPr>
            </a:br>
            <a:endParaRPr lang="de-AT" i="1" dirty="0">
              <a:solidFill>
                <a:srgbClr val="009FDF"/>
              </a:solidFill>
              <a:latin typeface="Cambria" panose="02040503050406030204" pitchFamily="18" charset="0"/>
            </a:endParaRPr>
          </a:p>
        </p:txBody>
      </p:sp>
      <p:pic>
        <p:nvPicPr>
          <p:cNvPr id="7" name="Picture 3" descr="\\UB-DOM\U_Dom\Users S-Z\Sanchez\Desktop\fwf-logo_var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9437" y="5189589"/>
            <a:ext cx="1679049" cy="527092"/>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0" y="5863878"/>
            <a:ext cx="4595751" cy="646331"/>
          </a:xfrm>
          <a:prstGeom prst="rect">
            <a:avLst/>
          </a:prstGeom>
          <a:noFill/>
        </p:spPr>
        <p:txBody>
          <a:bodyPr wrap="square" rtlCol="0">
            <a:spAutoFit/>
          </a:bodyPr>
          <a:lstStyle/>
          <a:p>
            <a:pPr lvl="1"/>
            <a:r>
              <a:rPr lang="de-AT" sz="1400" dirty="0" smtClean="0">
                <a:solidFill>
                  <a:schemeClr val="bg1">
                    <a:lumMod val="50000"/>
                  </a:schemeClr>
                </a:solidFill>
                <a:latin typeface="Cambria" panose="02040503050406030204" pitchFamily="18" charset="0"/>
              </a:rPr>
              <a:t>Mehr Infos und Antragsrichtlinien siehe: </a:t>
            </a:r>
            <a:r>
              <a:rPr lang="de-AT" sz="1100" dirty="0">
                <a:solidFill>
                  <a:schemeClr val="bg1">
                    <a:lumMod val="50000"/>
                  </a:schemeClr>
                </a:solidFill>
                <a:latin typeface="Cambria" panose="02040503050406030204" pitchFamily="18" charset="0"/>
                <a:hlinkClick r:id="rId3"/>
              </a:rPr>
              <a:t>https://www.fwf.ac.at/de/forschungsfoerderung/fwf-programme/open-research-data/</a:t>
            </a:r>
            <a:endParaRPr lang="de-AT" sz="1100" dirty="0">
              <a:solidFill>
                <a:schemeClr val="bg1">
                  <a:lumMod val="50000"/>
                </a:schemeClr>
              </a:solidFill>
              <a:latin typeface="Cambria" panose="02040503050406030204" pitchFamily="18" charset="0"/>
            </a:endParaRPr>
          </a:p>
        </p:txBody>
      </p:sp>
      <p:sp>
        <p:nvSpPr>
          <p:cNvPr id="2" name="Foliennummernplatzhalter 1"/>
          <p:cNvSpPr>
            <a:spLocks noGrp="1"/>
          </p:cNvSpPr>
          <p:nvPr>
            <p:ph type="sldNum" sz="quarter" idx="10"/>
          </p:nvPr>
        </p:nvSpPr>
        <p:spPr/>
        <p:txBody>
          <a:bodyPr/>
          <a:lstStyle/>
          <a:p>
            <a:fld id="{D153592F-B737-4B5B-9F57-E826AED63FA4}" type="slidenum">
              <a:rPr lang="de-AT" smtClean="0"/>
              <a:t>21</a:t>
            </a:fld>
            <a:endParaRPr lang="de-AT"/>
          </a:p>
        </p:txBody>
      </p:sp>
    </p:spTree>
    <p:extLst>
      <p:ext uri="{BB962C8B-B14F-4D97-AF65-F5344CB8AC3E}">
        <p14:creationId xmlns:p14="http://schemas.microsoft.com/office/powerpoint/2010/main" val="1094152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4"/>
          </p:nvPr>
        </p:nvSpPr>
        <p:spPr>
          <a:xfrm>
            <a:off x="3788848" y="1840793"/>
            <a:ext cx="4970221" cy="4690635"/>
          </a:xfrm>
        </p:spPr>
        <p:txBody>
          <a:bodyPr>
            <a:normAutofit/>
          </a:bodyPr>
          <a:lstStyle/>
          <a:p>
            <a:r>
              <a:rPr lang="de-DE" sz="2000" dirty="0" smtClean="0">
                <a:solidFill>
                  <a:schemeClr val="bg1">
                    <a:lumMod val="50000"/>
                  </a:schemeClr>
                </a:solidFill>
                <a:latin typeface="Cambria" panose="02040503050406030204" pitchFamily="18" charset="0"/>
              </a:rPr>
              <a:t>Derzeit keine Forschungsdaten-</a:t>
            </a:r>
            <a:r>
              <a:rPr lang="de-DE" sz="2000" dirty="0" err="1" smtClean="0">
                <a:solidFill>
                  <a:schemeClr val="bg1">
                    <a:lumMod val="50000"/>
                  </a:schemeClr>
                </a:solidFill>
                <a:latin typeface="Cambria" panose="02040503050406030204" pitchFamily="18" charset="0"/>
              </a:rPr>
              <a:t>Policy</a:t>
            </a:r>
            <a:endParaRPr lang="de-DE" sz="2000" dirty="0" smtClean="0">
              <a:solidFill>
                <a:schemeClr val="bg1">
                  <a:lumMod val="50000"/>
                </a:schemeClr>
              </a:solidFill>
              <a:latin typeface="Cambria" panose="02040503050406030204" pitchFamily="18" charset="0"/>
            </a:endParaRPr>
          </a:p>
          <a:p>
            <a:r>
              <a:rPr lang="de-DE" sz="2000" dirty="0" err="1" smtClean="0">
                <a:solidFill>
                  <a:schemeClr val="bg1">
                    <a:lumMod val="50000"/>
                  </a:schemeClr>
                </a:solidFill>
                <a:latin typeface="Cambria" panose="02040503050406030204" pitchFamily="18" charset="0"/>
              </a:rPr>
              <a:t>Policy</a:t>
            </a:r>
            <a:r>
              <a:rPr lang="de-DE" sz="2000" dirty="0" smtClean="0">
                <a:solidFill>
                  <a:schemeClr val="bg1">
                    <a:lumMod val="50000"/>
                  </a:schemeClr>
                </a:solidFill>
                <a:latin typeface="Cambria" panose="02040503050406030204" pitchFamily="18" charset="0"/>
              </a:rPr>
              <a:t> zu Open Access und Open Data bis Ende 2016 geplant!</a:t>
            </a:r>
          </a:p>
          <a:p>
            <a:r>
              <a:rPr lang="de-DE" sz="2000" dirty="0" smtClean="0">
                <a:solidFill>
                  <a:schemeClr val="bg1">
                    <a:lumMod val="50000"/>
                  </a:schemeClr>
                </a:solidFill>
                <a:latin typeface="Cambria" panose="02040503050406030204" pitchFamily="18" charset="0"/>
              </a:rPr>
              <a:t>FFG ist National </a:t>
            </a:r>
            <a:r>
              <a:rPr lang="de-DE" sz="2000" dirty="0" err="1" smtClean="0">
                <a:solidFill>
                  <a:schemeClr val="bg1">
                    <a:lumMod val="50000"/>
                  </a:schemeClr>
                </a:solidFill>
                <a:latin typeface="Cambria" panose="02040503050406030204" pitchFamily="18" charset="0"/>
              </a:rPr>
              <a:t>Contact</a:t>
            </a:r>
            <a:r>
              <a:rPr lang="de-DE" sz="2000" dirty="0" smtClean="0">
                <a:solidFill>
                  <a:schemeClr val="bg1">
                    <a:lumMod val="50000"/>
                  </a:schemeClr>
                </a:solidFill>
                <a:latin typeface="Cambria" panose="02040503050406030204" pitchFamily="18" charset="0"/>
              </a:rPr>
              <a:t> Point für </a:t>
            </a:r>
            <a:r>
              <a:rPr lang="de-DE" sz="2000" dirty="0" err="1" smtClean="0">
                <a:solidFill>
                  <a:schemeClr val="bg1">
                    <a:lumMod val="50000"/>
                  </a:schemeClr>
                </a:solidFill>
                <a:latin typeface="Cambria" panose="02040503050406030204" pitchFamily="18" charset="0"/>
              </a:rPr>
              <a:t>Horizon</a:t>
            </a:r>
            <a:r>
              <a:rPr lang="de-DE" sz="2000" dirty="0" smtClean="0">
                <a:solidFill>
                  <a:schemeClr val="bg1">
                    <a:lumMod val="50000"/>
                  </a:schemeClr>
                </a:solidFill>
                <a:latin typeface="Cambria" panose="02040503050406030204" pitchFamily="18" charset="0"/>
              </a:rPr>
              <a:t> 2020</a:t>
            </a:r>
          </a:p>
          <a:p>
            <a:r>
              <a:rPr lang="de-DE" sz="2000" dirty="0" smtClean="0">
                <a:solidFill>
                  <a:schemeClr val="bg1">
                    <a:lumMod val="50000"/>
                  </a:schemeClr>
                </a:solidFill>
                <a:latin typeface="Cambria" panose="02040503050406030204" pitchFamily="18" charset="0"/>
              </a:rPr>
              <a:t>Informationen und Schwerpunkt-Veranstaltungen zu Open Research Data in H2020 unter: </a:t>
            </a:r>
            <a:r>
              <a:rPr lang="de-DE" sz="2000" dirty="0" smtClean="0">
                <a:solidFill>
                  <a:schemeClr val="bg1">
                    <a:lumMod val="50000"/>
                  </a:schemeClr>
                </a:solidFill>
                <a:latin typeface="Cambria" panose="02040503050406030204" pitchFamily="18" charset="0"/>
                <a:hlinkClick r:id="rId2"/>
              </a:rPr>
              <a:t>https://www.ffg.at/europa/ncp</a:t>
            </a:r>
            <a:endParaRPr lang="de-DE" sz="2000" dirty="0" smtClean="0">
              <a:solidFill>
                <a:schemeClr val="bg1">
                  <a:lumMod val="50000"/>
                </a:schemeClr>
              </a:solidFill>
              <a:latin typeface="Cambria" panose="02040503050406030204" pitchFamily="18" charset="0"/>
            </a:endParaRPr>
          </a:p>
          <a:p>
            <a:endParaRPr lang="de-DE" sz="2000" dirty="0">
              <a:solidFill>
                <a:schemeClr val="bg1">
                  <a:lumMod val="50000"/>
                </a:schemeClr>
              </a:solidFill>
              <a:latin typeface="Cambria" panose="02040503050406030204" pitchFamily="18" charset="0"/>
            </a:endParaRPr>
          </a:p>
          <a:p>
            <a:endParaRPr lang="de-DE" sz="2000" b="1" dirty="0"/>
          </a:p>
          <a:p>
            <a:pPr marL="474483" lvl="1" indent="0">
              <a:buNone/>
            </a:pPr>
            <a:endParaRPr lang="de-AT" dirty="0" smtClean="0"/>
          </a:p>
          <a:p>
            <a:pPr lvl="1"/>
            <a:endParaRPr lang="de-AT" dirty="0" smtClean="0"/>
          </a:p>
          <a:p>
            <a:endParaRPr lang="de-AT" dirty="0" smtClean="0"/>
          </a:p>
        </p:txBody>
      </p:sp>
      <p:sp>
        <p:nvSpPr>
          <p:cNvPr id="4" name="Titel 1"/>
          <p:cNvSpPr txBox="1">
            <a:spLocks/>
          </p:cNvSpPr>
          <p:nvPr/>
        </p:nvSpPr>
        <p:spPr>
          <a:xfrm>
            <a:off x="537093" y="1629979"/>
            <a:ext cx="3014248" cy="295053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spc="-100" baseline="0">
                <a:solidFill>
                  <a:srgbClr val="ED7C00"/>
                </a:solidFill>
                <a:latin typeface="Trebuchet MS"/>
                <a:ea typeface="+mj-ea"/>
                <a:cs typeface="Trebuchet MS"/>
              </a:defRPr>
            </a:lvl1pPr>
          </a:lstStyle>
          <a:p>
            <a:pPr algn="r"/>
            <a:r>
              <a:rPr lang="de-AT" dirty="0" smtClean="0">
                <a:solidFill>
                  <a:srgbClr val="009FDF"/>
                </a:solidFill>
                <a:latin typeface="Cambria" panose="02040503050406030204" pitchFamily="18" charset="0"/>
              </a:rPr>
              <a:t>FFG</a:t>
            </a:r>
            <a:r>
              <a:rPr lang="de-AT" dirty="0">
                <a:solidFill>
                  <a:srgbClr val="009FDF"/>
                </a:solidFill>
                <a:latin typeface="Cambria" panose="02040503050406030204" pitchFamily="18" charset="0"/>
              </a:rPr>
              <a:t/>
            </a:r>
            <a:br>
              <a:rPr lang="de-AT" dirty="0">
                <a:solidFill>
                  <a:srgbClr val="009FDF"/>
                </a:solidFill>
                <a:latin typeface="Cambria" panose="02040503050406030204" pitchFamily="18" charset="0"/>
              </a:rPr>
            </a:br>
            <a:r>
              <a:rPr lang="de-AT" b="0" i="1" dirty="0" smtClean="0">
                <a:solidFill>
                  <a:srgbClr val="009FDF"/>
                </a:solidFill>
                <a:latin typeface="Cambria" panose="02040503050406030204" pitchFamily="18" charset="0"/>
              </a:rPr>
              <a:t>Status und Ausblick</a:t>
            </a:r>
            <a:endParaRPr lang="de-AT" b="0" i="1" dirty="0">
              <a:solidFill>
                <a:srgbClr val="009FDF"/>
              </a:solidFill>
              <a:latin typeface="Cambria" panose="02040503050406030204" pitchFamily="18" charset="0"/>
            </a:endParaRPr>
          </a:p>
        </p:txBody>
      </p:sp>
      <p:pic>
        <p:nvPicPr>
          <p:cNvPr id="6" name="Picture 2" descr="\\UB-DOM\U_Dom\Users S-Z\Sanchez\Desktop\ffglogo_zusatz_rgb1000.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1595" y="5010902"/>
            <a:ext cx="1434211" cy="920518"/>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p:cNvSpPr>
            <a:spLocks noGrp="1"/>
          </p:cNvSpPr>
          <p:nvPr>
            <p:ph type="sldNum" sz="quarter" idx="10"/>
          </p:nvPr>
        </p:nvSpPr>
        <p:spPr/>
        <p:txBody>
          <a:bodyPr/>
          <a:lstStyle/>
          <a:p>
            <a:fld id="{D153592F-B737-4B5B-9F57-E826AED63FA4}" type="slidenum">
              <a:rPr lang="de-AT" smtClean="0"/>
              <a:t>22</a:t>
            </a:fld>
            <a:endParaRPr lang="de-AT"/>
          </a:p>
        </p:txBody>
      </p:sp>
    </p:spTree>
    <p:extLst>
      <p:ext uri="{BB962C8B-B14F-4D97-AF65-F5344CB8AC3E}">
        <p14:creationId xmlns:p14="http://schemas.microsoft.com/office/powerpoint/2010/main" val="3559604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4"/>
          </p:nvPr>
        </p:nvSpPr>
        <p:spPr>
          <a:xfrm>
            <a:off x="3646344" y="1603170"/>
            <a:ext cx="4970221" cy="4821382"/>
          </a:xfrm>
        </p:spPr>
        <p:txBody>
          <a:bodyPr>
            <a:normAutofit/>
          </a:bodyPr>
          <a:lstStyle/>
          <a:p>
            <a:r>
              <a:rPr lang="en-GB" sz="2000" dirty="0" err="1">
                <a:solidFill>
                  <a:schemeClr val="bg1">
                    <a:lumMod val="50000"/>
                  </a:schemeClr>
                </a:solidFill>
                <a:latin typeface="Cambria" panose="02040503050406030204" pitchFamily="18" charset="0"/>
              </a:rPr>
              <a:t>Im</a:t>
            </a:r>
            <a:r>
              <a:rPr lang="en-GB" sz="2000" dirty="0">
                <a:solidFill>
                  <a:schemeClr val="bg1">
                    <a:lumMod val="50000"/>
                  </a:schemeClr>
                </a:solidFill>
                <a:latin typeface="Cambria" panose="02040503050406030204" pitchFamily="18" charset="0"/>
              </a:rPr>
              <a:t> </a:t>
            </a:r>
            <a:r>
              <a:rPr lang="en-GB" sz="2000" dirty="0" err="1">
                <a:solidFill>
                  <a:schemeClr val="bg1">
                    <a:lumMod val="50000"/>
                  </a:schemeClr>
                </a:solidFill>
                <a:latin typeface="Cambria" panose="02040503050406030204" pitchFamily="18" charset="0"/>
              </a:rPr>
              <a:t>Zuge</a:t>
            </a:r>
            <a:r>
              <a:rPr lang="en-GB" sz="2000" dirty="0">
                <a:solidFill>
                  <a:schemeClr val="bg1">
                    <a:lumMod val="50000"/>
                  </a:schemeClr>
                </a:solidFill>
                <a:latin typeface="Cambria" panose="02040503050406030204" pitchFamily="18" charset="0"/>
              </a:rPr>
              <a:t> der Precision Medicine </a:t>
            </a:r>
            <a:r>
              <a:rPr lang="en-GB" sz="2000" dirty="0" err="1">
                <a:solidFill>
                  <a:schemeClr val="bg1">
                    <a:lumMod val="50000"/>
                  </a:schemeClr>
                </a:solidFill>
                <a:latin typeface="Cambria" panose="02040503050406030204" pitchFamily="18" charset="0"/>
              </a:rPr>
              <a:t>Ausschreibung</a:t>
            </a:r>
            <a:r>
              <a:rPr lang="en-GB" sz="2000" dirty="0">
                <a:solidFill>
                  <a:schemeClr val="bg1">
                    <a:lumMod val="50000"/>
                  </a:schemeClr>
                </a:solidFill>
                <a:latin typeface="Cambria" panose="02040503050406030204" pitchFamily="18" charset="0"/>
              </a:rPr>
              <a:t> </a:t>
            </a:r>
            <a:r>
              <a:rPr lang="en-GB" sz="2000" b="1" dirty="0">
                <a:solidFill>
                  <a:schemeClr val="bg1">
                    <a:lumMod val="50000"/>
                  </a:schemeClr>
                </a:solidFill>
                <a:latin typeface="Cambria" panose="02040503050406030204" pitchFamily="18" charset="0"/>
              </a:rPr>
              <a:t>DMP</a:t>
            </a:r>
            <a:r>
              <a:rPr lang="en-GB" sz="2000" dirty="0">
                <a:solidFill>
                  <a:schemeClr val="bg1">
                    <a:lumMod val="50000"/>
                  </a:schemeClr>
                </a:solidFill>
                <a:latin typeface="Cambria" panose="02040503050406030204" pitchFamily="18" charset="0"/>
              </a:rPr>
              <a:t> </a:t>
            </a:r>
            <a:r>
              <a:rPr lang="en-GB" sz="2000" b="1" dirty="0" err="1">
                <a:solidFill>
                  <a:schemeClr val="bg1">
                    <a:lumMod val="50000"/>
                  </a:schemeClr>
                </a:solidFill>
                <a:latin typeface="Cambria" panose="02040503050406030204" pitchFamily="18" charset="0"/>
              </a:rPr>
              <a:t>erstmalig</a:t>
            </a:r>
            <a:r>
              <a:rPr lang="en-GB" sz="2000" b="1" dirty="0">
                <a:solidFill>
                  <a:schemeClr val="bg1">
                    <a:lumMod val="50000"/>
                  </a:schemeClr>
                </a:solidFill>
                <a:latin typeface="Cambria" panose="02040503050406030204" pitchFamily="18" charset="0"/>
              </a:rPr>
              <a:t> </a:t>
            </a:r>
            <a:r>
              <a:rPr lang="en-GB" sz="2000" b="1" dirty="0" err="1">
                <a:solidFill>
                  <a:schemeClr val="bg1">
                    <a:lumMod val="50000"/>
                  </a:schemeClr>
                </a:solidFill>
                <a:latin typeface="Cambria" panose="02040503050406030204" pitchFamily="18" charset="0"/>
              </a:rPr>
              <a:t>verlangt</a:t>
            </a:r>
            <a:r>
              <a:rPr lang="en-GB" sz="2000" b="1" dirty="0">
                <a:solidFill>
                  <a:schemeClr val="bg1">
                    <a:lumMod val="50000"/>
                  </a:schemeClr>
                </a:solidFill>
                <a:latin typeface="Cambria" panose="02040503050406030204" pitchFamily="18" charset="0"/>
              </a:rPr>
              <a:t> </a:t>
            </a:r>
          </a:p>
          <a:p>
            <a:r>
              <a:rPr lang="de-AT" sz="2000" dirty="0">
                <a:solidFill>
                  <a:schemeClr val="bg1">
                    <a:lumMod val="50000"/>
                  </a:schemeClr>
                </a:solidFill>
                <a:latin typeface="Cambria" panose="02040503050406030204" pitchFamily="18" charset="0"/>
              </a:rPr>
              <a:t>Die Bedeutung des DMP (im Speziellen die Nachnutzbarkeit der Daten nach Projektende) wurde von der Jury besonders hervorgehoben </a:t>
            </a:r>
            <a:endParaRPr lang="en-GB" sz="2000" dirty="0">
              <a:solidFill>
                <a:schemeClr val="bg1">
                  <a:lumMod val="50000"/>
                </a:schemeClr>
              </a:solidFill>
              <a:latin typeface="Cambria" panose="02040503050406030204" pitchFamily="18" charset="0"/>
            </a:endParaRPr>
          </a:p>
          <a:p>
            <a:r>
              <a:rPr lang="en-GB" sz="2000" dirty="0" err="1">
                <a:solidFill>
                  <a:schemeClr val="bg1">
                    <a:lumMod val="50000"/>
                  </a:schemeClr>
                </a:solidFill>
                <a:latin typeface="Cambria" panose="02040503050406030204" pitchFamily="18" charset="0"/>
              </a:rPr>
              <a:t>Für</a:t>
            </a:r>
            <a:r>
              <a:rPr lang="en-GB" sz="2000" dirty="0">
                <a:solidFill>
                  <a:schemeClr val="bg1">
                    <a:lumMod val="50000"/>
                  </a:schemeClr>
                </a:solidFill>
                <a:latin typeface="Cambria" panose="02040503050406030204" pitchFamily="18" charset="0"/>
              </a:rPr>
              <a:t> die </a:t>
            </a:r>
            <a:r>
              <a:rPr lang="en-GB" sz="2000" dirty="0" err="1">
                <a:solidFill>
                  <a:schemeClr val="bg1">
                    <a:lumMod val="50000"/>
                  </a:schemeClr>
                </a:solidFill>
                <a:latin typeface="Cambria" panose="02040503050406030204" pitchFamily="18" charset="0"/>
              </a:rPr>
              <a:t>Vollantragsphase</a:t>
            </a:r>
            <a:r>
              <a:rPr lang="en-GB" sz="2000" dirty="0">
                <a:solidFill>
                  <a:schemeClr val="bg1">
                    <a:lumMod val="50000"/>
                  </a:schemeClr>
                </a:solidFill>
                <a:latin typeface="Cambria" panose="02040503050406030204" pitchFamily="18" charset="0"/>
              </a:rPr>
              <a:t> </a:t>
            </a:r>
            <a:r>
              <a:rPr lang="en-GB" sz="2000" dirty="0" err="1">
                <a:solidFill>
                  <a:schemeClr val="bg1">
                    <a:lumMod val="50000"/>
                  </a:schemeClr>
                </a:solidFill>
                <a:latin typeface="Cambria" panose="02040503050406030204" pitchFamily="18" charset="0"/>
              </a:rPr>
              <a:t>wurden</a:t>
            </a:r>
            <a:r>
              <a:rPr lang="en-GB" sz="2000" dirty="0">
                <a:solidFill>
                  <a:schemeClr val="bg1">
                    <a:lumMod val="50000"/>
                  </a:schemeClr>
                </a:solidFill>
                <a:latin typeface="Cambria" panose="02040503050406030204" pitchFamily="18" charset="0"/>
              </a:rPr>
              <a:t> </a:t>
            </a:r>
            <a:r>
              <a:rPr lang="en-GB" sz="2000" dirty="0" err="1">
                <a:solidFill>
                  <a:schemeClr val="bg1">
                    <a:lumMod val="50000"/>
                  </a:schemeClr>
                </a:solidFill>
                <a:latin typeface="Cambria" panose="02040503050406030204" pitchFamily="18" charset="0"/>
              </a:rPr>
              <a:t>darausfolgend</a:t>
            </a:r>
            <a:r>
              <a:rPr lang="en-GB" sz="2000" dirty="0">
                <a:solidFill>
                  <a:schemeClr val="bg1">
                    <a:lumMod val="50000"/>
                  </a:schemeClr>
                </a:solidFill>
                <a:latin typeface="Cambria" panose="02040503050406030204" pitchFamily="18" charset="0"/>
              </a:rPr>
              <a:t> </a:t>
            </a:r>
            <a:r>
              <a:rPr lang="en-GB" sz="2000" dirty="0" err="1">
                <a:solidFill>
                  <a:schemeClr val="bg1">
                    <a:lumMod val="50000"/>
                  </a:schemeClr>
                </a:solidFill>
                <a:latin typeface="Cambria" panose="02040503050406030204" pitchFamily="18" charset="0"/>
              </a:rPr>
              <a:t>entsprechende</a:t>
            </a:r>
            <a:r>
              <a:rPr lang="en-GB" sz="2000" dirty="0">
                <a:solidFill>
                  <a:schemeClr val="bg1">
                    <a:lumMod val="50000"/>
                  </a:schemeClr>
                </a:solidFill>
                <a:latin typeface="Cambria" panose="02040503050406030204" pitchFamily="18" charset="0"/>
              </a:rPr>
              <a:t> </a:t>
            </a:r>
            <a:r>
              <a:rPr lang="en-GB" sz="2000" dirty="0" err="1">
                <a:solidFill>
                  <a:schemeClr val="bg1">
                    <a:lumMod val="50000"/>
                  </a:schemeClr>
                </a:solidFill>
                <a:latin typeface="Cambria" panose="02040503050406030204" pitchFamily="18" charset="0"/>
              </a:rPr>
              <a:t>Fragen</a:t>
            </a:r>
            <a:r>
              <a:rPr lang="en-GB" sz="2000" dirty="0">
                <a:solidFill>
                  <a:schemeClr val="bg1">
                    <a:lumMod val="50000"/>
                  </a:schemeClr>
                </a:solidFill>
                <a:latin typeface="Cambria" panose="02040503050406030204" pitchFamily="18" charset="0"/>
              </a:rPr>
              <a:t> an die </a:t>
            </a:r>
            <a:r>
              <a:rPr lang="en-GB" sz="2000" dirty="0" err="1">
                <a:solidFill>
                  <a:schemeClr val="bg1">
                    <a:lumMod val="50000"/>
                  </a:schemeClr>
                </a:solidFill>
                <a:latin typeface="Cambria" panose="02040503050406030204" pitchFamily="18" charset="0"/>
              </a:rPr>
              <a:t>AntragstellerInnen</a:t>
            </a:r>
            <a:r>
              <a:rPr lang="en-GB" sz="2000" dirty="0">
                <a:solidFill>
                  <a:schemeClr val="bg1">
                    <a:lumMod val="50000"/>
                  </a:schemeClr>
                </a:solidFill>
                <a:latin typeface="Cambria" panose="02040503050406030204" pitchFamily="18" charset="0"/>
              </a:rPr>
              <a:t> </a:t>
            </a:r>
            <a:r>
              <a:rPr lang="en-GB" sz="2000" dirty="0" err="1">
                <a:solidFill>
                  <a:schemeClr val="bg1">
                    <a:lumMod val="50000"/>
                  </a:schemeClr>
                </a:solidFill>
                <a:latin typeface="Cambria" panose="02040503050406030204" pitchFamily="18" charset="0"/>
              </a:rPr>
              <a:t>formuliert</a:t>
            </a:r>
            <a:r>
              <a:rPr lang="en-GB" sz="2000" dirty="0">
                <a:solidFill>
                  <a:schemeClr val="bg1">
                    <a:lumMod val="50000"/>
                  </a:schemeClr>
                </a:solidFill>
                <a:latin typeface="Cambria" panose="02040503050406030204" pitchFamily="18" charset="0"/>
              </a:rPr>
              <a:t> </a:t>
            </a:r>
            <a:endParaRPr lang="de-DE" sz="2000" b="1" dirty="0"/>
          </a:p>
          <a:p>
            <a:pPr marL="474483" lvl="1" indent="0">
              <a:buNone/>
            </a:pPr>
            <a:endParaRPr lang="de-AT" dirty="0" smtClean="0"/>
          </a:p>
          <a:p>
            <a:pPr lvl="1"/>
            <a:endParaRPr lang="de-AT" dirty="0" smtClean="0"/>
          </a:p>
          <a:p>
            <a:endParaRPr lang="de-AT" dirty="0" smtClean="0"/>
          </a:p>
        </p:txBody>
      </p:sp>
      <p:sp>
        <p:nvSpPr>
          <p:cNvPr id="4" name="Titel 1"/>
          <p:cNvSpPr txBox="1">
            <a:spLocks/>
          </p:cNvSpPr>
          <p:nvPr/>
        </p:nvSpPr>
        <p:spPr>
          <a:xfrm>
            <a:off x="394590" y="1383657"/>
            <a:ext cx="3014248" cy="295053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spc="-100" baseline="0">
                <a:solidFill>
                  <a:srgbClr val="ED7C00"/>
                </a:solidFill>
                <a:latin typeface="Trebuchet MS"/>
                <a:ea typeface="+mj-ea"/>
                <a:cs typeface="Trebuchet MS"/>
              </a:defRPr>
            </a:lvl1pPr>
          </a:lstStyle>
          <a:p>
            <a:pPr algn="r"/>
            <a:r>
              <a:rPr lang="de-AT" dirty="0" smtClean="0">
                <a:solidFill>
                  <a:srgbClr val="009FDF"/>
                </a:solidFill>
                <a:latin typeface="Cambria" panose="02040503050406030204" pitchFamily="18" charset="0"/>
              </a:rPr>
              <a:t>WWTF</a:t>
            </a:r>
            <a:r>
              <a:rPr lang="de-AT" dirty="0">
                <a:solidFill>
                  <a:srgbClr val="009FDF"/>
                </a:solidFill>
                <a:latin typeface="Cambria" panose="02040503050406030204" pitchFamily="18" charset="0"/>
              </a:rPr>
              <a:t/>
            </a:r>
            <a:br>
              <a:rPr lang="de-AT" dirty="0">
                <a:solidFill>
                  <a:srgbClr val="009FDF"/>
                </a:solidFill>
                <a:latin typeface="Cambria" panose="02040503050406030204" pitchFamily="18" charset="0"/>
              </a:rPr>
            </a:br>
            <a:r>
              <a:rPr lang="de-AT" b="0" i="1" dirty="0" smtClean="0">
                <a:solidFill>
                  <a:srgbClr val="009FDF"/>
                </a:solidFill>
                <a:latin typeface="Cambria" panose="02040503050406030204" pitchFamily="18" charset="0"/>
              </a:rPr>
              <a:t>Status</a:t>
            </a:r>
            <a:endParaRPr lang="de-AT" b="0" i="1" dirty="0">
              <a:solidFill>
                <a:srgbClr val="009FDF"/>
              </a:solidFill>
              <a:latin typeface="Cambria" panose="02040503050406030204" pitchFamily="18" charset="0"/>
            </a:endParaRPr>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3886" y="4835906"/>
            <a:ext cx="2185060" cy="748769"/>
          </a:xfrm>
          <a:prstGeom prst="rect">
            <a:avLst/>
          </a:prstGeom>
        </p:spPr>
      </p:pic>
      <p:sp>
        <p:nvSpPr>
          <p:cNvPr id="2" name="Foliennummernplatzhalter 1"/>
          <p:cNvSpPr>
            <a:spLocks noGrp="1"/>
          </p:cNvSpPr>
          <p:nvPr>
            <p:ph type="sldNum" sz="quarter" idx="10"/>
          </p:nvPr>
        </p:nvSpPr>
        <p:spPr/>
        <p:txBody>
          <a:bodyPr/>
          <a:lstStyle/>
          <a:p>
            <a:fld id="{D153592F-B737-4B5B-9F57-E826AED63FA4}" type="slidenum">
              <a:rPr lang="de-AT" smtClean="0"/>
              <a:t>23</a:t>
            </a:fld>
            <a:endParaRPr lang="de-AT"/>
          </a:p>
        </p:txBody>
      </p:sp>
    </p:spTree>
    <p:extLst>
      <p:ext uri="{BB962C8B-B14F-4D97-AF65-F5344CB8AC3E}">
        <p14:creationId xmlns:p14="http://schemas.microsoft.com/office/powerpoint/2010/main" val="16031144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4"/>
          </p:nvPr>
        </p:nvSpPr>
        <p:spPr>
          <a:xfrm>
            <a:off x="3571305" y="1383657"/>
            <a:ext cx="4970221" cy="4821382"/>
          </a:xfrm>
        </p:spPr>
        <p:txBody>
          <a:bodyPr>
            <a:normAutofit/>
          </a:bodyPr>
          <a:lstStyle/>
          <a:p>
            <a:pPr marL="0" indent="0">
              <a:buNone/>
            </a:pPr>
            <a:r>
              <a:rPr lang="fr-FR" sz="2000" b="1" dirty="0" smtClean="0">
                <a:solidFill>
                  <a:schemeClr val="bg1">
                    <a:lumMod val="50000"/>
                  </a:schemeClr>
                </a:solidFill>
                <a:latin typeface="Cambria" panose="02040503050406030204" pitchFamily="18" charset="0"/>
              </a:rPr>
              <a:t>WWTF Data </a:t>
            </a:r>
            <a:r>
              <a:rPr lang="fr-FR" sz="2000" b="1" dirty="0">
                <a:solidFill>
                  <a:schemeClr val="bg1">
                    <a:lumMod val="50000"/>
                  </a:schemeClr>
                </a:solidFill>
                <a:latin typeface="Cambria" panose="02040503050406030204" pitchFamily="18" charset="0"/>
              </a:rPr>
              <a:t>Management Plan </a:t>
            </a:r>
            <a:r>
              <a:rPr lang="fr-FR" sz="2000" dirty="0">
                <a:solidFill>
                  <a:schemeClr val="bg1">
                    <a:lumMod val="50000"/>
                  </a:schemeClr>
                </a:solidFill>
                <a:latin typeface="Cambria" panose="02040503050406030204" pitchFamily="18" charset="0"/>
              </a:rPr>
              <a:t>(max. 1 page) </a:t>
            </a:r>
          </a:p>
          <a:p>
            <a:r>
              <a:rPr lang="en-US" sz="2000" i="1" dirty="0">
                <a:solidFill>
                  <a:schemeClr val="bg1">
                    <a:lumMod val="50000"/>
                  </a:schemeClr>
                </a:solidFill>
                <a:latin typeface="Cambria" panose="02040503050406030204" pitchFamily="18" charset="0"/>
              </a:rPr>
              <a:t>First, a data set description is required detailing what types and amount of data the project will </a:t>
            </a:r>
            <a:r>
              <a:rPr lang="en-US" sz="2000" i="1" dirty="0" smtClean="0">
                <a:solidFill>
                  <a:schemeClr val="bg1">
                    <a:lumMod val="50000"/>
                  </a:schemeClr>
                </a:solidFill>
                <a:latin typeface="Cambria" panose="02040503050406030204" pitchFamily="18" charset="0"/>
              </a:rPr>
              <a:t>generate/collect </a:t>
            </a:r>
            <a:endParaRPr lang="en-US" sz="2000" i="1" dirty="0">
              <a:solidFill>
                <a:schemeClr val="bg1">
                  <a:lumMod val="50000"/>
                </a:schemeClr>
              </a:solidFill>
              <a:latin typeface="Cambria" panose="02040503050406030204" pitchFamily="18" charset="0"/>
            </a:endParaRPr>
          </a:p>
          <a:p>
            <a:r>
              <a:rPr lang="en-US" sz="2000" i="1" dirty="0">
                <a:solidFill>
                  <a:schemeClr val="bg1">
                    <a:lumMod val="50000"/>
                  </a:schemeClr>
                </a:solidFill>
                <a:latin typeface="Cambria" panose="02040503050406030204" pitchFamily="18" charset="0"/>
              </a:rPr>
              <a:t>Additionally, the proposal should delineate how the data will be exploited and/or shared/made accessible for verification and re-use (standards and metadata</a:t>
            </a:r>
            <a:r>
              <a:rPr lang="en-US" sz="2000" i="1" dirty="0" smtClean="0">
                <a:solidFill>
                  <a:schemeClr val="bg1">
                    <a:lumMod val="50000"/>
                  </a:schemeClr>
                </a:solidFill>
                <a:latin typeface="Cambria" panose="02040503050406030204" pitchFamily="18" charset="0"/>
              </a:rPr>
              <a:t>) </a:t>
            </a:r>
            <a:endParaRPr lang="en-US" sz="2000" i="1" dirty="0">
              <a:solidFill>
                <a:schemeClr val="bg1">
                  <a:lumMod val="50000"/>
                </a:schemeClr>
              </a:solidFill>
              <a:latin typeface="Cambria" panose="02040503050406030204" pitchFamily="18" charset="0"/>
            </a:endParaRPr>
          </a:p>
          <a:p>
            <a:r>
              <a:rPr lang="en-US" sz="2000" i="1" dirty="0">
                <a:solidFill>
                  <a:schemeClr val="bg1">
                    <a:lumMod val="50000"/>
                  </a:schemeClr>
                </a:solidFill>
                <a:latin typeface="Cambria" panose="02040503050406030204" pitchFamily="18" charset="0"/>
              </a:rPr>
              <a:t>Finally, please provide details on a sustainability plan in relation to the data you </a:t>
            </a:r>
            <a:r>
              <a:rPr lang="en-US" sz="2000" i="1" dirty="0" smtClean="0">
                <a:solidFill>
                  <a:schemeClr val="bg1">
                    <a:lumMod val="50000"/>
                  </a:schemeClr>
                </a:solidFill>
                <a:latin typeface="Cambria" panose="02040503050406030204" pitchFamily="18" charset="0"/>
              </a:rPr>
              <a:t>generate </a:t>
            </a:r>
            <a:endParaRPr lang="de-AT" sz="2000" i="1" dirty="0">
              <a:solidFill>
                <a:schemeClr val="bg1">
                  <a:lumMod val="50000"/>
                </a:schemeClr>
              </a:solidFill>
              <a:latin typeface="Cambria" panose="02040503050406030204" pitchFamily="18" charset="0"/>
            </a:endParaRPr>
          </a:p>
          <a:p>
            <a:endParaRPr lang="de-DE" sz="2000" b="1" dirty="0"/>
          </a:p>
          <a:p>
            <a:pPr marL="474483" lvl="1" indent="0">
              <a:buNone/>
            </a:pPr>
            <a:endParaRPr lang="de-AT" dirty="0" smtClean="0"/>
          </a:p>
          <a:p>
            <a:pPr lvl="1"/>
            <a:endParaRPr lang="de-AT" dirty="0" smtClean="0"/>
          </a:p>
          <a:p>
            <a:endParaRPr lang="de-AT" dirty="0" smtClean="0"/>
          </a:p>
        </p:txBody>
      </p:sp>
      <p:sp>
        <p:nvSpPr>
          <p:cNvPr id="4" name="Titel 1"/>
          <p:cNvSpPr txBox="1">
            <a:spLocks/>
          </p:cNvSpPr>
          <p:nvPr/>
        </p:nvSpPr>
        <p:spPr>
          <a:xfrm>
            <a:off x="430217" y="1383657"/>
            <a:ext cx="3014248" cy="295053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spc="-100" baseline="0">
                <a:solidFill>
                  <a:srgbClr val="ED7C00"/>
                </a:solidFill>
                <a:latin typeface="Trebuchet MS"/>
                <a:ea typeface="+mj-ea"/>
                <a:cs typeface="Trebuchet MS"/>
              </a:defRPr>
            </a:lvl1pPr>
          </a:lstStyle>
          <a:p>
            <a:pPr algn="r"/>
            <a:r>
              <a:rPr lang="de-AT" dirty="0" smtClean="0">
                <a:solidFill>
                  <a:srgbClr val="009FDF"/>
                </a:solidFill>
                <a:latin typeface="Cambria" panose="02040503050406030204" pitchFamily="18" charset="0"/>
              </a:rPr>
              <a:t>WWTF</a:t>
            </a:r>
            <a:r>
              <a:rPr lang="de-AT" dirty="0">
                <a:solidFill>
                  <a:srgbClr val="009FDF"/>
                </a:solidFill>
                <a:latin typeface="Cambria" panose="02040503050406030204" pitchFamily="18" charset="0"/>
              </a:rPr>
              <a:t/>
            </a:r>
            <a:br>
              <a:rPr lang="de-AT" dirty="0">
                <a:solidFill>
                  <a:srgbClr val="009FDF"/>
                </a:solidFill>
                <a:latin typeface="Cambria" panose="02040503050406030204" pitchFamily="18" charset="0"/>
              </a:rPr>
            </a:br>
            <a:r>
              <a:rPr lang="de-AT" b="0" i="1" dirty="0" smtClean="0">
                <a:solidFill>
                  <a:srgbClr val="009FDF"/>
                </a:solidFill>
                <a:latin typeface="Cambria" panose="02040503050406030204" pitchFamily="18" charset="0"/>
              </a:rPr>
              <a:t>DMP</a:t>
            </a:r>
            <a:endParaRPr lang="de-AT" b="0" i="1" dirty="0">
              <a:solidFill>
                <a:srgbClr val="009FDF"/>
              </a:solidFill>
              <a:latin typeface="Cambria" panose="02040503050406030204" pitchFamily="18" charset="0"/>
            </a:endParaRPr>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9517" y="5371994"/>
            <a:ext cx="2185060" cy="748769"/>
          </a:xfrm>
          <a:prstGeom prst="rect">
            <a:avLst/>
          </a:prstGeom>
        </p:spPr>
      </p:pic>
      <p:sp>
        <p:nvSpPr>
          <p:cNvPr id="2" name="Foliennummernplatzhalter 1"/>
          <p:cNvSpPr>
            <a:spLocks noGrp="1"/>
          </p:cNvSpPr>
          <p:nvPr>
            <p:ph type="sldNum" sz="quarter" idx="10"/>
          </p:nvPr>
        </p:nvSpPr>
        <p:spPr/>
        <p:txBody>
          <a:bodyPr/>
          <a:lstStyle/>
          <a:p>
            <a:fld id="{D153592F-B737-4B5B-9F57-E826AED63FA4}" type="slidenum">
              <a:rPr lang="de-AT" smtClean="0"/>
              <a:t>24</a:t>
            </a:fld>
            <a:endParaRPr lang="de-AT"/>
          </a:p>
        </p:txBody>
      </p:sp>
    </p:spTree>
    <p:extLst>
      <p:ext uri="{BB962C8B-B14F-4D97-AF65-F5344CB8AC3E}">
        <p14:creationId xmlns:p14="http://schemas.microsoft.com/office/powerpoint/2010/main" val="3204306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4"/>
          </p:nvPr>
        </p:nvSpPr>
        <p:spPr>
          <a:xfrm>
            <a:off x="3571305" y="1169902"/>
            <a:ext cx="4970221" cy="4821382"/>
          </a:xfrm>
        </p:spPr>
        <p:txBody>
          <a:bodyPr>
            <a:normAutofit lnSpcReduction="10000"/>
          </a:bodyPr>
          <a:lstStyle/>
          <a:p>
            <a:r>
              <a:rPr lang="de-AT" sz="2200" b="1" dirty="0" smtClean="0">
                <a:solidFill>
                  <a:schemeClr val="bg1">
                    <a:lumMod val="50000"/>
                  </a:schemeClr>
                </a:solidFill>
                <a:latin typeface="Cambria" panose="02040503050406030204" pitchFamily="18" charset="0"/>
              </a:rPr>
              <a:t>Datenmanagementplan</a:t>
            </a:r>
            <a:r>
              <a:rPr lang="de-AT" sz="2200" dirty="0" smtClean="0">
                <a:solidFill>
                  <a:schemeClr val="bg1">
                    <a:lumMod val="50000"/>
                  </a:schemeClr>
                </a:solidFill>
                <a:latin typeface="Cambria" panose="02040503050406030204" pitchFamily="18" charset="0"/>
              </a:rPr>
              <a:t> </a:t>
            </a:r>
            <a:r>
              <a:rPr lang="de-AT" sz="2200" dirty="0">
                <a:solidFill>
                  <a:schemeClr val="bg1">
                    <a:lumMod val="50000"/>
                  </a:schemeClr>
                </a:solidFill>
                <a:latin typeface="Cambria" panose="02040503050406030204" pitchFamily="18" charset="0"/>
              </a:rPr>
              <a:t>(max. 1 Seite)</a:t>
            </a:r>
          </a:p>
          <a:p>
            <a:pPr lvl="1">
              <a:buClr>
                <a:schemeClr val="bg1">
                  <a:lumMod val="50000"/>
                </a:schemeClr>
              </a:buClr>
            </a:pPr>
            <a:r>
              <a:rPr lang="de-AT" sz="2200" dirty="0" smtClean="0">
                <a:solidFill>
                  <a:schemeClr val="bg1">
                    <a:lumMod val="50000"/>
                  </a:schemeClr>
                </a:solidFill>
                <a:latin typeface="Cambria" panose="02040503050406030204" pitchFamily="18" charset="0"/>
              </a:rPr>
              <a:t>Behandlung </a:t>
            </a:r>
            <a:r>
              <a:rPr lang="de-AT" sz="2200" dirty="0">
                <a:solidFill>
                  <a:schemeClr val="bg1">
                    <a:lumMod val="50000"/>
                  </a:schemeClr>
                </a:solidFill>
                <a:latin typeface="Cambria" panose="02040503050406030204" pitchFamily="18" charset="0"/>
              </a:rPr>
              <a:t>der Forschungsdaten während und nach der </a:t>
            </a:r>
            <a:r>
              <a:rPr lang="de-AT" sz="2200" dirty="0" smtClean="0">
                <a:solidFill>
                  <a:schemeClr val="bg1">
                    <a:lumMod val="50000"/>
                  </a:schemeClr>
                </a:solidFill>
                <a:latin typeface="Cambria" panose="02040503050406030204" pitchFamily="18" charset="0"/>
              </a:rPr>
              <a:t>Projektlaufzeit</a:t>
            </a:r>
          </a:p>
          <a:p>
            <a:pPr lvl="1">
              <a:buClr>
                <a:schemeClr val="bg1">
                  <a:lumMod val="50000"/>
                </a:schemeClr>
              </a:buClr>
            </a:pPr>
            <a:r>
              <a:rPr lang="de-AT" sz="2200" dirty="0" smtClean="0">
                <a:solidFill>
                  <a:schemeClr val="bg1">
                    <a:lumMod val="50000"/>
                  </a:schemeClr>
                </a:solidFill>
                <a:latin typeface="Cambria" panose="02040503050406030204" pitchFamily="18" charset="0"/>
              </a:rPr>
              <a:t>Beschreibung </a:t>
            </a:r>
            <a:r>
              <a:rPr lang="de-AT" sz="2200" dirty="0">
                <a:solidFill>
                  <a:schemeClr val="bg1">
                    <a:lumMod val="50000"/>
                  </a:schemeClr>
                </a:solidFill>
                <a:latin typeface="Cambria" panose="02040503050406030204" pitchFamily="18" charset="0"/>
              </a:rPr>
              <a:t>der gesammelten, verarbeiteten oder entwickelten </a:t>
            </a:r>
            <a:r>
              <a:rPr lang="de-AT" sz="2200" dirty="0" smtClean="0">
                <a:solidFill>
                  <a:schemeClr val="bg1">
                    <a:lumMod val="50000"/>
                  </a:schemeClr>
                </a:solidFill>
                <a:latin typeface="Cambria" panose="02040503050406030204" pitchFamily="18" charset="0"/>
              </a:rPr>
              <a:t>Daten, Beschreibung </a:t>
            </a:r>
            <a:r>
              <a:rPr lang="de-AT" sz="2200" dirty="0">
                <a:solidFill>
                  <a:schemeClr val="bg1">
                    <a:lumMod val="50000"/>
                  </a:schemeClr>
                </a:solidFill>
                <a:latin typeface="Cambria" panose="02040503050406030204" pitchFamily="18" charset="0"/>
              </a:rPr>
              <a:t>der angewandten Methodik und </a:t>
            </a:r>
            <a:r>
              <a:rPr lang="de-AT" sz="2200" dirty="0" smtClean="0">
                <a:solidFill>
                  <a:schemeClr val="bg1">
                    <a:lumMod val="50000"/>
                  </a:schemeClr>
                </a:solidFill>
                <a:latin typeface="Cambria" panose="02040503050406030204" pitchFamily="18" charset="0"/>
              </a:rPr>
              <a:t>Standards</a:t>
            </a:r>
          </a:p>
          <a:p>
            <a:pPr lvl="1">
              <a:buClr>
                <a:schemeClr val="bg1">
                  <a:lumMod val="50000"/>
                </a:schemeClr>
              </a:buClr>
            </a:pPr>
            <a:r>
              <a:rPr lang="de-AT" sz="2200" dirty="0" smtClean="0">
                <a:solidFill>
                  <a:schemeClr val="bg1">
                    <a:lumMod val="50000"/>
                  </a:schemeClr>
                </a:solidFill>
                <a:latin typeface="Cambria" panose="02040503050406030204" pitchFamily="18" charset="0"/>
              </a:rPr>
              <a:t>Ausmaß </a:t>
            </a:r>
            <a:r>
              <a:rPr lang="de-AT" sz="2200" dirty="0">
                <a:solidFill>
                  <a:schemeClr val="bg1">
                    <a:lumMod val="50000"/>
                  </a:schemeClr>
                </a:solidFill>
                <a:latin typeface="Cambria" panose="02040503050406030204" pitchFamily="18" charset="0"/>
              </a:rPr>
              <a:t>und Art der Bereitstellung von </a:t>
            </a:r>
            <a:r>
              <a:rPr lang="de-AT" sz="2200" dirty="0" smtClean="0">
                <a:solidFill>
                  <a:schemeClr val="bg1">
                    <a:lumMod val="50000"/>
                  </a:schemeClr>
                </a:solidFill>
                <a:latin typeface="Cambria" panose="02040503050406030204" pitchFamily="18" charset="0"/>
              </a:rPr>
              <a:t>Daten</a:t>
            </a:r>
          </a:p>
          <a:p>
            <a:pPr lvl="1">
              <a:buClr>
                <a:schemeClr val="bg1">
                  <a:lumMod val="50000"/>
                </a:schemeClr>
              </a:buClr>
            </a:pPr>
            <a:r>
              <a:rPr lang="de-AT" sz="2200" dirty="0" smtClean="0">
                <a:solidFill>
                  <a:schemeClr val="bg1">
                    <a:lumMod val="50000"/>
                  </a:schemeClr>
                </a:solidFill>
                <a:latin typeface="Cambria" panose="02040503050406030204" pitchFamily="18" charset="0"/>
              </a:rPr>
              <a:t>Datensicherungsmaßnahmen </a:t>
            </a:r>
            <a:r>
              <a:rPr lang="de-AT" sz="2200" dirty="0">
                <a:solidFill>
                  <a:schemeClr val="bg1">
                    <a:lumMod val="50000"/>
                  </a:schemeClr>
                </a:solidFill>
                <a:latin typeface="Cambria" panose="02040503050406030204" pitchFamily="18" charset="0"/>
              </a:rPr>
              <a:t>(während des Projekts und danach)</a:t>
            </a:r>
          </a:p>
          <a:p>
            <a:pPr lvl="1">
              <a:buClr>
                <a:srgbClr val="009FDF"/>
              </a:buClr>
              <a:buFont typeface="Symbol" panose="05050102010706020507" pitchFamily="18" charset="2"/>
              <a:buChar char="-"/>
            </a:pPr>
            <a:endParaRPr lang="de-DE" sz="2000" b="1" dirty="0">
              <a:solidFill>
                <a:srgbClr val="009FDF"/>
              </a:solidFill>
            </a:endParaRPr>
          </a:p>
          <a:p>
            <a:pPr marL="474483" lvl="1" indent="0">
              <a:buNone/>
            </a:pPr>
            <a:endParaRPr lang="de-AT" dirty="0" smtClean="0">
              <a:solidFill>
                <a:srgbClr val="009FDF"/>
              </a:solidFill>
            </a:endParaRPr>
          </a:p>
          <a:p>
            <a:pPr lvl="1"/>
            <a:endParaRPr lang="de-AT" dirty="0" smtClean="0"/>
          </a:p>
          <a:p>
            <a:endParaRPr lang="de-AT" dirty="0" smtClean="0"/>
          </a:p>
        </p:txBody>
      </p:sp>
      <p:sp>
        <p:nvSpPr>
          <p:cNvPr id="4" name="Titel 1"/>
          <p:cNvSpPr txBox="1">
            <a:spLocks/>
          </p:cNvSpPr>
          <p:nvPr/>
        </p:nvSpPr>
        <p:spPr>
          <a:xfrm>
            <a:off x="430217" y="1383657"/>
            <a:ext cx="3014248" cy="295053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spc="-100" baseline="0">
                <a:solidFill>
                  <a:srgbClr val="ED7C00"/>
                </a:solidFill>
                <a:latin typeface="Trebuchet MS"/>
                <a:ea typeface="+mj-ea"/>
                <a:cs typeface="Trebuchet MS"/>
              </a:defRPr>
            </a:lvl1pPr>
          </a:lstStyle>
          <a:p>
            <a:pPr algn="r"/>
            <a:r>
              <a:rPr lang="de-AT" dirty="0" smtClean="0">
                <a:solidFill>
                  <a:srgbClr val="009FDF"/>
                </a:solidFill>
                <a:latin typeface="Cambria" panose="02040503050406030204" pitchFamily="18" charset="0"/>
              </a:rPr>
              <a:t>ÖAW</a:t>
            </a:r>
            <a:r>
              <a:rPr lang="de-AT" dirty="0">
                <a:solidFill>
                  <a:srgbClr val="009FDF"/>
                </a:solidFill>
                <a:latin typeface="Cambria" panose="02040503050406030204" pitchFamily="18" charset="0"/>
              </a:rPr>
              <a:t/>
            </a:r>
            <a:br>
              <a:rPr lang="de-AT" dirty="0">
                <a:solidFill>
                  <a:srgbClr val="009FDF"/>
                </a:solidFill>
                <a:latin typeface="Cambria" panose="02040503050406030204" pitchFamily="18" charset="0"/>
              </a:rPr>
            </a:br>
            <a:r>
              <a:rPr lang="de-AT" b="0" i="1" dirty="0" smtClean="0">
                <a:solidFill>
                  <a:srgbClr val="009FDF"/>
                </a:solidFill>
                <a:latin typeface="Cambria" panose="02040503050406030204" pitchFamily="18" charset="0"/>
              </a:rPr>
              <a:t>Programm </a:t>
            </a:r>
            <a:r>
              <a:rPr lang="de-AT" b="0" i="1" dirty="0" err="1" smtClean="0">
                <a:solidFill>
                  <a:srgbClr val="009FDF"/>
                </a:solidFill>
                <a:latin typeface="Cambria" panose="02040503050406030204" pitchFamily="18" charset="0"/>
              </a:rPr>
              <a:t>Go!Digital</a:t>
            </a:r>
            <a:endParaRPr lang="de-AT" b="0" i="1" dirty="0">
              <a:solidFill>
                <a:srgbClr val="009FDF"/>
              </a:solidFill>
              <a:latin typeface="Cambria" panose="02040503050406030204" pitchFamily="18" charset="0"/>
            </a:endParaRPr>
          </a:p>
        </p:txBody>
      </p:sp>
      <p:sp>
        <p:nvSpPr>
          <p:cNvPr id="2" name="Foliennummernplatzhalter 1"/>
          <p:cNvSpPr>
            <a:spLocks noGrp="1"/>
          </p:cNvSpPr>
          <p:nvPr>
            <p:ph type="sldNum" sz="quarter" idx="10"/>
          </p:nvPr>
        </p:nvSpPr>
        <p:spPr/>
        <p:txBody>
          <a:bodyPr/>
          <a:lstStyle/>
          <a:p>
            <a:fld id="{D153592F-B737-4B5B-9F57-E826AED63FA4}" type="slidenum">
              <a:rPr lang="de-AT" smtClean="0"/>
              <a:t>25</a:t>
            </a:fld>
            <a:endParaRPr lang="de-AT"/>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1297" y="5852614"/>
            <a:ext cx="1638300" cy="704850"/>
          </a:xfrm>
          <a:prstGeom prst="rect">
            <a:avLst/>
          </a:prstGeom>
        </p:spPr>
      </p:pic>
    </p:spTree>
    <p:extLst>
      <p:ext uri="{BB962C8B-B14F-4D97-AF65-F5344CB8AC3E}">
        <p14:creationId xmlns:p14="http://schemas.microsoft.com/office/powerpoint/2010/main" val="25751998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722313" y="1282534"/>
            <a:ext cx="7772400" cy="1408651"/>
          </a:xfrm>
          <a:prstGeom prst="rect">
            <a:avLst/>
          </a:prstGeom>
        </p:spPr>
        <p:txBody>
          <a:bodyPr vert="horz" lIns="91440" tIns="45720" rIns="91440" bIns="45720" rtlCol="0" anchor="b">
            <a:normAutofit fontScale="92500" lnSpcReduction="10000"/>
          </a:bodyPr>
          <a:lstStyle>
            <a:lvl1pPr algn="l" defTabSz="914400" rtl="0" eaLnBrk="1" latinLnBrk="0" hangingPunct="1">
              <a:spcBef>
                <a:spcPct val="0"/>
              </a:spcBef>
              <a:buNone/>
              <a:defRPr sz="4800" b="0" i="0" kern="1200" cap="all" spc="-100" baseline="0">
                <a:solidFill>
                  <a:srgbClr val="ED7C00"/>
                </a:solidFill>
                <a:latin typeface="Trebuchet MS"/>
                <a:ea typeface="+mj-ea"/>
                <a:cs typeface="Trebuchet MS"/>
              </a:defRPr>
            </a:lvl1pPr>
          </a:lstStyle>
          <a:p>
            <a:pPr lvl="0"/>
            <a:r>
              <a:rPr lang="de-AT" dirty="0">
                <a:solidFill>
                  <a:srgbClr val="CC3300"/>
                </a:solidFill>
              </a:rPr>
              <a:t>Vorgaben </a:t>
            </a:r>
            <a:r>
              <a:rPr lang="de-AT" dirty="0" smtClean="0">
                <a:solidFill>
                  <a:srgbClr val="CC3300"/>
                </a:solidFill>
              </a:rPr>
              <a:t>internationaler </a:t>
            </a:r>
            <a:r>
              <a:rPr lang="de-AT" dirty="0">
                <a:solidFill>
                  <a:srgbClr val="CC3300"/>
                </a:solidFill>
              </a:rPr>
              <a:t>Fördergeber </a:t>
            </a:r>
            <a:endParaRPr kumimoji="0" lang="de-AT" sz="4800" b="0" i="0" u="none" strike="noStrike" kern="1200" spc="-100" normalizeH="0" noProof="0" dirty="0">
              <a:ln>
                <a:noFill/>
              </a:ln>
              <a:solidFill>
                <a:srgbClr val="CC3300"/>
              </a:solidFill>
              <a:effectLst/>
              <a:uLnTx/>
              <a:uFillTx/>
            </a:endParaRPr>
          </a:p>
        </p:txBody>
      </p:sp>
      <p:sp>
        <p:nvSpPr>
          <p:cNvPr id="7" name="Textplatzhalter 2"/>
          <p:cNvSpPr txBox="1">
            <a:spLocks/>
          </p:cNvSpPr>
          <p:nvPr/>
        </p:nvSpPr>
        <p:spPr>
          <a:xfrm>
            <a:off x="864817" y="2940568"/>
            <a:ext cx="8279183" cy="1500187"/>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85000"/>
              <a:buFont typeface="Arial" pitchFamily="34" charset="0"/>
              <a:buNone/>
              <a:defRPr sz="2400" kern="1200">
                <a:solidFill>
                  <a:schemeClr val="tx1">
                    <a:tint val="75000"/>
                  </a:schemeClr>
                </a:solidFill>
                <a:latin typeface="Trebuchet MS"/>
                <a:ea typeface="+mn-ea"/>
                <a:cs typeface="Trebuchet M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Trebuchet MS"/>
                <a:ea typeface="+mn-ea"/>
                <a:cs typeface="Trebuchet M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Trebuchet MS"/>
                <a:ea typeface="+mn-ea"/>
                <a:cs typeface="Trebuchet M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Trebuchet MS"/>
                <a:ea typeface="+mn-ea"/>
                <a:cs typeface="Trebuchet M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Trebuchet MS"/>
                <a:ea typeface="+mn-ea"/>
                <a:cs typeface="Trebuchet M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l"/>
            <a:r>
              <a:rPr lang="de-AT" dirty="0">
                <a:latin typeface="Cambria" panose="02040503050406030204" pitchFamily="18" charset="0"/>
              </a:rPr>
              <a:t>Europäische Kommission: </a:t>
            </a:r>
            <a:r>
              <a:rPr lang="de-AT" dirty="0" err="1">
                <a:latin typeface="Cambria" panose="02040503050406030204" pitchFamily="18" charset="0"/>
              </a:rPr>
              <a:t>Horizon</a:t>
            </a:r>
            <a:r>
              <a:rPr lang="de-AT" dirty="0">
                <a:latin typeface="Cambria" panose="02040503050406030204" pitchFamily="18" charset="0"/>
              </a:rPr>
              <a:t> 2020</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a:lstStyle/>
          <a:p>
            <a:pPr>
              <a:defRPr/>
            </a:pPr>
            <a:fld id="{B8F4EF22-D378-4BF3-BE9A-F3BC10FA5378}" type="slidenum">
              <a:rPr lang="de-DE" smtClean="0"/>
              <a:t>26</a:t>
            </a:fld>
            <a:endParaRPr lang="de-DE" dirty="0"/>
          </a:p>
        </p:txBody>
      </p:sp>
    </p:spTree>
    <p:extLst>
      <p:ext uri="{BB962C8B-B14F-4D97-AF65-F5344CB8AC3E}">
        <p14:creationId xmlns:p14="http://schemas.microsoft.com/office/powerpoint/2010/main" val="24868055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4"/>
          </p:nvPr>
        </p:nvSpPr>
        <p:spPr>
          <a:xfrm>
            <a:off x="3771531" y="1118481"/>
            <a:ext cx="4970221" cy="4788427"/>
          </a:xfrm>
        </p:spPr>
        <p:txBody>
          <a:bodyPr>
            <a:normAutofit lnSpcReduction="10000"/>
          </a:bodyPr>
          <a:lstStyle/>
          <a:p>
            <a:pPr>
              <a:spcBef>
                <a:spcPts val="1052"/>
              </a:spcBef>
            </a:pPr>
            <a:r>
              <a:rPr lang="de-AT" sz="2000" dirty="0" smtClean="0">
                <a:solidFill>
                  <a:schemeClr val="bg1">
                    <a:lumMod val="50000"/>
                  </a:schemeClr>
                </a:solidFill>
                <a:latin typeface="Cambria" panose="02040503050406030204" pitchFamily="18" charset="0"/>
              </a:rPr>
              <a:t>Verpflichtende Veröffentlichung von </a:t>
            </a:r>
            <a:r>
              <a:rPr lang="de-AT" sz="2000" b="1" dirty="0" smtClean="0">
                <a:solidFill>
                  <a:schemeClr val="bg1">
                    <a:lumMod val="50000"/>
                  </a:schemeClr>
                </a:solidFill>
                <a:latin typeface="Cambria" panose="02040503050406030204" pitchFamily="18" charset="0"/>
              </a:rPr>
              <a:t>Forschungsdaten </a:t>
            </a:r>
            <a:r>
              <a:rPr lang="de-AT" sz="2000" dirty="0" smtClean="0">
                <a:solidFill>
                  <a:schemeClr val="bg1">
                    <a:lumMod val="50000"/>
                  </a:schemeClr>
                </a:solidFill>
                <a:latin typeface="Cambria" panose="02040503050406030204" pitchFamily="18" charset="0"/>
              </a:rPr>
              <a:t>für </a:t>
            </a:r>
            <a:r>
              <a:rPr lang="de-AT" sz="2000" b="1" dirty="0" smtClean="0">
                <a:solidFill>
                  <a:schemeClr val="bg1">
                    <a:lumMod val="50000"/>
                  </a:schemeClr>
                </a:solidFill>
                <a:latin typeface="Cambria" panose="02040503050406030204" pitchFamily="18" charset="0"/>
              </a:rPr>
              <a:t>ausgewählte Programmbereiche </a:t>
            </a:r>
            <a:r>
              <a:rPr lang="de-AT" sz="2000" dirty="0" smtClean="0">
                <a:solidFill>
                  <a:schemeClr val="bg1">
                    <a:lumMod val="50000"/>
                  </a:schemeClr>
                </a:solidFill>
                <a:latin typeface="Cambria" panose="02040503050406030204" pitchFamily="18" charset="0"/>
              </a:rPr>
              <a:t>(„</a:t>
            </a:r>
            <a:r>
              <a:rPr lang="de-AT" sz="2000" i="1" dirty="0" smtClean="0">
                <a:solidFill>
                  <a:schemeClr val="bg1">
                    <a:lumMod val="50000"/>
                  </a:schemeClr>
                </a:solidFill>
                <a:latin typeface="Cambria" panose="02040503050406030204" pitchFamily="18" charset="0"/>
              </a:rPr>
              <a:t>Work Programme“)</a:t>
            </a:r>
            <a:endParaRPr lang="de-AT" sz="2000" b="1" dirty="0" smtClean="0">
              <a:solidFill>
                <a:schemeClr val="bg1">
                  <a:lumMod val="50000"/>
                </a:schemeClr>
              </a:solidFill>
              <a:latin typeface="Cambria" panose="02040503050406030204" pitchFamily="18" charset="0"/>
            </a:endParaRPr>
          </a:p>
          <a:p>
            <a:pPr>
              <a:spcBef>
                <a:spcPts val="1052"/>
              </a:spcBef>
            </a:pPr>
            <a:r>
              <a:rPr lang="de-AT" sz="2000" dirty="0" smtClean="0">
                <a:solidFill>
                  <a:schemeClr val="bg1">
                    <a:lumMod val="50000"/>
                  </a:schemeClr>
                </a:solidFill>
                <a:latin typeface="Cambria" panose="02040503050406030204" pitchFamily="18" charset="0"/>
              </a:rPr>
              <a:t>Ab 2017 </a:t>
            </a:r>
            <a:r>
              <a:rPr lang="de-AT" sz="2000" b="1" dirty="0">
                <a:solidFill>
                  <a:schemeClr val="bg1">
                    <a:lumMod val="50000"/>
                  </a:schemeClr>
                </a:solidFill>
                <a:latin typeface="Cambria" panose="02040503050406030204" pitchFamily="18" charset="0"/>
              </a:rPr>
              <a:t>o</a:t>
            </a:r>
            <a:r>
              <a:rPr lang="de-AT" sz="2000" b="1" dirty="0" smtClean="0">
                <a:solidFill>
                  <a:schemeClr val="bg1">
                    <a:lumMod val="50000"/>
                  </a:schemeClr>
                </a:solidFill>
                <a:latin typeface="Cambria" panose="02040503050406030204" pitchFamily="18" charset="0"/>
              </a:rPr>
              <a:t>pen </a:t>
            </a:r>
            <a:r>
              <a:rPr lang="de-AT" sz="2000" b="1" dirty="0" err="1" smtClean="0">
                <a:solidFill>
                  <a:schemeClr val="bg1">
                    <a:lumMod val="50000"/>
                  </a:schemeClr>
                </a:solidFill>
                <a:latin typeface="Cambria" panose="02040503050406030204" pitchFamily="18" charset="0"/>
              </a:rPr>
              <a:t>by</a:t>
            </a:r>
            <a:r>
              <a:rPr lang="de-AT" sz="2000" b="1" dirty="0" smtClean="0">
                <a:solidFill>
                  <a:schemeClr val="bg1">
                    <a:lumMod val="50000"/>
                  </a:schemeClr>
                </a:solidFill>
                <a:latin typeface="Cambria" panose="02040503050406030204" pitchFamily="18" charset="0"/>
              </a:rPr>
              <a:t> </a:t>
            </a:r>
            <a:r>
              <a:rPr lang="de-AT" sz="2000" b="1" dirty="0" err="1" smtClean="0">
                <a:solidFill>
                  <a:schemeClr val="bg1">
                    <a:lumMod val="50000"/>
                  </a:schemeClr>
                </a:solidFill>
                <a:latin typeface="Cambria" panose="02040503050406030204" pitchFamily="18" charset="0"/>
              </a:rPr>
              <a:t>default</a:t>
            </a:r>
            <a:r>
              <a:rPr lang="de-AT" sz="2000" dirty="0" smtClean="0">
                <a:solidFill>
                  <a:schemeClr val="bg1">
                    <a:lumMod val="50000"/>
                  </a:schemeClr>
                </a:solidFill>
                <a:latin typeface="Cambria" panose="02040503050406030204" pitchFamily="18" charset="0"/>
              </a:rPr>
              <a:t>, aber </a:t>
            </a:r>
            <a:r>
              <a:rPr lang="de-AT" sz="2000" dirty="0" err="1" smtClean="0">
                <a:solidFill>
                  <a:schemeClr val="bg1">
                    <a:lumMod val="50000"/>
                  </a:schemeClr>
                </a:solidFill>
                <a:latin typeface="Cambria" panose="02040503050406030204" pitchFamily="18" charset="0"/>
              </a:rPr>
              <a:t>opt</a:t>
            </a:r>
            <a:r>
              <a:rPr lang="de-AT" sz="2000" dirty="0" smtClean="0">
                <a:solidFill>
                  <a:schemeClr val="bg1">
                    <a:lumMod val="50000"/>
                  </a:schemeClr>
                </a:solidFill>
                <a:latin typeface="Cambria" panose="02040503050406030204" pitchFamily="18" charset="0"/>
              </a:rPr>
              <a:t>-out möglich</a:t>
            </a:r>
          </a:p>
          <a:p>
            <a:pPr lvl="1">
              <a:spcBef>
                <a:spcPts val="1052"/>
              </a:spcBef>
              <a:buClr>
                <a:srgbClr val="009FDF"/>
              </a:buClr>
              <a:buFont typeface="Symbol" panose="05050102010706020507" pitchFamily="18" charset="2"/>
              <a:buChar char="-"/>
            </a:pPr>
            <a:r>
              <a:rPr lang="de-AT" sz="2000" dirty="0" err="1" smtClean="0">
                <a:solidFill>
                  <a:schemeClr val="bg1">
                    <a:lumMod val="50000"/>
                  </a:schemeClr>
                </a:solidFill>
                <a:latin typeface="Cambria" panose="02040503050406030204" pitchFamily="18" charset="0"/>
              </a:rPr>
              <a:t>Opt</a:t>
            </a:r>
            <a:r>
              <a:rPr lang="de-AT" sz="2000" dirty="0" smtClean="0">
                <a:solidFill>
                  <a:schemeClr val="bg1">
                    <a:lumMod val="50000"/>
                  </a:schemeClr>
                </a:solidFill>
                <a:latin typeface="Cambria" panose="02040503050406030204" pitchFamily="18" charset="0"/>
              </a:rPr>
              <a:t>-in/</a:t>
            </a:r>
            <a:r>
              <a:rPr lang="de-AT" sz="2000" dirty="0" err="1" smtClean="0">
                <a:solidFill>
                  <a:schemeClr val="bg1">
                    <a:lumMod val="50000"/>
                  </a:schemeClr>
                </a:solidFill>
                <a:latin typeface="Cambria" panose="02040503050406030204" pitchFamily="18" charset="0"/>
              </a:rPr>
              <a:t>opt</a:t>
            </a:r>
            <a:r>
              <a:rPr lang="de-AT" sz="2000" dirty="0" smtClean="0">
                <a:solidFill>
                  <a:schemeClr val="bg1">
                    <a:lumMod val="50000"/>
                  </a:schemeClr>
                </a:solidFill>
                <a:latin typeface="Cambria" panose="02040503050406030204" pitchFamily="18" charset="0"/>
              </a:rPr>
              <a:t>-out hat </a:t>
            </a:r>
            <a:r>
              <a:rPr lang="de-AT" sz="2000" b="1" dirty="0" smtClean="0">
                <a:solidFill>
                  <a:schemeClr val="bg1">
                    <a:lumMod val="50000"/>
                  </a:schemeClr>
                </a:solidFill>
                <a:latin typeface="Cambria" panose="02040503050406030204" pitchFamily="18" charset="0"/>
              </a:rPr>
              <a:t>keinen Einfluss </a:t>
            </a:r>
            <a:r>
              <a:rPr lang="de-AT" sz="2000" dirty="0" smtClean="0">
                <a:solidFill>
                  <a:schemeClr val="bg1">
                    <a:lumMod val="50000"/>
                  </a:schemeClr>
                </a:solidFill>
                <a:latin typeface="Cambria" panose="02040503050406030204" pitchFamily="18" charset="0"/>
              </a:rPr>
              <a:t>auf die </a:t>
            </a:r>
            <a:r>
              <a:rPr lang="de-AT" sz="2000" b="1" dirty="0" smtClean="0">
                <a:solidFill>
                  <a:schemeClr val="bg1">
                    <a:lumMod val="50000"/>
                  </a:schemeClr>
                </a:solidFill>
                <a:latin typeface="Cambria" panose="02040503050406030204" pitchFamily="18" charset="0"/>
              </a:rPr>
              <a:t>Evaluierung</a:t>
            </a:r>
            <a:r>
              <a:rPr lang="de-AT" sz="2000" dirty="0" smtClean="0">
                <a:solidFill>
                  <a:schemeClr val="bg1">
                    <a:lumMod val="50000"/>
                  </a:schemeClr>
                </a:solidFill>
                <a:latin typeface="Cambria" panose="02040503050406030204" pitchFamily="18" charset="0"/>
              </a:rPr>
              <a:t>; </a:t>
            </a:r>
            <a:r>
              <a:rPr lang="de-AT" sz="2000" dirty="0" err="1" smtClean="0">
                <a:solidFill>
                  <a:schemeClr val="bg1">
                    <a:lumMod val="50000"/>
                  </a:schemeClr>
                </a:solidFill>
                <a:latin typeface="Cambria" panose="02040503050406030204" pitchFamily="18" charset="0"/>
              </a:rPr>
              <a:t>Opt</a:t>
            </a:r>
            <a:r>
              <a:rPr lang="de-AT" sz="2000" dirty="0" smtClean="0">
                <a:solidFill>
                  <a:schemeClr val="bg1">
                    <a:lumMod val="50000"/>
                  </a:schemeClr>
                </a:solidFill>
                <a:latin typeface="Cambria" panose="02040503050406030204" pitchFamily="18" charset="0"/>
              </a:rPr>
              <a:t>-out ist im Antrag und während des Projekts möglich</a:t>
            </a:r>
          </a:p>
          <a:p>
            <a:pPr>
              <a:spcBef>
                <a:spcPts val="1052"/>
              </a:spcBef>
            </a:pPr>
            <a:r>
              <a:rPr lang="de-AT" sz="2000" dirty="0" smtClean="0">
                <a:solidFill>
                  <a:schemeClr val="bg1">
                    <a:lumMod val="50000"/>
                  </a:schemeClr>
                </a:solidFill>
                <a:latin typeface="Cambria" panose="02040503050406030204" pitchFamily="18" charset="0"/>
              </a:rPr>
              <a:t>Wenn Daten nicht veröffentlicht werden, sind die Gründe dafür anzugeben (z.B. Datenschutz)</a:t>
            </a:r>
          </a:p>
          <a:p>
            <a:pPr>
              <a:spcBef>
                <a:spcPts val="1052"/>
              </a:spcBef>
            </a:pPr>
            <a:r>
              <a:rPr lang="de-AT" sz="2000" dirty="0">
                <a:solidFill>
                  <a:schemeClr val="bg1">
                    <a:lumMod val="50000"/>
                  </a:schemeClr>
                </a:solidFill>
                <a:latin typeface="Cambria" panose="02040503050406030204" pitchFamily="18" charset="0"/>
              </a:rPr>
              <a:t>Datenmanagementkosten sind </a:t>
            </a:r>
            <a:r>
              <a:rPr lang="de-AT" sz="2000" dirty="0" smtClean="0">
                <a:solidFill>
                  <a:schemeClr val="bg1">
                    <a:lumMod val="50000"/>
                  </a:schemeClr>
                </a:solidFill>
                <a:latin typeface="Cambria" panose="02040503050406030204" pitchFamily="18" charset="0"/>
              </a:rPr>
              <a:t>während der Projektdauer </a:t>
            </a:r>
            <a:r>
              <a:rPr lang="de-AT" sz="2000" b="1" dirty="0" smtClean="0">
                <a:solidFill>
                  <a:schemeClr val="bg1">
                    <a:lumMod val="50000"/>
                  </a:schemeClr>
                </a:solidFill>
                <a:latin typeface="Cambria" panose="02040503050406030204" pitchFamily="18" charset="0"/>
              </a:rPr>
              <a:t>förderfähig </a:t>
            </a:r>
            <a:r>
              <a:rPr lang="de-AT" sz="2000" dirty="0" smtClean="0">
                <a:solidFill>
                  <a:schemeClr val="bg1">
                    <a:lumMod val="50000"/>
                  </a:schemeClr>
                </a:solidFill>
                <a:latin typeface="Cambria" panose="02040503050406030204" pitchFamily="18" charset="0"/>
              </a:rPr>
              <a:t>(nur direkte, messbare Kosten!)</a:t>
            </a:r>
          </a:p>
          <a:p>
            <a:pPr marL="0" indent="0">
              <a:spcBef>
                <a:spcPts val="1052"/>
              </a:spcBef>
              <a:buNone/>
            </a:pPr>
            <a:endParaRPr lang="de-AT" dirty="0">
              <a:solidFill>
                <a:schemeClr val="bg1">
                  <a:lumMod val="50000"/>
                </a:schemeClr>
              </a:solidFill>
              <a:latin typeface="Cambria" panose="02040503050406030204" pitchFamily="18" charset="0"/>
            </a:endParaRPr>
          </a:p>
          <a:p>
            <a:pPr lvl="1"/>
            <a:endParaRPr lang="de-AT" dirty="0" smtClean="0">
              <a:solidFill>
                <a:schemeClr val="bg1">
                  <a:lumMod val="50000"/>
                </a:schemeClr>
              </a:solidFill>
              <a:latin typeface="Cambria" panose="02040503050406030204" pitchFamily="18" charset="0"/>
            </a:endParaRPr>
          </a:p>
          <a:p>
            <a:pPr marL="474483" lvl="1" indent="0">
              <a:buNone/>
            </a:pPr>
            <a:endParaRPr lang="de-AT" dirty="0" smtClean="0"/>
          </a:p>
          <a:p>
            <a:pPr lvl="1"/>
            <a:endParaRPr lang="de-AT" dirty="0" smtClean="0"/>
          </a:p>
          <a:p>
            <a:endParaRPr lang="de-AT" dirty="0" smtClean="0"/>
          </a:p>
        </p:txBody>
      </p:sp>
      <p:sp>
        <p:nvSpPr>
          <p:cNvPr id="4" name="Titel 1"/>
          <p:cNvSpPr txBox="1">
            <a:spLocks/>
          </p:cNvSpPr>
          <p:nvPr/>
        </p:nvSpPr>
        <p:spPr>
          <a:xfrm>
            <a:off x="757283" y="1350234"/>
            <a:ext cx="3014248" cy="2950533"/>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3600" b="1" i="0" kern="1200" spc="-100" baseline="0">
                <a:solidFill>
                  <a:srgbClr val="ED7C00"/>
                </a:solidFill>
                <a:latin typeface="Trebuchet MS"/>
                <a:ea typeface="+mj-ea"/>
                <a:cs typeface="Trebuchet MS"/>
              </a:defRPr>
            </a:lvl1pPr>
          </a:lstStyle>
          <a:p>
            <a:pPr algn="r"/>
            <a:r>
              <a:rPr lang="en-US" dirty="0" smtClean="0">
                <a:solidFill>
                  <a:srgbClr val="009FDF"/>
                </a:solidFill>
                <a:latin typeface="Cambria" panose="02040503050406030204" pitchFamily="18" charset="0"/>
              </a:rPr>
              <a:t>Horizon 2020</a:t>
            </a:r>
            <a:r>
              <a:rPr lang="en-US" dirty="0">
                <a:solidFill>
                  <a:srgbClr val="009FDF"/>
                </a:solidFill>
                <a:latin typeface="Cambria" panose="02040503050406030204" pitchFamily="18" charset="0"/>
              </a:rPr>
              <a:t/>
            </a:r>
            <a:br>
              <a:rPr lang="en-US" dirty="0">
                <a:solidFill>
                  <a:srgbClr val="009FDF"/>
                </a:solidFill>
                <a:latin typeface="Cambria" panose="02040503050406030204" pitchFamily="18" charset="0"/>
              </a:rPr>
            </a:br>
            <a:r>
              <a:rPr lang="en-US" dirty="0" smtClean="0">
                <a:solidFill>
                  <a:srgbClr val="009FDF"/>
                </a:solidFill>
                <a:latin typeface="Cambria" panose="02040503050406030204" pitchFamily="18" charset="0"/>
              </a:rPr>
              <a:t>Open Research </a:t>
            </a:r>
            <a:r>
              <a:rPr lang="en-US" dirty="0">
                <a:solidFill>
                  <a:srgbClr val="009FDF"/>
                </a:solidFill>
                <a:latin typeface="Cambria" panose="02040503050406030204" pitchFamily="18" charset="0"/>
              </a:rPr>
              <a:t>Data </a:t>
            </a:r>
            <a:r>
              <a:rPr lang="en-US" dirty="0" smtClean="0">
                <a:solidFill>
                  <a:srgbClr val="009FDF"/>
                </a:solidFill>
                <a:latin typeface="Cambria" panose="02040503050406030204" pitchFamily="18" charset="0"/>
              </a:rPr>
              <a:t>Pilot (ORD)</a:t>
            </a:r>
            <a:r>
              <a:rPr lang="en-US" dirty="0">
                <a:solidFill>
                  <a:srgbClr val="009FDF"/>
                </a:solidFill>
                <a:latin typeface="Cambria" panose="02040503050406030204" pitchFamily="18" charset="0"/>
              </a:rPr>
              <a:t/>
            </a:r>
            <a:br>
              <a:rPr lang="en-US" dirty="0">
                <a:solidFill>
                  <a:srgbClr val="009FDF"/>
                </a:solidFill>
                <a:latin typeface="Cambria" panose="02040503050406030204" pitchFamily="18" charset="0"/>
              </a:rPr>
            </a:br>
            <a:endParaRPr lang="de-AT" b="0" i="1" dirty="0">
              <a:solidFill>
                <a:srgbClr val="009FDF"/>
              </a:solidFill>
              <a:latin typeface="Cambria" panose="02040503050406030204"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418" y="3681195"/>
            <a:ext cx="1901195" cy="2678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0"/>
          </p:nvPr>
        </p:nvSpPr>
        <p:spPr/>
        <p:txBody>
          <a:bodyPr/>
          <a:lstStyle/>
          <a:p>
            <a:fld id="{D153592F-B737-4B5B-9F57-E826AED63FA4}" type="slidenum">
              <a:rPr lang="de-AT" smtClean="0"/>
              <a:t>27</a:t>
            </a:fld>
            <a:endParaRPr lang="de-AT"/>
          </a:p>
        </p:txBody>
      </p:sp>
    </p:spTree>
    <p:extLst>
      <p:ext uri="{BB962C8B-B14F-4D97-AF65-F5344CB8AC3E}">
        <p14:creationId xmlns:p14="http://schemas.microsoft.com/office/powerpoint/2010/main" val="38122306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2"/>
          </p:nvPr>
        </p:nvSpPr>
        <p:spPr>
          <a:xfrm>
            <a:off x="585252" y="1516115"/>
            <a:ext cx="7976857" cy="4445298"/>
          </a:xfrm>
          <a:gradFill flip="none" rotWithShape="1">
            <a:gsLst>
              <a:gs pos="0">
                <a:srgbClr val="009FDF">
                  <a:shade val="30000"/>
                  <a:satMod val="115000"/>
                </a:srgbClr>
              </a:gs>
              <a:gs pos="50000">
                <a:srgbClr val="009FDF">
                  <a:shade val="67500"/>
                  <a:satMod val="115000"/>
                </a:srgbClr>
              </a:gs>
              <a:gs pos="100000">
                <a:srgbClr val="009FDF">
                  <a:shade val="100000"/>
                  <a:satMod val="115000"/>
                </a:srgbClr>
              </a:gs>
            </a:gsLst>
            <a:lin ang="5400000" scaled="1"/>
            <a:tileRect/>
          </a:gradFill>
          <a:ln w="47625" cap="rnd">
            <a:gradFill>
              <a:gsLst>
                <a:gs pos="1300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bevel/>
          </a:ln>
        </p:spPr>
        <p:txBody>
          <a:bodyPr>
            <a:normAutofit/>
          </a:bodyPr>
          <a:lstStyle/>
          <a:p>
            <a:pPr marL="300552" indent="-300552">
              <a:spcAft>
                <a:spcPts val="114"/>
              </a:spcAft>
              <a:buClr>
                <a:schemeClr val="bg1"/>
              </a:buClr>
              <a:buFont typeface="+mj-lt"/>
              <a:buAutoNum type="arabicPeriod"/>
            </a:pPr>
            <a:r>
              <a:rPr lang="de-AT" sz="1600" b="1" dirty="0">
                <a:solidFill>
                  <a:schemeClr val="bg1"/>
                </a:solidFill>
                <a:latin typeface="Cambria" panose="02040503050406030204" pitchFamily="18" charset="0"/>
              </a:rPr>
              <a:t>Future </a:t>
            </a:r>
            <a:r>
              <a:rPr lang="de-AT" sz="1600" b="1" dirty="0" err="1">
                <a:solidFill>
                  <a:schemeClr val="bg1"/>
                </a:solidFill>
                <a:latin typeface="Cambria" panose="02040503050406030204" pitchFamily="18" charset="0"/>
              </a:rPr>
              <a:t>and</a:t>
            </a:r>
            <a:r>
              <a:rPr lang="de-AT" sz="1600" b="1" dirty="0">
                <a:solidFill>
                  <a:schemeClr val="bg1"/>
                </a:solidFill>
                <a:latin typeface="Cambria" panose="02040503050406030204" pitchFamily="18" charset="0"/>
              </a:rPr>
              <a:t> Emerging Technologies</a:t>
            </a:r>
          </a:p>
          <a:p>
            <a:pPr marL="300552" indent="-300552">
              <a:spcAft>
                <a:spcPts val="114"/>
              </a:spcAft>
              <a:buClr>
                <a:schemeClr val="bg1"/>
              </a:buClr>
              <a:buFont typeface="+mj-lt"/>
              <a:buAutoNum type="arabicPeriod"/>
            </a:pPr>
            <a:r>
              <a:rPr lang="de-AT" sz="1600" b="1" dirty="0">
                <a:solidFill>
                  <a:schemeClr val="bg1"/>
                </a:solidFill>
                <a:latin typeface="Cambria" panose="02040503050406030204" pitchFamily="18" charset="0"/>
              </a:rPr>
              <a:t>Research </a:t>
            </a:r>
            <a:r>
              <a:rPr lang="de-AT" sz="1600" b="1" dirty="0" err="1">
                <a:solidFill>
                  <a:schemeClr val="bg1"/>
                </a:solidFill>
                <a:latin typeface="Cambria" panose="02040503050406030204" pitchFamily="18" charset="0"/>
              </a:rPr>
              <a:t>infrastructures</a:t>
            </a:r>
            <a:endParaRPr lang="de-AT" sz="1600" b="1" dirty="0">
              <a:solidFill>
                <a:schemeClr val="bg1"/>
              </a:solidFill>
              <a:latin typeface="Cambria" panose="02040503050406030204" pitchFamily="18" charset="0"/>
            </a:endParaRPr>
          </a:p>
          <a:p>
            <a:pPr marL="300552" indent="-300552">
              <a:spcAft>
                <a:spcPts val="114"/>
              </a:spcAft>
              <a:buClr>
                <a:schemeClr val="bg1"/>
              </a:buClr>
              <a:buFont typeface="+mj-lt"/>
              <a:buAutoNum type="arabicPeriod"/>
            </a:pPr>
            <a:r>
              <a:rPr lang="de-AT" sz="1600" b="1" dirty="0">
                <a:solidFill>
                  <a:schemeClr val="bg1"/>
                </a:solidFill>
                <a:latin typeface="Cambria" panose="02040503050406030204" pitchFamily="18" charset="0"/>
              </a:rPr>
              <a:t>Leadership in </a:t>
            </a:r>
            <a:r>
              <a:rPr lang="de-AT" sz="1600" b="1" dirty="0" err="1">
                <a:solidFill>
                  <a:schemeClr val="bg1"/>
                </a:solidFill>
                <a:latin typeface="Cambria" panose="02040503050406030204" pitchFamily="18" charset="0"/>
              </a:rPr>
              <a:t>enabling</a:t>
            </a:r>
            <a:r>
              <a:rPr lang="de-AT" sz="1600" b="1" dirty="0">
                <a:solidFill>
                  <a:schemeClr val="bg1"/>
                </a:solidFill>
                <a:latin typeface="Cambria" panose="02040503050406030204" pitchFamily="18" charset="0"/>
              </a:rPr>
              <a:t> &amp; </a:t>
            </a:r>
            <a:r>
              <a:rPr lang="de-AT" sz="1600" b="1" dirty="0" err="1">
                <a:solidFill>
                  <a:schemeClr val="bg1"/>
                </a:solidFill>
                <a:latin typeface="Cambria" panose="02040503050406030204" pitchFamily="18" charset="0"/>
              </a:rPr>
              <a:t>industrial</a:t>
            </a:r>
            <a:r>
              <a:rPr lang="de-AT" sz="1600" b="1" dirty="0">
                <a:solidFill>
                  <a:schemeClr val="bg1"/>
                </a:solidFill>
                <a:latin typeface="Cambria" panose="02040503050406030204" pitchFamily="18" charset="0"/>
              </a:rPr>
              <a:t> </a:t>
            </a:r>
            <a:r>
              <a:rPr lang="de-AT" sz="1600" b="1" dirty="0" err="1">
                <a:solidFill>
                  <a:schemeClr val="bg1"/>
                </a:solidFill>
                <a:latin typeface="Cambria" panose="02040503050406030204" pitchFamily="18" charset="0"/>
              </a:rPr>
              <a:t>technologies</a:t>
            </a:r>
            <a:r>
              <a:rPr lang="de-AT" sz="1600" b="1" dirty="0">
                <a:solidFill>
                  <a:schemeClr val="bg1"/>
                </a:solidFill>
                <a:latin typeface="Cambria" panose="02040503050406030204" pitchFamily="18" charset="0"/>
              </a:rPr>
              <a:t> – Information  &amp; Communication Technologies</a:t>
            </a:r>
          </a:p>
          <a:p>
            <a:pPr marL="300552" indent="-300552">
              <a:spcAft>
                <a:spcPts val="114"/>
              </a:spcAft>
              <a:buClr>
                <a:schemeClr val="bg1"/>
              </a:buClr>
              <a:buFont typeface="+mj-lt"/>
              <a:buAutoNum type="arabicPeriod"/>
            </a:pPr>
            <a:r>
              <a:rPr lang="en-US" sz="1600" b="1" dirty="0">
                <a:solidFill>
                  <a:schemeClr val="bg1"/>
                </a:solidFill>
                <a:latin typeface="Cambria" panose="02040503050406030204" pitchFamily="18" charset="0"/>
              </a:rPr>
              <a:t>Nanotechnologies, Advanced  Materials, Advanced Manufacturing  &amp; Processing, &amp; Biotechnology – '</a:t>
            </a:r>
            <a:r>
              <a:rPr lang="en-US" sz="1600" b="1" dirty="0" err="1">
                <a:solidFill>
                  <a:schemeClr val="bg1"/>
                </a:solidFill>
                <a:latin typeface="Cambria" panose="02040503050406030204" pitchFamily="18" charset="0"/>
              </a:rPr>
              <a:t>nanosafety</a:t>
            </a:r>
            <a:r>
              <a:rPr lang="en-US" sz="1600" b="1" dirty="0">
                <a:solidFill>
                  <a:schemeClr val="bg1"/>
                </a:solidFill>
                <a:latin typeface="Cambria" panose="02040503050406030204" pitchFamily="18" charset="0"/>
              </a:rPr>
              <a:t>' &amp; 'modelling' topic</a:t>
            </a:r>
          </a:p>
          <a:p>
            <a:pPr marL="300552" indent="-300552">
              <a:spcAft>
                <a:spcPts val="114"/>
              </a:spcAft>
              <a:buClr>
                <a:schemeClr val="bg1"/>
              </a:buClr>
              <a:buFont typeface="+mj-lt"/>
              <a:buAutoNum type="arabicPeriod"/>
            </a:pPr>
            <a:r>
              <a:rPr lang="en-US" sz="1600" b="1" dirty="0">
                <a:solidFill>
                  <a:schemeClr val="bg1"/>
                </a:solidFill>
                <a:latin typeface="Cambria" panose="02040503050406030204" pitchFamily="18" charset="0"/>
              </a:rPr>
              <a:t>Societal Challenge – Food security, sustainable agriculture &amp; forestry, marine &amp;  maritime  &amp;  inland  water  research  &amp;  the  </a:t>
            </a:r>
            <a:r>
              <a:rPr lang="en-US" sz="1600" b="1" dirty="0" err="1">
                <a:solidFill>
                  <a:schemeClr val="bg1"/>
                </a:solidFill>
                <a:latin typeface="Cambria" panose="02040503050406030204" pitchFamily="18" charset="0"/>
              </a:rPr>
              <a:t>bioeconomy</a:t>
            </a:r>
            <a:r>
              <a:rPr lang="en-US" sz="1600" b="1" dirty="0">
                <a:solidFill>
                  <a:schemeClr val="bg1"/>
                </a:solidFill>
                <a:latin typeface="Cambria" panose="02040503050406030204" pitchFamily="18" charset="0"/>
              </a:rPr>
              <a:t> - selected  topics  as specified in the work </a:t>
            </a:r>
            <a:r>
              <a:rPr lang="en-US" sz="1600" b="1" dirty="0" err="1">
                <a:solidFill>
                  <a:schemeClr val="bg1"/>
                </a:solidFill>
                <a:latin typeface="Cambria" panose="02040503050406030204" pitchFamily="18" charset="0"/>
              </a:rPr>
              <a:t>programme</a:t>
            </a:r>
            <a:endParaRPr lang="en-US" sz="1600" b="1" dirty="0">
              <a:solidFill>
                <a:schemeClr val="bg1"/>
              </a:solidFill>
              <a:latin typeface="Cambria" panose="02040503050406030204" pitchFamily="18" charset="0"/>
            </a:endParaRPr>
          </a:p>
          <a:p>
            <a:pPr marL="300552" indent="-300552">
              <a:spcAft>
                <a:spcPts val="114"/>
              </a:spcAft>
              <a:buClr>
                <a:schemeClr val="bg1"/>
              </a:buClr>
              <a:buFont typeface="+mj-lt"/>
              <a:buAutoNum type="arabicPeriod"/>
            </a:pPr>
            <a:r>
              <a:rPr lang="en-US" sz="1600" b="1" dirty="0">
                <a:solidFill>
                  <a:schemeClr val="bg1"/>
                </a:solidFill>
                <a:latin typeface="Cambria" panose="02040503050406030204" pitchFamily="18" charset="0"/>
              </a:rPr>
              <a:t>Societal Challenge – Climate Action, Environment, Resource Efficiency &amp; Raw Materials – except raw materials </a:t>
            </a:r>
          </a:p>
          <a:p>
            <a:pPr marL="300552" indent="-300552">
              <a:spcAft>
                <a:spcPts val="114"/>
              </a:spcAft>
              <a:buClr>
                <a:schemeClr val="bg1"/>
              </a:buClr>
              <a:buFont typeface="+mj-lt"/>
              <a:buAutoNum type="arabicPeriod"/>
            </a:pPr>
            <a:r>
              <a:rPr lang="en-US" sz="1600" b="1" dirty="0">
                <a:solidFill>
                  <a:schemeClr val="bg1"/>
                </a:solidFill>
                <a:latin typeface="Cambria" panose="02040503050406030204" pitchFamily="18" charset="0"/>
              </a:rPr>
              <a:t>Societal Challenge – Europe in a changing world – inclusive, innovative &amp; reflective societies</a:t>
            </a:r>
          </a:p>
          <a:p>
            <a:pPr marL="300552" indent="-300552">
              <a:spcAft>
                <a:spcPts val="114"/>
              </a:spcAft>
              <a:buClr>
                <a:schemeClr val="bg1"/>
              </a:buClr>
              <a:buFont typeface="+mj-lt"/>
              <a:buAutoNum type="arabicPeriod"/>
            </a:pPr>
            <a:r>
              <a:rPr lang="de-AT" sz="1600" b="1" dirty="0">
                <a:solidFill>
                  <a:schemeClr val="bg1"/>
                </a:solidFill>
                <a:latin typeface="Cambria" panose="02040503050406030204" pitchFamily="18" charset="0"/>
              </a:rPr>
              <a:t>Science </a:t>
            </a:r>
            <a:r>
              <a:rPr lang="de-AT" sz="1600" b="1" dirty="0" err="1">
                <a:solidFill>
                  <a:schemeClr val="bg1"/>
                </a:solidFill>
                <a:latin typeface="Cambria" panose="02040503050406030204" pitchFamily="18" charset="0"/>
              </a:rPr>
              <a:t>with</a:t>
            </a:r>
            <a:r>
              <a:rPr lang="de-AT" sz="1600" b="1" dirty="0">
                <a:solidFill>
                  <a:schemeClr val="bg1"/>
                </a:solidFill>
                <a:latin typeface="Cambria" panose="02040503050406030204" pitchFamily="18" charset="0"/>
              </a:rPr>
              <a:t> &amp; </a:t>
            </a:r>
            <a:r>
              <a:rPr lang="de-AT" sz="1600" b="1" dirty="0" err="1">
                <a:solidFill>
                  <a:schemeClr val="bg1"/>
                </a:solidFill>
                <a:latin typeface="Cambria" panose="02040503050406030204" pitchFamily="18" charset="0"/>
              </a:rPr>
              <a:t>for</a:t>
            </a:r>
            <a:r>
              <a:rPr lang="de-AT" sz="1600" b="1" dirty="0">
                <a:solidFill>
                  <a:schemeClr val="bg1"/>
                </a:solidFill>
                <a:latin typeface="Cambria" panose="02040503050406030204" pitchFamily="18" charset="0"/>
              </a:rPr>
              <a:t> Society</a:t>
            </a:r>
          </a:p>
          <a:p>
            <a:pPr marL="300552" indent="-300552">
              <a:spcAft>
                <a:spcPts val="114"/>
              </a:spcAft>
              <a:buClr>
                <a:schemeClr val="bg1"/>
              </a:buClr>
              <a:buFont typeface="+mj-lt"/>
              <a:buAutoNum type="arabicPeriod"/>
            </a:pPr>
            <a:r>
              <a:rPr lang="en-US" sz="1600" b="1" dirty="0">
                <a:solidFill>
                  <a:schemeClr val="bg1"/>
                </a:solidFill>
                <a:latin typeface="Cambria" panose="02040503050406030204" pitchFamily="18" charset="0"/>
              </a:rPr>
              <a:t>Cross - cutting activities – focus areas – part Smart &amp; Sustainable Cities</a:t>
            </a:r>
            <a:endParaRPr lang="de-AT" sz="1600" b="1" dirty="0">
              <a:solidFill>
                <a:schemeClr val="bg1"/>
              </a:solidFill>
              <a:latin typeface="Cambria" panose="02040503050406030204" pitchFamily="18" charset="0"/>
            </a:endParaRPr>
          </a:p>
        </p:txBody>
      </p:sp>
      <p:sp>
        <p:nvSpPr>
          <p:cNvPr id="6" name="Textfeld 5"/>
          <p:cNvSpPr txBox="1"/>
          <p:nvPr/>
        </p:nvSpPr>
        <p:spPr>
          <a:xfrm>
            <a:off x="585252" y="6079189"/>
            <a:ext cx="8189413" cy="781622"/>
          </a:xfrm>
          <a:prstGeom prst="rect">
            <a:avLst/>
          </a:prstGeom>
          <a:noFill/>
        </p:spPr>
        <p:txBody>
          <a:bodyPr wrap="square" lIns="80147" tIns="40074" rIns="80147" bIns="40074" rtlCol="0">
            <a:spAutoFit/>
          </a:bodyPr>
          <a:lstStyle/>
          <a:p>
            <a:r>
              <a:rPr lang="en-US" sz="1200" dirty="0" err="1">
                <a:solidFill>
                  <a:schemeClr val="bg1">
                    <a:lumMod val="50000"/>
                  </a:schemeClr>
                </a:solidFill>
                <a:latin typeface="Cambria" panose="02040503050406030204" pitchFamily="18" charset="0"/>
              </a:rPr>
              <a:t>Quelle</a:t>
            </a:r>
            <a:r>
              <a:rPr lang="en-US" sz="1200" dirty="0">
                <a:solidFill>
                  <a:schemeClr val="bg1">
                    <a:lumMod val="50000"/>
                  </a:schemeClr>
                </a:solidFill>
                <a:latin typeface="Cambria" panose="02040503050406030204" pitchFamily="18" charset="0"/>
              </a:rPr>
              <a:t>: European Commission: </a:t>
            </a:r>
            <a:r>
              <a:rPr lang="en-US" sz="1200" i="1" dirty="0">
                <a:solidFill>
                  <a:schemeClr val="bg1">
                    <a:lumMod val="50000"/>
                  </a:schemeClr>
                </a:solidFill>
                <a:latin typeface="Cambria" panose="02040503050406030204" pitchFamily="18" charset="0"/>
              </a:rPr>
              <a:t>Guidelines on Open Access to Scientific Publications and Research Data in Horizon 2020</a:t>
            </a:r>
            <a:r>
              <a:rPr lang="en-US" sz="1200" dirty="0">
                <a:solidFill>
                  <a:schemeClr val="bg1">
                    <a:lumMod val="50000"/>
                  </a:schemeClr>
                </a:solidFill>
                <a:latin typeface="Cambria" panose="02040503050406030204" pitchFamily="18" charset="0"/>
              </a:rPr>
              <a:t>: </a:t>
            </a:r>
            <a:r>
              <a:rPr lang="en-US" sz="1100" dirty="0">
                <a:solidFill>
                  <a:schemeClr val="bg1">
                    <a:lumMod val="50000"/>
                  </a:schemeClr>
                </a:solidFill>
                <a:latin typeface="Cambria" panose="02040503050406030204" pitchFamily="18" charset="0"/>
                <a:hlinkClick r:id="rId2"/>
              </a:rPr>
              <a:t>http://ec.europa.eu/research/participants/data/ref/h2020/grants_manual/hi/oa_pilot/h2020-hi-oa-pilot-guide_en.pdf</a:t>
            </a:r>
            <a:endParaRPr lang="en-US" sz="1100" dirty="0">
              <a:solidFill>
                <a:schemeClr val="bg1">
                  <a:lumMod val="50000"/>
                </a:schemeClr>
              </a:solidFill>
              <a:latin typeface="Cambria" panose="02040503050406030204" pitchFamily="18" charset="0"/>
            </a:endParaRPr>
          </a:p>
          <a:p>
            <a:endParaRPr lang="de-AT" sz="2100" dirty="0"/>
          </a:p>
        </p:txBody>
      </p:sp>
      <p:sp>
        <p:nvSpPr>
          <p:cNvPr id="5" name="Titel 1"/>
          <p:cNvSpPr txBox="1">
            <a:spLocks/>
          </p:cNvSpPr>
          <p:nvPr/>
        </p:nvSpPr>
        <p:spPr>
          <a:xfrm>
            <a:off x="457200" y="340158"/>
            <a:ext cx="8229600" cy="990600"/>
          </a:xfrm>
          <a:prstGeom prst="rect">
            <a:avLst/>
          </a:prstGeom>
        </p:spPr>
        <p:txBody>
          <a:bodyPr>
            <a:normAutofit fontScale="25000" lnSpcReduction="20000"/>
          </a:bodyPr>
          <a:lstStyle>
            <a:lvl1pPr algn="l" defTabSz="914400" rtl="0" eaLnBrk="1" latinLnBrk="0" hangingPunct="1">
              <a:spcBef>
                <a:spcPct val="0"/>
              </a:spcBef>
              <a:buNone/>
              <a:defRPr sz="3600" b="1" i="0" kern="1200" spc="-100" baseline="0">
                <a:solidFill>
                  <a:srgbClr val="ED7C00"/>
                </a:solidFill>
                <a:latin typeface="Trebuchet MS"/>
                <a:ea typeface="+mj-ea"/>
                <a:cs typeface="Trebuchet MS"/>
              </a:defRPr>
            </a:lvl1pPr>
          </a:lstStyle>
          <a:p>
            <a:r>
              <a:rPr lang="de-AT" dirty="0" smtClean="0"/>
              <a:t/>
            </a:r>
            <a:br>
              <a:rPr lang="de-AT" dirty="0" smtClean="0"/>
            </a:br>
            <a:r>
              <a:rPr lang="de-AT" sz="12800" dirty="0" smtClean="0">
                <a:solidFill>
                  <a:srgbClr val="009FDF"/>
                </a:solidFill>
                <a:latin typeface="Cambria" panose="02040503050406030204" pitchFamily="18" charset="0"/>
              </a:rPr>
              <a:t>ORD Pilot</a:t>
            </a:r>
            <a:r>
              <a:rPr lang="de-AT" sz="12800" dirty="0">
                <a:solidFill>
                  <a:srgbClr val="009FDF"/>
                </a:solidFill>
                <a:latin typeface="Cambria" panose="02040503050406030204" pitchFamily="18" charset="0"/>
              </a:rPr>
              <a:t>: </a:t>
            </a:r>
            <a:endParaRPr lang="de-AT" sz="12800" dirty="0" smtClean="0">
              <a:solidFill>
                <a:srgbClr val="009FDF"/>
              </a:solidFill>
              <a:latin typeface="Cambria" panose="02040503050406030204" pitchFamily="18" charset="0"/>
            </a:endParaRPr>
          </a:p>
          <a:p>
            <a:r>
              <a:rPr lang="de-AT" sz="12800" dirty="0" smtClean="0">
                <a:solidFill>
                  <a:srgbClr val="009FDF"/>
                </a:solidFill>
                <a:latin typeface="Cambria" panose="02040503050406030204" pitchFamily="18" charset="0"/>
              </a:rPr>
              <a:t>Teilnehmende </a:t>
            </a:r>
            <a:r>
              <a:rPr lang="de-AT" sz="12800" dirty="0">
                <a:solidFill>
                  <a:srgbClr val="009FDF"/>
                </a:solidFill>
                <a:latin typeface="Cambria" panose="02040503050406030204" pitchFamily="18" charset="0"/>
              </a:rPr>
              <a:t>Programmbereiche 2016-17</a:t>
            </a:r>
          </a:p>
          <a:p>
            <a:r>
              <a:rPr lang="de-AT" sz="7200" dirty="0" smtClean="0"/>
              <a:t/>
            </a:r>
            <a:br>
              <a:rPr lang="de-AT" sz="7200" dirty="0" smtClean="0"/>
            </a:br>
            <a:endParaRPr lang="de-AT" sz="7200" i="1" dirty="0"/>
          </a:p>
        </p:txBody>
      </p:sp>
      <p:sp>
        <p:nvSpPr>
          <p:cNvPr id="2" name="Foliennummernplatzhalter 1"/>
          <p:cNvSpPr>
            <a:spLocks noGrp="1"/>
          </p:cNvSpPr>
          <p:nvPr>
            <p:ph type="sldNum" sz="quarter" idx="10"/>
          </p:nvPr>
        </p:nvSpPr>
        <p:spPr/>
        <p:txBody>
          <a:bodyPr/>
          <a:lstStyle/>
          <a:p>
            <a:fld id="{D153592F-B737-4B5B-9F57-E826AED63FA4}" type="slidenum">
              <a:rPr lang="de-AT" smtClean="0"/>
              <a:t>28</a:t>
            </a:fld>
            <a:endParaRPr lang="de-AT" dirty="0"/>
          </a:p>
        </p:txBody>
      </p:sp>
    </p:spTree>
    <p:extLst>
      <p:ext uri="{BB962C8B-B14F-4D97-AF65-F5344CB8AC3E}">
        <p14:creationId xmlns:p14="http://schemas.microsoft.com/office/powerpoint/2010/main" val="7808107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4"/>
          </p:nvPr>
        </p:nvSpPr>
        <p:spPr>
          <a:xfrm>
            <a:off x="3771531" y="1017356"/>
            <a:ext cx="4970221" cy="4788427"/>
          </a:xfrm>
        </p:spPr>
        <p:txBody>
          <a:bodyPr>
            <a:normAutofit/>
          </a:bodyPr>
          <a:lstStyle/>
          <a:p>
            <a:pPr marL="0" indent="0">
              <a:spcBef>
                <a:spcPts val="1052"/>
              </a:spcBef>
              <a:buNone/>
            </a:pPr>
            <a:r>
              <a:rPr lang="de-AT" sz="2000" dirty="0" smtClean="0">
                <a:solidFill>
                  <a:schemeClr val="bg1">
                    <a:lumMod val="50000"/>
                  </a:schemeClr>
                </a:solidFill>
                <a:latin typeface="Cambria" panose="02040503050406030204" pitchFamily="18" charset="0"/>
              </a:rPr>
              <a:t>Um welche Daten geht es?</a:t>
            </a:r>
          </a:p>
          <a:p>
            <a:pPr lvl="1">
              <a:spcBef>
                <a:spcPts val="526"/>
              </a:spcBef>
            </a:pPr>
            <a:r>
              <a:rPr lang="de-AT" sz="2000" dirty="0" smtClean="0">
                <a:solidFill>
                  <a:schemeClr val="bg1">
                    <a:lumMod val="50000"/>
                  </a:schemeClr>
                </a:solidFill>
                <a:latin typeface="Cambria" panose="02040503050406030204" pitchFamily="18" charset="0"/>
              </a:rPr>
              <a:t>Vorrangig</a:t>
            </a:r>
            <a:r>
              <a:rPr lang="de-AT" sz="2000" b="1" i="1" dirty="0" smtClean="0">
                <a:solidFill>
                  <a:schemeClr val="bg1">
                    <a:lumMod val="50000"/>
                  </a:schemeClr>
                </a:solidFill>
                <a:latin typeface="Cambria" panose="02040503050406030204" pitchFamily="18" charset="0"/>
              </a:rPr>
              <a:t> „</a:t>
            </a:r>
            <a:r>
              <a:rPr lang="de-AT" sz="2000" b="1" i="1" dirty="0" err="1" smtClean="0">
                <a:solidFill>
                  <a:schemeClr val="bg1">
                    <a:lumMod val="50000"/>
                  </a:schemeClr>
                </a:solidFill>
                <a:latin typeface="Cambria" panose="02040503050406030204" pitchFamily="18" charset="0"/>
              </a:rPr>
              <a:t>underlying</a:t>
            </a:r>
            <a:r>
              <a:rPr lang="de-AT" sz="2000" b="1" i="1" dirty="0" smtClean="0">
                <a:solidFill>
                  <a:schemeClr val="bg1">
                    <a:lumMod val="50000"/>
                  </a:schemeClr>
                </a:solidFill>
                <a:latin typeface="Cambria" panose="02040503050406030204" pitchFamily="18" charset="0"/>
              </a:rPr>
              <a:t> </a:t>
            </a:r>
            <a:r>
              <a:rPr lang="de-AT" sz="2000" b="1" i="1" dirty="0" err="1" smtClean="0">
                <a:solidFill>
                  <a:schemeClr val="bg1">
                    <a:lumMod val="50000"/>
                  </a:schemeClr>
                </a:solidFill>
                <a:latin typeface="Cambria" panose="02040503050406030204" pitchFamily="18" charset="0"/>
              </a:rPr>
              <a:t>data</a:t>
            </a:r>
            <a:r>
              <a:rPr lang="de-AT" sz="2000" b="1" i="1" dirty="0" smtClean="0">
                <a:solidFill>
                  <a:schemeClr val="bg1">
                    <a:lumMod val="50000"/>
                  </a:schemeClr>
                </a:solidFill>
                <a:latin typeface="Cambria" panose="02040503050406030204" pitchFamily="18" charset="0"/>
              </a:rPr>
              <a:t>“</a:t>
            </a:r>
            <a:r>
              <a:rPr lang="de-AT" sz="2000" b="1" dirty="0" smtClean="0">
                <a:solidFill>
                  <a:schemeClr val="bg1">
                    <a:lumMod val="50000"/>
                  </a:schemeClr>
                </a:solidFill>
                <a:latin typeface="Cambria" panose="02040503050406030204" pitchFamily="18" charset="0"/>
              </a:rPr>
              <a:t> </a:t>
            </a:r>
            <a:r>
              <a:rPr lang="de-AT" sz="2000" dirty="0" smtClean="0">
                <a:solidFill>
                  <a:schemeClr val="bg1">
                    <a:lumMod val="50000"/>
                  </a:schemeClr>
                </a:solidFill>
                <a:latin typeface="Cambria" panose="02040503050406030204" pitchFamily="18" charset="0"/>
              </a:rPr>
              <a:t>= Daten, </a:t>
            </a:r>
            <a:r>
              <a:rPr lang="de-AT" sz="2000" dirty="0">
                <a:solidFill>
                  <a:schemeClr val="bg1">
                    <a:lumMod val="50000"/>
                  </a:schemeClr>
                </a:solidFill>
                <a:latin typeface="Cambria" panose="02040503050406030204" pitchFamily="18" charset="0"/>
              </a:rPr>
              <a:t>die </a:t>
            </a:r>
            <a:r>
              <a:rPr lang="de-AT" sz="2000" dirty="0" smtClean="0">
                <a:solidFill>
                  <a:schemeClr val="bg1">
                    <a:lumMod val="50000"/>
                  </a:schemeClr>
                </a:solidFill>
                <a:latin typeface="Cambria" panose="02040503050406030204" pitchFamily="18" charset="0"/>
              </a:rPr>
              <a:t>dazu dienen, Forschungsergebnisse </a:t>
            </a:r>
            <a:r>
              <a:rPr lang="de-AT" sz="2000" dirty="0">
                <a:solidFill>
                  <a:schemeClr val="bg1">
                    <a:lumMod val="50000"/>
                  </a:schemeClr>
                </a:solidFill>
                <a:latin typeface="Cambria" panose="02040503050406030204" pitchFamily="18" charset="0"/>
              </a:rPr>
              <a:t> </a:t>
            </a:r>
            <a:r>
              <a:rPr lang="de-AT" sz="2000" dirty="0" smtClean="0">
                <a:solidFill>
                  <a:schemeClr val="bg1">
                    <a:lumMod val="50000"/>
                  </a:schemeClr>
                </a:solidFill>
                <a:latin typeface="Cambria" panose="02040503050406030204" pitchFamily="18" charset="0"/>
              </a:rPr>
              <a:t>                       (= Publikationen) zu validieren</a:t>
            </a:r>
          </a:p>
          <a:p>
            <a:pPr lvl="1">
              <a:spcBef>
                <a:spcPts val="526"/>
              </a:spcBef>
            </a:pPr>
            <a:r>
              <a:rPr lang="de-AT" sz="2000" dirty="0" smtClean="0">
                <a:solidFill>
                  <a:schemeClr val="bg1">
                    <a:lumMod val="50000"/>
                  </a:schemeClr>
                </a:solidFill>
                <a:latin typeface="Cambria" panose="02040503050406030204" pitchFamily="18" charset="0"/>
              </a:rPr>
              <a:t>Freiwillig auch </a:t>
            </a:r>
            <a:r>
              <a:rPr lang="de-AT" sz="2000" i="1" dirty="0" smtClean="0">
                <a:solidFill>
                  <a:schemeClr val="bg1">
                    <a:lumMod val="50000"/>
                  </a:schemeClr>
                </a:solidFill>
                <a:latin typeface="Cambria" panose="02040503050406030204" pitchFamily="18" charset="0"/>
              </a:rPr>
              <a:t>„</a:t>
            </a:r>
            <a:r>
              <a:rPr lang="de-AT" sz="2000" b="1" i="1" dirty="0" err="1" smtClean="0">
                <a:solidFill>
                  <a:schemeClr val="bg1">
                    <a:lumMod val="50000"/>
                  </a:schemeClr>
                </a:solidFill>
                <a:latin typeface="Cambria" panose="02040503050406030204" pitchFamily="18" charset="0"/>
              </a:rPr>
              <a:t>other</a:t>
            </a:r>
            <a:r>
              <a:rPr lang="de-AT" sz="2000" b="1" i="1" dirty="0" smtClean="0">
                <a:solidFill>
                  <a:schemeClr val="bg1">
                    <a:lumMod val="50000"/>
                  </a:schemeClr>
                </a:solidFill>
                <a:latin typeface="Cambria" panose="02040503050406030204" pitchFamily="18" charset="0"/>
              </a:rPr>
              <a:t> </a:t>
            </a:r>
            <a:r>
              <a:rPr lang="de-AT" sz="2000" b="1" i="1" dirty="0" err="1" smtClean="0">
                <a:solidFill>
                  <a:schemeClr val="bg1">
                    <a:lumMod val="50000"/>
                  </a:schemeClr>
                </a:solidFill>
                <a:latin typeface="Cambria" panose="02040503050406030204" pitchFamily="18" charset="0"/>
              </a:rPr>
              <a:t>data</a:t>
            </a:r>
            <a:r>
              <a:rPr lang="de-AT" sz="2000" b="1" i="1" dirty="0" smtClean="0">
                <a:solidFill>
                  <a:schemeClr val="bg1">
                    <a:lumMod val="50000"/>
                  </a:schemeClr>
                </a:solidFill>
                <a:latin typeface="Cambria" panose="02040503050406030204" pitchFamily="18" charset="0"/>
              </a:rPr>
              <a:t>“ </a:t>
            </a:r>
            <a:r>
              <a:rPr lang="de-AT" sz="2000" dirty="0" smtClean="0">
                <a:solidFill>
                  <a:schemeClr val="bg1">
                    <a:lumMod val="50000"/>
                  </a:schemeClr>
                </a:solidFill>
                <a:latin typeface="Cambria" panose="02040503050406030204" pitchFamily="18" charset="0"/>
              </a:rPr>
              <a:t>= </a:t>
            </a:r>
            <a:r>
              <a:rPr lang="de-AT" sz="2000" dirty="0">
                <a:solidFill>
                  <a:schemeClr val="bg1">
                    <a:lumMod val="50000"/>
                  </a:schemeClr>
                </a:solidFill>
                <a:latin typeface="Cambria" panose="02040503050406030204" pitchFamily="18" charset="0"/>
              </a:rPr>
              <a:t>andere Daten bzw. </a:t>
            </a:r>
            <a:r>
              <a:rPr lang="de-AT" sz="2000" dirty="0" smtClean="0">
                <a:solidFill>
                  <a:schemeClr val="bg1">
                    <a:lumMod val="50000"/>
                  </a:schemeClr>
                </a:solidFill>
                <a:latin typeface="Cambria" panose="02040503050406030204" pitchFamily="18" charset="0"/>
              </a:rPr>
              <a:t>Rohdaten, wie im DMP festgehalten</a:t>
            </a:r>
          </a:p>
          <a:p>
            <a:pPr marL="0" indent="0">
              <a:spcBef>
                <a:spcPts val="1052"/>
              </a:spcBef>
              <a:buNone/>
            </a:pPr>
            <a:r>
              <a:rPr lang="de-AT" sz="2000" dirty="0" smtClean="0">
                <a:solidFill>
                  <a:schemeClr val="bg1">
                    <a:lumMod val="50000"/>
                  </a:schemeClr>
                </a:solidFill>
                <a:latin typeface="Cambria" panose="02040503050406030204" pitchFamily="18" charset="0"/>
              </a:rPr>
              <a:t>Merke: Die Teilnahme am Open Data Pilot verpflichtet </a:t>
            </a:r>
            <a:r>
              <a:rPr lang="de-AT" sz="2000" b="1" dirty="0" smtClean="0">
                <a:solidFill>
                  <a:srgbClr val="CC3300"/>
                </a:solidFill>
                <a:latin typeface="Cambria" panose="02040503050406030204" pitchFamily="18" charset="0"/>
              </a:rPr>
              <a:t>nicht</a:t>
            </a:r>
            <a:r>
              <a:rPr lang="de-AT" sz="2000" dirty="0" smtClean="0">
                <a:solidFill>
                  <a:srgbClr val="CC3300"/>
                </a:solidFill>
                <a:latin typeface="Cambria" panose="02040503050406030204" pitchFamily="18" charset="0"/>
              </a:rPr>
              <a:t> </a:t>
            </a:r>
            <a:r>
              <a:rPr lang="de-AT" sz="2000" dirty="0" smtClean="0">
                <a:solidFill>
                  <a:schemeClr val="bg1">
                    <a:lumMod val="50000"/>
                  </a:schemeClr>
                </a:solidFill>
                <a:latin typeface="Cambria" panose="02040503050406030204" pitchFamily="18" charset="0"/>
              </a:rPr>
              <a:t>dazu, </a:t>
            </a:r>
            <a:r>
              <a:rPr lang="de-AT" sz="2000" b="1" dirty="0" smtClean="0">
                <a:solidFill>
                  <a:srgbClr val="CC3300"/>
                </a:solidFill>
                <a:latin typeface="Cambria" panose="02040503050406030204" pitchFamily="18" charset="0"/>
              </a:rPr>
              <a:t>alle Daten </a:t>
            </a:r>
            <a:r>
              <a:rPr lang="de-AT" sz="2000" dirty="0" smtClean="0">
                <a:solidFill>
                  <a:schemeClr val="bg1">
                    <a:lumMod val="50000"/>
                  </a:schemeClr>
                </a:solidFill>
                <a:latin typeface="Cambria" panose="02040503050406030204" pitchFamily="18" charset="0"/>
              </a:rPr>
              <a:t>offen zur Verfügung zu stellen</a:t>
            </a:r>
          </a:p>
          <a:p>
            <a:pPr>
              <a:spcBef>
                <a:spcPts val="1052"/>
              </a:spcBef>
            </a:pPr>
            <a:endParaRPr lang="de-AT" dirty="0" smtClean="0"/>
          </a:p>
          <a:p>
            <a:pPr>
              <a:spcBef>
                <a:spcPts val="1052"/>
              </a:spcBef>
            </a:pPr>
            <a:endParaRPr lang="de-AT" dirty="0"/>
          </a:p>
        </p:txBody>
      </p:sp>
      <p:graphicFrame>
        <p:nvGraphicFramePr>
          <p:cNvPr id="5" name="Diagramm 4"/>
          <p:cNvGraphicFramePr/>
          <p:nvPr>
            <p:extLst>
              <p:ext uri="{D42A27DB-BD31-4B8C-83A1-F6EECF244321}">
                <p14:modId xmlns:p14="http://schemas.microsoft.com/office/powerpoint/2010/main" val="3273250134"/>
              </p:ext>
            </p:extLst>
          </p:nvPr>
        </p:nvGraphicFramePr>
        <p:xfrm>
          <a:off x="4066113" y="4773881"/>
          <a:ext cx="4495323" cy="13148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el 1"/>
          <p:cNvSpPr txBox="1">
            <a:spLocks/>
          </p:cNvSpPr>
          <p:nvPr/>
        </p:nvSpPr>
        <p:spPr>
          <a:xfrm>
            <a:off x="707764" y="1171931"/>
            <a:ext cx="3014248" cy="295053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spc="-100" baseline="0">
                <a:solidFill>
                  <a:srgbClr val="ED7C00"/>
                </a:solidFill>
                <a:latin typeface="Trebuchet MS"/>
                <a:ea typeface="+mj-ea"/>
                <a:cs typeface="Trebuchet MS"/>
              </a:defRPr>
            </a:lvl1pPr>
          </a:lstStyle>
          <a:p>
            <a:pPr algn="r"/>
            <a:r>
              <a:rPr lang="de-AT" dirty="0" err="1" smtClean="0">
                <a:solidFill>
                  <a:srgbClr val="009FDF"/>
                </a:solidFill>
                <a:latin typeface="Cambria" panose="02040503050406030204" pitchFamily="18" charset="0"/>
              </a:rPr>
              <a:t>Horizon</a:t>
            </a:r>
            <a:r>
              <a:rPr lang="de-AT" dirty="0" smtClean="0">
                <a:solidFill>
                  <a:srgbClr val="009FDF"/>
                </a:solidFill>
                <a:latin typeface="Cambria" panose="02040503050406030204" pitchFamily="18" charset="0"/>
              </a:rPr>
              <a:t> 2020</a:t>
            </a:r>
            <a:r>
              <a:rPr lang="de-AT" dirty="0">
                <a:solidFill>
                  <a:srgbClr val="009FDF"/>
                </a:solidFill>
                <a:latin typeface="Cambria" panose="02040503050406030204" pitchFamily="18" charset="0"/>
              </a:rPr>
              <a:t/>
            </a:r>
            <a:br>
              <a:rPr lang="de-AT" dirty="0">
                <a:solidFill>
                  <a:srgbClr val="009FDF"/>
                </a:solidFill>
                <a:latin typeface="Cambria" panose="02040503050406030204" pitchFamily="18" charset="0"/>
              </a:rPr>
            </a:br>
            <a:r>
              <a:rPr lang="de-AT" dirty="0" smtClean="0">
                <a:solidFill>
                  <a:srgbClr val="009FDF"/>
                </a:solidFill>
                <a:latin typeface="Cambria" panose="02040503050406030204" pitchFamily="18" charset="0"/>
              </a:rPr>
              <a:t>ORD Pilot</a:t>
            </a:r>
          </a:p>
          <a:p>
            <a:pPr algn="r"/>
            <a:r>
              <a:rPr lang="de-AT" b="0" i="1" dirty="0">
                <a:solidFill>
                  <a:srgbClr val="009FDF"/>
                </a:solidFill>
                <a:latin typeface="Cambria" panose="02040503050406030204" pitchFamily="18" charset="0"/>
              </a:rPr>
              <a:t>Welche Daten?</a:t>
            </a:r>
          </a:p>
        </p:txBody>
      </p:sp>
      <p:pic>
        <p:nvPicPr>
          <p:cNvPr id="7" name="Grafik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8038" y="3804560"/>
            <a:ext cx="1613700" cy="699270"/>
          </a:xfrm>
          <a:prstGeom prst="rect">
            <a:avLst/>
          </a:prstGeom>
        </p:spPr>
      </p:pic>
      <p:sp>
        <p:nvSpPr>
          <p:cNvPr id="2" name="Foliennummernplatzhalter 1"/>
          <p:cNvSpPr>
            <a:spLocks noGrp="1"/>
          </p:cNvSpPr>
          <p:nvPr>
            <p:ph type="sldNum" sz="quarter" idx="10"/>
          </p:nvPr>
        </p:nvSpPr>
        <p:spPr/>
        <p:txBody>
          <a:bodyPr/>
          <a:lstStyle/>
          <a:p>
            <a:fld id="{D153592F-B737-4B5B-9F57-E826AED63FA4}" type="slidenum">
              <a:rPr lang="de-AT" smtClean="0"/>
              <a:t>29</a:t>
            </a:fld>
            <a:endParaRPr lang="de-AT"/>
          </a:p>
        </p:txBody>
      </p:sp>
    </p:spTree>
    <p:extLst>
      <p:ext uri="{BB962C8B-B14F-4D97-AF65-F5344CB8AC3E}">
        <p14:creationId xmlns:p14="http://schemas.microsoft.com/office/powerpoint/2010/main" val="68206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p:txBody>
          <a:bodyPr>
            <a:noAutofit/>
          </a:bodyPr>
          <a:lstStyle/>
          <a:p>
            <a:pPr indent="-182880">
              <a:spcBef>
                <a:spcPts val="0"/>
              </a:spcBef>
            </a:pPr>
            <a:r>
              <a:rPr lang="de-DE" sz="1200" dirty="0">
                <a:latin typeface="Cambria" panose="02040503050406030204" pitchFamily="18" charset="0"/>
              </a:rPr>
              <a:t>Ein Datenmanagementplan (DMP) ist ein strukturierter Leitfaden (Dokument oder Online-Tool), der den gesamten Lebenszyklus von Daten </a:t>
            </a:r>
            <a:r>
              <a:rPr lang="de-DE" sz="1200" dirty="0" smtClean="0">
                <a:latin typeface="Cambria" panose="02040503050406030204" pitchFamily="18" charset="0"/>
              </a:rPr>
              <a:t>abdeckt. Die Schulungsunterlagen enthalten neben DMP-Beschreibungen Begriffsdefinitionen von  </a:t>
            </a:r>
            <a:r>
              <a:rPr lang="de-AT" sz="1200" dirty="0" smtClean="0">
                <a:solidFill>
                  <a:schemeClr val="bg1">
                    <a:lumMod val="50000"/>
                  </a:schemeClr>
                </a:solidFill>
                <a:latin typeface="Cambria" panose="02040503050406030204" pitchFamily="18" charset="0"/>
                <a:cs typeface="Cambria"/>
              </a:rPr>
              <a:t>Forschungsdaten, Forschungsdatenmanagement </a:t>
            </a:r>
            <a:r>
              <a:rPr lang="de-AT" sz="1200" dirty="0">
                <a:solidFill>
                  <a:schemeClr val="bg1">
                    <a:lumMod val="50000"/>
                  </a:schemeClr>
                </a:solidFill>
                <a:latin typeface="Cambria" panose="02040503050406030204" pitchFamily="18" charset="0"/>
                <a:cs typeface="Cambria"/>
              </a:rPr>
              <a:t>(FDM</a:t>
            </a:r>
            <a:r>
              <a:rPr lang="de-AT" sz="1200" dirty="0" smtClean="0">
                <a:solidFill>
                  <a:schemeClr val="bg1">
                    <a:lumMod val="50000"/>
                  </a:schemeClr>
                </a:solidFill>
                <a:latin typeface="Cambria" panose="02040503050406030204" pitchFamily="18" charset="0"/>
                <a:cs typeface="Cambria"/>
              </a:rPr>
              <a:t>), Open Data und </a:t>
            </a:r>
            <a:r>
              <a:rPr lang="de-AT" sz="1200" dirty="0">
                <a:solidFill>
                  <a:schemeClr val="bg1">
                    <a:lumMod val="50000"/>
                  </a:schemeClr>
                </a:solidFill>
                <a:latin typeface="Cambria" panose="02040503050406030204" pitchFamily="18" charset="0"/>
                <a:cs typeface="Cambria"/>
              </a:rPr>
              <a:t>Open </a:t>
            </a:r>
            <a:r>
              <a:rPr lang="de-AT" sz="1200" dirty="0" smtClean="0">
                <a:solidFill>
                  <a:schemeClr val="bg1">
                    <a:lumMod val="50000"/>
                  </a:schemeClr>
                </a:solidFill>
                <a:latin typeface="Cambria" panose="02040503050406030204" pitchFamily="18" charset="0"/>
                <a:cs typeface="Cambria"/>
              </a:rPr>
              <a:t>Science. Ebenso werden Anforderungen </a:t>
            </a:r>
            <a:r>
              <a:rPr lang="de-AT" sz="1200" dirty="0">
                <a:solidFill>
                  <a:schemeClr val="bg1">
                    <a:lumMod val="50000"/>
                  </a:schemeClr>
                </a:solidFill>
                <a:latin typeface="Cambria" panose="02040503050406030204" pitchFamily="18" charset="0"/>
                <a:cs typeface="Cambria"/>
              </a:rPr>
              <a:t>der nationalen und internationalen </a:t>
            </a:r>
            <a:r>
              <a:rPr lang="de-AT" sz="1200" dirty="0" smtClean="0">
                <a:solidFill>
                  <a:schemeClr val="bg1">
                    <a:lumMod val="50000"/>
                  </a:schemeClr>
                </a:solidFill>
                <a:latin typeface="Cambria" panose="02040503050406030204" pitchFamily="18" charset="0"/>
                <a:cs typeface="Cambria"/>
              </a:rPr>
              <a:t>Fördergeber und v</a:t>
            </a:r>
            <a:r>
              <a:rPr lang="de-AT" sz="1200" dirty="0" smtClean="0">
                <a:solidFill>
                  <a:schemeClr val="bg1">
                    <a:lumMod val="50000"/>
                  </a:schemeClr>
                </a:solidFill>
                <a:latin typeface="Cambria"/>
                <a:cs typeface="Cambria"/>
              </a:rPr>
              <a:t>ertiefende </a:t>
            </a:r>
            <a:r>
              <a:rPr lang="de-AT" sz="1200" dirty="0">
                <a:solidFill>
                  <a:schemeClr val="bg1">
                    <a:lumMod val="50000"/>
                  </a:schemeClr>
                </a:solidFill>
                <a:latin typeface="Cambria"/>
                <a:cs typeface="Cambria"/>
              </a:rPr>
              <a:t>Hinweise zum </a:t>
            </a:r>
            <a:r>
              <a:rPr lang="de-AT" sz="1200" dirty="0" smtClean="0">
                <a:solidFill>
                  <a:schemeClr val="bg1">
                    <a:lumMod val="50000"/>
                  </a:schemeClr>
                </a:solidFill>
                <a:latin typeface="Cambria"/>
                <a:cs typeface="Cambria"/>
              </a:rPr>
              <a:t>Datenmanagement behandelt.</a:t>
            </a:r>
            <a:endParaRPr lang="de-AT" sz="1200" dirty="0">
              <a:solidFill>
                <a:schemeClr val="bg1">
                  <a:lumMod val="50000"/>
                </a:schemeClr>
              </a:solidFill>
              <a:latin typeface="Cambria"/>
              <a:cs typeface="Cambria"/>
            </a:endParaRPr>
          </a:p>
          <a:p>
            <a:pPr indent="-182880">
              <a:spcBef>
                <a:spcPts val="0"/>
              </a:spcBef>
            </a:pPr>
            <a:endParaRPr lang="de-AT" sz="1200" dirty="0">
              <a:solidFill>
                <a:schemeClr val="bg1">
                  <a:lumMod val="50000"/>
                </a:schemeClr>
              </a:solidFill>
              <a:latin typeface="Cambria" panose="02040503050406030204" pitchFamily="18" charset="0"/>
              <a:cs typeface="Cambria"/>
            </a:endParaRPr>
          </a:p>
          <a:p>
            <a:endParaRPr lang="de-DE" sz="1200" dirty="0"/>
          </a:p>
        </p:txBody>
      </p:sp>
      <p:sp>
        <p:nvSpPr>
          <p:cNvPr id="9" name="Textplatzhalter 8"/>
          <p:cNvSpPr>
            <a:spLocks noGrp="1"/>
          </p:cNvSpPr>
          <p:nvPr>
            <p:ph type="body" sz="quarter" idx="17"/>
          </p:nvPr>
        </p:nvSpPr>
        <p:spPr/>
        <p:txBody>
          <a:bodyPr>
            <a:normAutofit/>
          </a:bodyPr>
          <a:lstStyle/>
          <a:p>
            <a:r>
              <a:rPr lang="en-GB" sz="1200" dirty="0">
                <a:latin typeface="Cambria" panose="02040503050406030204" pitchFamily="18" charset="0"/>
              </a:rPr>
              <a:t>A data management plan (DMP) is a structured guideline (document or online tool) which depicts the entire lifeline of </a:t>
            </a:r>
            <a:r>
              <a:rPr lang="en-GB" sz="1200" dirty="0" smtClean="0">
                <a:latin typeface="Cambria" panose="02040503050406030204" pitchFamily="18" charset="0"/>
              </a:rPr>
              <a:t>data. Apart from descriptions of DMPs, these training materials provide definitions of research data, research data management (RDM), open data and open science. They also include requirements of national and international funding agencies and details on specific data management tools.</a:t>
            </a:r>
            <a:endParaRPr lang="de-DE" sz="1200" dirty="0">
              <a:latin typeface="Cambria" panose="02040503050406030204" pitchFamily="18" charset="0"/>
            </a:endParaRPr>
          </a:p>
        </p:txBody>
      </p:sp>
      <p:sp>
        <p:nvSpPr>
          <p:cNvPr id="10" name="Textplatzhalter 9"/>
          <p:cNvSpPr>
            <a:spLocks noGrp="1"/>
          </p:cNvSpPr>
          <p:nvPr>
            <p:ph type="body" sz="quarter" idx="18"/>
          </p:nvPr>
        </p:nvSpPr>
        <p:spPr/>
        <p:txBody>
          <a:bodyPr>
            <a:normAutofit/>
          </a:bodyPr>
          <a:lstStyle/>
          <a:p>
            <a:r>
              <a:rPr lang="de-DE" sz="1200" dirty="0" smtClean="0">
                <a:latin typeface="Cambria" panose="02040503050406030204" pitchFamily="18" charset="0"/>
              </a:rPr>
              <a:t>Datenmanagementplan, DMP, Forschungsdaten, Forschungsdatenmanagement, Forschungsförderer, Open Data, Open Science, Trainingsmaterialien, Data Management Skills, </a:t>
            </a:r>
            <a:r>
              <a:rPr lang="de-DE" sz="1200" dirty="0" err="1" smtClean="0">
                <a:latin typeface="Cambria" panose="02040503050406030204" pitchFamily="18" charset="0"/>
              </a:rPr>
              <a:t>Horizon</a:t>
            </a:r>
            <a:r>
              <a:rPr lang="de-DE" sz="1200" dirty="0" smtClean="0">
                <a:latin typeface="Cambria" panose="02040503050406030204" pitchFamily="18" charset="0"/>
              </a:rPr>
              <a:t> 2020</a:t>
            </a:r>
            <a:endParaRPr lang="de-DE" sz="1200" dirty="0"/>
          </a:p>
        </p:txBody>
      </p:sp>
      <p:sp>
        <p:nvSpPr>
          <p:cNvPr id="11" name="Textplatzhalter 10"/>
          <p:cNvSpPr>
            <a:spLocks noGrp="1"/>
          </p:cNvSpPr>
          <p:nvPr>
            <p:ph type="body" sz="quarter" idx="19"/>
          </p:nvPr>
        </p:nvSpPr>
        <p:spPr/>
        <p:txBody>
          <a:bodyPr>
            <a:normAutofit/>
          </a:bodyPr>
          <a:lstStyle/>
          <a:p>
            <a:r>
              <a:rPr lang="de-DE" sz="1200" dirty="0" err="1">
                <a:latin typeface="Cambria" panose="02040503050406030204" pitchFamily="18" charset="0"/>
              </a:rPr>
              <a:t>data</a:t>
            </a:r>
            <a:r>
              <a:rPr lang="de-DE" sz="1200" dirty="0">
                <a:latin typeface="Cambria" panose="02040503050406030204" pitchFamily="18" charset="0"/>
              </a:rPr>
              <a:t> </a:t>
            </a:r>
            <a:r>
              <a:rPr lang="de-DE" sz="1200" dirty="0" err="1">
                <a:latin typeface="Cambria" panose="02040503050406030204" pitchFamily="18" charset="0"/>
              </a:rPr>
              <a:t>management</a:t>
            </a:r>
            <a:r>
              <a:rPr lang="de-DE" sz="1200" dirty="0">
                <a:latin typeface="Cambria" panose="02040503050406030204" pitchFamily="18" charset="0"/>
              </a:rPr>
              <a:t> </a:t>
            </a:r>
            <a:r>
              <a:rPr lang="de-DE" sz="1200" dirty="0" smtClean="0">
                <a:latin typeface="Cambria" panose="02040503050406030204" pitchFamily="18" charset="0"/>
              </a:rPr>
              <a:t>plan, DMP, </a:t>
            </a:r>
            <a:r>
              <a:rPr lang="de-DE" sz="1200" dirty="0" err="1" smtClean="0">
                <a:latin typeface="Cambria" panose="02040503050406030204" pitchFamily="18" charset="0"/>
              </a:rPr>
              <a:t>research</a:t>
            </a:r>
            <a:r>
              <a:rPr lang="de-DE" sz="1200" dirty="0" smtClean="0">
                <a:latin typeface="Cambria" panose="02040503050406030204" pitchFamily="18" charset="0"/>
              </a:rPr>
              <a:t> </a:t>
            </a:r>
            <a:r>
              <a:rPr lang="de-DE" sz="1200" dirty="0" err="1" smtClean="0">
                <a:latin typeface="Cambria" panose="02040503050406030204" pitchFamily="18" charset="0"/>
              </a:rPr>
              <a:t>data</a:t>
            </a:r>
            <a:r>
              <a:rPr lang="de-DE" sz="1200" dirty="0" smtClean="0">
                <a:latin typeface="Cambria" panose="02040503050406030204" pitchFamily="18" charset="0"/>
              </a:rPr>
              <a:t>, </a:t>
            </a:r>
            <a:r>
              <a:rPr lang="de-DE" sz="1200" dirty="0" err="1" smtClean="0">
                <a:latin typeface="Cambria" panose="02040503050406030204" pitchFamily="18" charset="0"/>
              </a:rPr>
              <a:t>research</a:t>
            </a:r>
            <a:r>
              <a:rPr lang="de-DE" sz="1200" dirty="0" smtClean="0">
                <a:latin typeface="Cambria" panose="02040503050406030204" pitchFamily="18" charset="0"/>
              </a:rPr>
              <a:t> </a:t>
            </a:r>
            <a:r>
              <a:rPr lang="de-DE" sz="1200" dirty="0" err="1" smtClean="0">
                <a:latin typeface="Cambria" panose="02040503050406030204" pitchFamily="18" charset="0"/>
              </a:rPr>
              <a:t>data</a:t>
            </a:r>
            <a:r>
              <a:rPr lang="de-DE" sz="1200" dirty="0" smtClean="0">
                <a:latin typeface="Cambria" panose="02040503050406030204" pitchFamily="18" charset="0"/>
              </a:rPr>
              <a:t> </a:t>
            </a:r>
            <a:r>
              <a:rPr lang="de-DE" sz="1200" dirty="0" err="1" smtClean="0">
                <a:latin typeface="Cambria" panose="02040503050406030204" pitchFamily="18" charset="0"/>
              </a:rPr>
              <a:t>management</a:t>
            </a:r>
            <a:r>
              <a:rPr lang="de-DE" sz="1200" dirty="0" smtClean="0">
                <a:latin typeface="Cambria" panose="02040503050406030204" pitchFamily="18" charset="0"/>
              </a:rPr>
              <a:t>, </a:t>
            </a:r>
            <a:r>
              <a:rPr lang="de-DE" sz="1200" dirty="0" err="1" smtClean="0">
                <a:latin typeface="Cambria" panose="02040503050406030204" pitchFamily="18" charset="0"/>
              </a:rPr>
              <a:t>research</a:t>
            </a:r>
            <a:r>
              <a:rPr lang="de-DE" sz="1200" dirty="0" smtClean="0">
                <a:latin typeface="Cambria" panose="02040503050406030204" pitchFamily="18" charset="0"/>
              </a:rPr>
              <a:t> </a:t>
            </a:r>
            <a:r>
              <a:rPr lang="de-DE" sz="1200" dirty="0" err="1" smtClean="0">
                <a:latin typeface="Cambria" panose="02040503050406030204" pitchFamily="18" charset="0"/>
              </a:rPr>
              <a:t>funders</a:t>
            </a:r>
            <a:r>
              <a:rPr lang="de-DE" sz="1200" dirty="0" smtClean="0">
                <a:latin typeface="Cambria" panose="02040503050406030204" pitchFamily="18" charset="0"/>
              </a:rPr>
              <a:t>, open </a:t>
            </a:r>
            <a:r>
              <a:rPr lang="de-DE" sz="1200" dirty="0" err="1" smtClean="0">
                <a:latin typeface="Cambria" panose="02040503050406030204" pitchFamily="18" charset="0"/>
              </a:rPr>
              <a:t>data</a:t>
            </a:r>
            <a:r>
              <a:rPr lang="de-DE" sz="1200" dirty="0" smtClean="0">
                <a:latin typeface="Cambria" panose="02040503050406030204" pitchFamily="18" charset="0"/>
              </a:rPr>
              <a:t>, open </a:t>
            </a:r>
            <a:r>
              <a:rPr lang="de-DE" sz="1200" dirty="0" err="1" smtClean="0">
                <a:latin typeface="Cambria" panose="02040503050406030204" pitchFamily="18" charset="0"/>
              </a:rPr>
              <a:t>science</a:t>
            </a:r>
            <a:r>
              <a:rPr lang="de-DE" sz="1200" dirty="0" smtClean="0">
                <a:latin typeface="Cambria" panose="02040503050406030204" pitchFamily="18" charset="0"/>
              </a:rPr>
              <a:t>, </a:t>
            </a:r>
            <a:r>
              <a:rPr lang="de-DE" sz="1200" dirty="0" err="1" smtClean="0">
                <a:latin typeface="Cambria" panose="02040503050406030204" pitchFamily="18" charset="0"/>
              </a:rPr>
              <a:t>training</a:t>
            </a:r>
            <a:r>
              <a:rPr lang="de-DE" sz="1200" dirty="0" smtClean="0">
                <a:latin typeface="Cambria" panose="02040503050406030204" pitchFamily="18" charset="0"/>
              </a:rPr>
              <a:t> </a:t>
            </a:r>
            <a:r>
              <a:rPr lang="de-DE" sz="1200" dirty="0" err="1" smtClean="0">
                <a:latin typeface="Cambria" panose="02040503050406030204" pitchFamily="18" charset="0"/>
              </a:rPr>
              <a:t>materials</a:t>
            </a:r>
            <a:r>
              <a:rPr lang="de-DE" sz="1200" dirty="0" smtClean="0">
                <a:latin typeface="Cambria" panose="02040503050406030204" pitchFamily="18" charset="0"/>
              </a:rPr>
              <a:t>, </a:t>
            </a:r>
            <a:r>
              <a:rPr lang="de-DE" sz="1200" dirty="0" err="1" smtClean="0">
                <a:latin typeface="Cambria" panose="02040503050406030204" pitchFamily="18" charset="0"/>
              </a:rPr>
              <a:t>data</a:t>
            </a:r>
            <a:r>
              <a:rPr lang="de-DE" sz="1200" dirty="0" smtClean="0">
                <a:latin typeface="Cambria" panose="02040503050406030204" pitchFamily="18" charset="0"/>
              </a:rPr>
              <a:t> </a:t>
            </a:r>
            <a:r>
              <a:rPr lang="de-DE" sz="1200" dirty="0" err="1" smtClean="0">
                <a:latin typeface="Cambria" panose="02040503050406030204" pitchFamily="18" charset="0"/>
              </a:rPr>
              <a:t>management</a:t>
            </a:r>
            <a:r>
              <a:rPr lang="de-DE" sz="1200" dirty="0" smtClean="0">
                <a:latin typeface="Cambria" panose="02040503050406030204" pitchFamily="18" charset="0"/>
              </a:rPr>
              <a:t> </a:t>
            </a:r>
            <a:r>
              <a:rPr lang="de-DE" sz="1200" dirty="0" err="1" smtClean="0">
                <a:latin typeface="Cambria" panose="02040503050406030204" pitchFamily="18" charset="0"/>
              </a:rPr>
              <a:t>skills</a:t>
            </a:r>
            <a:r>
              <a:rPr lang="de-DE" sz="1200" dirty="0" smtClean="0">
                <a:latin typeface="Cambria" panose="02040503050406030204" pitchFamily="18" charset="0"/>
              </a:rPr>
              <a:t>, </a:t>
            </a:r>
            <a:r>
              <a:rPr lang="de-DE" sz="1200" dirty="0" err="1" smtClean="0">
                <a:latin typeface="Cambria" panose="02040503050406030204" pitchFamily="18" charset="0"/>
              </a:rPr>
              <a:t>Horizon</a:t>
            </a:r>
            <a:r>
              <a:rPr lang="de-DE" sz="1200" dirty="0" smtClean="0">
                <a:latin typeface="Cambria" panose="02040503050406030204" pitchFamily="18" charset="0"/>
              </a:rPr>
              <a:t> 2020</a:t>
            </a:r>
            <a:endParaRPr lang="de-DE" sz="1200" dirty="0">
              <a:latin typeface="Cambria" panose="02040503050406030204" pitchFamily="18" charset="0"/>
            </a:endParaRPr>
          </a:p>
        </p:txBody>
      </p:sp>
      <p:sp>
        <p:nvSpPr>
          <p:cNvPr id="4" name="Foliennummernplatzhalter 3"/>
          <p:cNvSpPr>
            <a:spLocks noGrp="1"/>
          </p:cNvSpPr>
          <p:nvPr>
            <p:ph type="sldNum" sz="quarter" idx="16"/>
          </p:nvPr>
        </p:nvSpPr>
        <p:spPr/>
        <p:txBody>
          <a:bodyPr/>
          <a:lstStyle/>
          <a:p>
            <a:fld id="{FD3EF814-A436-4192-9535-876214A02A89}" type="slidenum">
              <a:rPr lang="de-DE" smtClean="0"/>
              <a:pPr/>
              <a:t>3</a:t>
            </a:fld>
            <a:endParaRPr lang="de-DE" dirty="0"/>
          </a:p>
        </p:txBody>
      </p:sp>
    </p:spTree>
    <p:extLst>
      <p:ext uri="{BB962C8B-B14F-4D97-AF65-F5344CB8AC3E}">
        <p14:creationId xmlns:p14="http://schemas.microsoft.com/office/powerpoint/2010/main" val="14083209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655614" y="6269770"/>
            <a:ext cx="6327077" cy="742650"/>
          </a:xfrm>
          <a:prstGeom prst="rect">
            <a:avLst/>
          </a:prstGeom>
          <a:noFill/>
        </p:spPr>
        <p:txBody>
          <a:bodyPr wrap="square" lIns="80147" tIns="40074" rIns="80147" bIns="40074" rtlCol="0">
            <a:spAutoFit/>
          </a:bodyPr>
          <a:lstStyle/>
          <a:p>
            <a:r>
              <a:rPr lang="en-US" sz="1100" dirty="0" err="1" smtClean="0">
                <a:solidFill>
                  <a:schemeClr val="bg1">
                    <a:lumMod val="50000"/>
                  </a:schemeClr>
                </a:solidFill>
                <a:latin typeface="Cambria" panose="02040503050406030204" pitchFamily="18" charset="0"/>
              </a:rPr>
              <a:t>Aus</a:t>
            </a:r>
            <a:r>
              <a:rPr lang="en-US" sz="1100" dirty="0">
                <a:solidFill>
                  <a:schemeClr val="bg1">
                    <a:lumMod val="50000"/>
                  </a:schemeClr>
                </a:solidFill>
                <a:latin typeface="Cambria" panose="02040503050406030204" pitchFamily="18" charset="0"/>
              </a:rPr>
              <a:t>: Sarah Jones: </a:t>
            </a:r>
            <a:r>
              <a:rPr lang="en-GB" sz="1100" i="1" dirty="0">
                <a:solidFill>
                  <a:schemeClr val="bg1">
                    <a:lumMod val="50000"/>
                  </a:schemeClr>
                </a:solidFill>
                <a:latin typeface="Cambria" panose="02040503050406030204" pitchFamily="18" charset="0"/>
              </a:rPr>
              <a:t>The European Framework: Horizon 2020 and the Open Research Data pilot</a:t>
            </a:r>
            <a:r>
              <a:rPr lang="en-GB" sz="1100" dirty="0">
                <a:solidFill>
                  <a:schemeClr val="bg1">
                    <a:lumMod val="50000"/>
                  </a:schemeClr>
                </a:solidFill>
                <a:latin typeface="Cambria" panose="02040503050406030204" pitchFamily="18" charset="0"/>
              </a:rPr>
              <a:t>. Bologna, W</a:t>
            </a:r>
            <a:r>
              <a:rPr lang="en-GB" sz="1000" dirty="0">
                <a:solidFill>
                  <a:schemeClr val="bg1">
                    <a:lumMod val="50000"/>
                  </a:schemeClr>
                </a:solidFill>
                <a:latin typeface="Cambria" panose="02040503050406030204" pitchFamily="18" charset="0"/>
              </a:rPr>
              <a:t>orkshop, November 2015</a:t>
            </a:r>
          </a:p>
          <a:p>
            <a:endParaRPr lang="de-AT" sz="2100" dirty="0">
              <a:solidFill>
                <a:schemeClr val="bg1">
                  <a:lumMod val="50000"/>
                </a:schemeClr>
              </a:solidFill>
              <a:latin typeface="Cambria" panose="02040503050406030204" pitchFamily="18" charset="0"/>
            </a:endParaRPr>
          </a:p>
        </p:txBody>
      </p:sp>
      <p:pic>
        <p:nvPicPr>
          <p:cNvPr id="3" name="Bild 2" descr="Bildschirmfoto 2016-02-28 um 11.53.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614" y="1508946"/>
            <a:ext cx="5874813" cy="4760824"/>
          </a:xfrm>
          <a:prstGeom prst="rect">
            <a:avLst/>
          </a:prstGeom>
        </p:spPr>
      </p:pic>
      <p:sp>
        <p:nvSpPr>
          <p:cNvPr id="7" name="Titel 1"/>
          <p:cNvSpPr txBox="1">
            <a:spLocks/>
          </p:cNvSpPr>
          <p:nvPr/>
        </p:nvSpPr>
        <p:spPr>
          <a:xfrm>
            <a:off x="457200" y="150153"/>
            <a:ext cx="8508670" cy="990600"/>
          </a:xfrm>
          <a:prstGeom prst="rect">
            <a:avLst/>
          </a:prstGeom>
        </p:spPr>
        <p:txBody>
          <a:bodyPr>
            <a:noAutofit/>
          </a:bodyPr>
          <a:lstStyle>
            <a:lvl1pPr algn="l" defTabSz="914400" rtl="0" eaLnBrk="1" latinLnBrk="0" hangingPunct="1">
              <a:spcBef>
                <a:spcPct val="0"/>
              </a:spcBef>
              <a:buNone/>
              <a:defRPr sz="3600" b="1" i="0" kern="1200" spc="-100" baseline="0">
                <a:solidFill>
                  <a:srgbClr val="ED7C00"/>
                </a:solidFill>
                <a:latin typeface="Trebuchet MS"/>
                <a:ea typeface="+mj-ea"/>
                <a:cs typeface="Trebuchet MS"/>
              </a:defRPr>
            </a:lvl1pPr>
          </a:lstStyle>
          <a:p>
            <a:endParaRPr lang="de-AT" sz="3200" dirty="0" smtClean="0">
              <a:solidFill>
                <a:srgbClr val="009FDF"/>
              </a:solidFill>
            </a:endParaRPr>
          </a:p>
          <a:p>
            <a:r>
              <a:rPr lang="en-US" dirty="0" smtClean="0">
                <a:solidFill>
                  <a:srgbClr val="009FDF"/>
                </a:solidFill>
                <a:latin typeface="Cambria" panose="02040503050406030204" pitchFamily="18" charset="0"/>
              </a:rPr>
              <a:t>ORD Pilot</a:t>
            </a:r>
            <a:r>
              <a:rPr lang="en-US" dirty="0">
                <a:solidFill>
                  <a:srgbClr val="009FDF"/>
                </a:solidFill>
                <a:latin typeface="Cambria" panose="02040503050406030204" pitchFamily="18" charset="0"/>
              </a:rPr>
              <a:t>: </a:t>
            </a:r>
            <a:r>
              <a:rPr lang="en-US" dirty="0" err="1">
                <a:solidFill>
                  <a:srgbClr val="009FDF"/>
                </a:solidFill>
                <a:latin typeface="Cambria" panose="02040503050406030204" pitchFamily="18" charset="0"/>
              </a:rPr>
              <a:t>Gründe</a:t>
            </a:r>
            <a:r>
              <a:rPr lang="en-US" dirty="0">
                <a:solidFill>
                  <a:srgbClr val="009FDF"/>
                </a:solidFill>
                <a:latin typeface="Cambria" panose="02040503050406030204" pitchFamily="18" charset="0"/>
              </a:rPr>
              <a:t> </a:t>
            </a:r>
            <a:r>
              <a:rPr lang="en-US" dirty="0" err="1">
                <a:solidFill>
                  <a:srgbClr val="009FDF"/>
                </a:solidFill>
                <a:latin typeface="Cambria" panose="02040503050406030204" pitchFamily="18" charset="0"/>
              </a:rPr>
              <a:t>für</a:t>
            </a:r>
            <a:r>
              <a:rPr lang="en-US" dirty="0">
                <a:solidFill>
                  <a:srgbClr val="009FDF"/>
                </a:solidFill>
                <a:latin typeface="Cambria" panose="02040503050406030204" pitchFamily="18" charset="0"/>
              </a:rPr>
              <a:t> Opt-out </a:t>
            </a:r>
          </a:p>
        </p:txBody>
      </p:sp>
      <p:sp>
        <p:nvSpPr>
          <p:cNvPr id="2" name="Foliennummernplatzhalter 1"/>
          <p:cNvSpPr>
            <a:spLocks noGrp="1"/>
          </p:cNvSpPr>
          <p:nvPr>
            <p:ph type="sldNum" sz="quarter" idx="10"/>
          </p:nvPr>
        </p:nvSpPr>
        <p:spPr/>
        <p:txBody>
          <a:bodyPr/>
          <a:lstStyle/>
          <a:p>
            <a:fld id="{D153592F-B737-4B5B-9F57-E826AED63FA4}" type="slidenum">
              <a:rPr lang="de-AT" smtClean="0"/>
              <a:t>30</a:t>
            </a:fld>
            <a:endParaRPr lang="de-AT"/>
          </a:p>
        </p:txBody>
      </p:sp>
    </p:spTree>
    <p:extLst>
      <p:ext uri="{BB962C8B-B14F-4D97-AF65-F5344CB8AC3E}">
        <p14:creationId xmlns:p14="http://schemas.microsoft.com/office/powerpoint/2010/main" val="41162144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4"/>
          </p:nvPr>
        </p:nvSpPr>
        <p:spPr>
          <a:xfrm>
            <a:off x="3771531" y="795647"/>
            <a:ext cx="4970221" cy="5664529"/>
          </a:xfrm>
        </p:spPr>
        <p:txBody>
          <a:bodyPr>
            <a:normAutofit fontScale="92500" lnSpcReduction="10000"/>
          </a:bodyPr>
          <a:lstStyle/>
          <a:p>
            <a:pPr>
              <a:spcBef>
                <a:spcPts val="1052"/>
              </a:spcBef>
            </a:pPr>
            <a:r>
              <a:rPr lang="de-AT" sz="2200" dirty="0" smtClean="0">
                <a:latin typeface="Cambria" panose="02040503050406030204" pitchFamily="18" charset="0"/>
              </a:rPr>
              <a:t>Jedes Konsortium legt in einem </a:t>
            </a:r>
            <a:r>
              <a:rPr lang="de-AT" sz="2200" b="1" dirty="0" smtClean="0">
                <a:latin typeface="Cambria" panose="02040503050406030204" pitchFamily="18" charset="0"/>
              </a:rPr>
              <a:t>Data Management Plan </a:t>
            </a:r>
            <a:r>
              <a:rPr lang="de-AT" sz="2200" dirty="0" smtClean="0">
                <a:latin typeface="Cambria" panose="02040503050406030204" pitchFamily="18" charset="0"/>
              </a:rPr>
              <a:t>fest, welche Daten veröffentlicht werden</a:t>
            </a:r>
          </a:p>
          <a:p>
            <a:pPr>
              <a:spcBef>
                <a:spcPts val="1052"/>
              </a:spcBef>
            </a:pPr>
            <a:r>
              <a:rPr lang="de-AT" sz="2200" dirty="0" smtClean="0">
                <a:latin typeface="Cambria" panose="02040503050406030204" pitchFamily="18" charset="0"/>
              </a:rPr>
              <a:t>Der DMP muss </a:t>
            </a:r>
            <a:r>
              <a:rPr lang="de-AT" sz="2200" b="1" i="1" dirty="0" err="1" smtClean="0">
                <a:latin typeface="Cambria" panose="02040503050406030204" pitchFamily="18" charset="0"/>
              </a:rPr>
              <a:t>up</a:t>
            </a:r>
            <a:r>
              <a:rPr lang="de-AT" sz="2200" b="1" i="1" dirty="0" smtClean="0">
                <a:latin typeface="Cambria" panose="02040503050406030204" pitchFamily="18" charset="0"/>
              </a:rPr>
              <a:t>-</a:t>
            </a:r>
            <a:r>
              <a:rPr lang="de-AT" sz="2200" b="1" i="1" dirty="0" err="1" smtClean="0">
                <a:latin typeface="Cambria" panose="02040503050406030204" pitchFamily="18" charset="0"/>
              </a:rPr>
              <a:t>to</a:t>
            </a:r>
            <a:r>
              <a:rPr lang="de-AT" sz="2200" b="1" i="1" dirty="0" smtClean="0">
                <a:latin typeface="Cambria" panose="02040503050406030204" pitchFamily="18" charset="0"/>
              </a:rPr>
              <a:t>-date </a:t>
            </a:r>
            <a:r>
              <a:rPr lang="de-AT" sz="2200" dirty="0" smtClean="0">
                <a:latin typeface="Cambria" panose="02040503050406030204" pitchFamily="18" charset="0"/>
              </a:rPr>
              <a:t>gehalten werden </a:t>
            </a:r>
          </a:p>
          <a:p>
            <a:pPr>
              <a:spcBef>
                <a:spcPts val="1052"/>
              </a:spcBef>
            </a:pPr>
            <a:r>
              <a:rPr lang="de-AT" sz="2200" dirty="0" smtClean="0">
                <a:latin typeface="Cambria" panose="02040503050406030204" pitchFamily="18" charset="0"/>
              </a:rPr>
              <a:t>Die </a:t>
            </a:r>
            <a:r>
              <a:rPr lang="de-AT" sz="2200" b="1" dirty="0" smtClean="0">
                <a:latin typeface="Cambria" panose="02040503050406030204" pitchFamily="18" charset="0"/>
              </a:rPr>
              <a:t>erste DMP-Version</a:t>
            </a:r>
            <a:r>
              <a:rPr lang="de-AT" sz="2200" dirty="0" smtClean="0">
                <a:latin typeface="Cambria" panose="02040503050406030204" pitchFamily="18" charset="0"/>
              </a:rPr>
              <a:t> muss </a:t>
            </a:r>
            <a:r>
              <a:rPr lang="de-AT" sz="2200" b="1" dirty="0" smtClean="0">
                <a:latin typeface="Cambria" panose="02040503050406030204" pitchFamily="18" charset="0"/>
              </a:rPr>
              <a:t>innerhalb der ersten 6 Monate</a:t>
            </a:r>
            <a:r>
              <a:rPr lang="de-AT" sz="2200" dirty="0" smtClean="0">
                <a:latin typeface="Cambria" panose="02040503050406030204" pitchFamily="18" charset="0"/>
              </a:rPr>
              <a:t> des Projekts geliefert werden</a:t>
            </a:r>
          </a:p>
          <a:p>
            <a:pPr>
              <a:spcBef>
                <a:spcPts val="1052"/>
              </a:spcBef>
            </a:pPr>
            <a:r>
              <a:rPr lang="de-AT" sz="2200" b="1" dirty="0" smtClean="0">
                <a:latin typeface="Cambria" panose="02040503050406030204" pitchFamily="18" charset="0"/>
              </a:rPr>
              <a:t>Aktualisierte</a:t>
            </a:r>
            <a:r>
              <a:rPr lang="de-AT" sz="2200" dirty="0" smtClean="0">
                <a:latin typeface="Cambria" panose="02040503050406030204" pitchFamily="18" charset="0"/>
              </a:rPr>
              <a:t> Versionen im Falle von signifikanten Änderungen  während des Projekts:</a:t>
            </a:r>
          </a:p>
          <a:p>
            <a:pPr lvl="1">
              <a:spcBef>
                <a:spcPts val="1052"/>
              </a:spcBef>
              <a:buClr>
                <a:srgbClr val="009FDF"/>
              </a:buClr>
              <a:buFont typeface="Symbol" panose="05050102010706020507" pitchFamily="18" charset="2"/>
              <a:buChar char="-"/>
            </a:pPr>
            <a:r>
              <a:rPr lang="de-AT" sz="2200" dirty="0" smtClean="0">
                <a:latin typeface="Cambria" panose="02040503050406030204" pitchFamily="18" charset="0"/>
              </a:rPr>
              <a:t>bei neuen Datensets</a:t>
            </a:r>
          </a:p>
          <a:p>
            <a:pPr lvl="1">
              <a:spcBef>
                <a:spcPts val="1052"/>
              </a:spcBef>
              <a:buClr>
                <a:srgbClr val="009FDF"/>
              </a:buClr>
              <a:buFont typeface="Symbol" panose="05050102010706020507" pitchFamily="18" charset="2"/>
              <a:buChar char="-"/>
            </a:pPr>
            <a:r>
              <a:rPr lang="de-AT" sz="2200" dirty="0">
                <a:latin typeface="Cambria" panose="02040503050406030204" pitchFamily="18" charset="0"/>
              </a:rPr>
              <a:t>b</a:t>
            </a:r>
            <a:r>
              <a:rPr lang="de-AT" sz="2200" dirty="0" smtClean="0">
                <a:latin typeface="Cambria" panose="02040503050406030204" pitchFamily="18" charset="0"/>
              </a:rPr>
              <a:t>ei Änderungen im Konsortium  (betr. </a:t>
            </a:r>
            <a:r>
              <a:rPr lang="de-AT" sz="2200" dirty="0" err="1" smtClean="0">
                <a:latin typeface="Cambria" panose="02040503050406030204" pitchFamily="18" charset="0"/>
              </a:rPr>
              <a:t>MitarbeiterInnen</a:t>
            </a:r>
            <a:r>
              <a:rPr lang="de-AT" sz="2200" dirty="0" smtClean="0">
                <a:latin typeface="Cambria" panose="02040503050406030204" pitchFamily="18" charset="0"/>
              </a:rPr>
              <a:t> oder </a:t>
            </a:r>
            <a:r>
              <a:rPr lang="de-AT" sz="2200" dirty="0" err="1" smtClean="0">
                <a:latin typeface="Cambria" panose="02040503050406030204" pitchFamily="18" charset="0"/>
              </a:rPr>
              <a:t>Policies</a:t>
            </a:r>
            <a:r>
              <a:rPr lang="de-AT" sz="2200" dirty="0" smtClean="0">
                <a:latin typeface="Cambria" panose="02040503050406030204" pitchFamily="18" charset="0"/>
              </a:rPr>
              <a:t>) </a:t>
            </a:r>
          </a:p>
          <a:p>
            <a:pPr lvl="1">
              <a:spcBef>
                <a:spcPts val="1052"/>
              </a:spcBef>
              <a:buClr>
                <a:srgbClr val="009FDF"/>
              </a:buClr>
              <a:buFont typeface="Symbol" panose="05050102010706020507" pitchFamily="18" charset="2"/>
              <a:buChar char="-"/>
            </a:pPr>
            <a:r>
              <a:rPr lang="de-AT" sz="2200" dirty="0" smtClean="0">
                <a:latin typeface="Cambria" panose="02040503050406030204" pitchFamily="18" charset="0"/>
              </a:rPr>
              <a:t>mind. bis Projektende bzw. vor periodischen Reviews zu liefern</a:t>
            </a:r>
          </a:p>
          <a:p>
            <a:pPr>
              <a:spcBef>
                <a:spcPts val="1052"/>
              </a:spcBef>
            </a:pPr>
            <a:endParaRPr lang="de-AT" dirty="0" smtClean="0"/>
          </a:p>
          <a:p>
            <a:pPr lvl="1"/>
            <a:endParaRPr lang="de-AT" dirty="0"/>
          </a:p>
          <a:p>
            <a:pPr lvl="1"/>
            <a:endParaRPr lang="de-AT" dirty="0" smtClean="0"/>
          </a:p>
          <a:p>
            <a:pPr marL="474483" lvl="1" indent="0">
              <a:buNone/>
            </a:pPr>
            <a:endParaRPr lang="de-AT" dirty="0" smtClean="0"/>
          </a:p>
          <a:p>
            <a:pPr lvl="1"/>
            <a:endParaRPr lang="de-AT" dirty="0" smtClean="0"/>
          </a:p>
          <a:p>
            <a:endParaRPr lang="de-AT" dirty="0" smtClean="0"/>
          </a:p>
        </p:txBody>
      </p:sp>
      <p:sp>
        <p:nvSpPr>
          <p:cNvPr id="5" name="Titel 1"/>
          <p:cNvSpPr txBox="1">
            <a:spLocks/>
          </p:cNvSpPr>
          <p:nvPr/>
        </p:nvSpPr>
        <p:spPr>
          <a:xfrm>
            <a:off x="662361" y="1122404"/>
            <a:ext cx="3014248" cy="295053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spc="-100" baseline="0">
                <a:solidFill>
                  <a:srgbClr val="ED7C00"/>
                </a:solidFill>
                <a:latin typeface="Trebuchet MS"/>
                <a:ea typeface="+mj-ea"/>
                <a:cs typeface="Trebuchet MS"/>
              </a:defRPr>
            </a:lvl1pPr>
          </a:lstStyle>
          <a:p>
            <a:pPr algn="r"/>
            <a:r>
              <a:rPr lang="de-AT" dirty="0" err="1" smtClean="0">
                <a:solidFill>
                  <a:srgbClr val="009FDF"/>
                </a:solidFill>
                <a:latin typeface="Cambria" panose="02040503050406030204" pitchFamily="18" charset="0"/>
              </a:rPr>
              <a:t>Horizon</a:t>
            </a:r>
            <a:r>
              <a:rPr lang="de-AT" dirty="0" smtClean="0">
                <a:solidFill>
                  <a:srgbClr val="009FDF"/>
                </a:solidFill>
                <a:latin typeface="Cambria" panose="02040503050406030204" pitchFamily="18" charset="0"/>
              </a:rPr>
              <a:t> 2020</a:t>
            </a:r>
            <a:r>
              <a:rPr lang="de-AT" dirty="0">
                <a:solidFill>
                  <a:srgbClr val="009FDF"/>
                </a:solidFill>
                <a:latin typeface="Cambria" panose="02040503050406030204" pitchFamily="18" charset="0"/>
              </a:rPr>
              <a:t/>
            </a:r>
            <a:br>
              <a:rPr lang="de-AT" dirty="0">
                <a:solidFill>
                  <a:srgbClr val="009FDF"/>
                </a:solidFill>
                <a:latin typeface="Cambria" panose="02040503050406030204" pitchFamily="18" charset="0"/>
              </a:rPr>
            </a:br>
            <a:r>
              <a:rPr lang="de-AT" dirty="0" smtClean="0">
                <a:solidFill>
                  <a:srgbClr val="009FDF"/>
                </a:solidFill>
                <a:latin typeface="Cambria" panose="02040503050406030204" pitchFamily="18" charset="0"/>
              </a:rPr>
              <a:t>ORD Pilot</a:t>
            </a:r>
          </a:p>
          <a:p>
            <a:pPr algn="r"/>
            <a:r>
              <a:rPr lang="de-AT" b="0" i="1" dirty="0" smtClean="0">
                <a:solidFill>
                  <a:srgbClr val="009FDF"/>
                </a:solidFill>
                <a:latin typeface="Cambria" panose="02040503050406030204" pitchFamily="18" charset="0"/>
              </a:rPr>
              <a:t>Data Management Plan (DMP)</a:t>
            </a:r>
            <a:endParaRPr lang="de-AT" b="0" i="1" dirty="0">
              <a:solidFill>
                <a:srgbClr val="009FDF"/>
              </a:solidFill>
              <a:latin typeface="Cambria" panose="02040503050406030204" pitchFamily="18" charset="0"/>
            </a:endParaRPr>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19" y="4239192"/>
            <a:ext cx="1613700" cy="699270"/>
          </a:xfrm>
          <a:prstGeom prst="rect">
            <a:avLst/>
          </a:prstGeom>
        </p:spPr>
      </p:pic>
      <p:sp>
        <p:nvSpPr>
          <p:cNvPr id="2" name="Foliennummernplatzhalter 1"/>
          <p:cNvSpPr>
            <a:spLocks noGrp="1"/>
          </p:cNvSpPr>
          <p:nvPr>
            <p:ph type="sldNum" sz="quarter" idx="10"/>
          </p:nvPr>
        </p:nvSpPr>
        <p:spPr/>
        <p:txBody>
          <a:bodyPr/>
          <a:lstStyle/>
          <a:p>
            <a:fld id="{D153592F-B737-4B5B-9F57-E826AED63FA4}" type="slidenum">
              <a:rPr lang="de-AT" smtClean="0"/>
              <a:t>31</a:t>
            </a:fld>
            <a:endParaRPr lang="de-AT"/>
          </a:p>
        </p:txBody>
      </p:sp>
    </p:spTree>
    <p:extLst>
      <p:ext uri="{BB962C8B-B14F-4D97-AF65-F5344CB8AC3E}">
        <p14:creationId xmlns:p14="http://schemas.microsoft.com/office/powerpoint/2010/main" val="4100147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4"/>
          </p:nvPr>
        </p:nvSpPr>
        <p:spPr>
          <a:xfrm>
            <a:off x="3771531" y="691821"/>
            <a:ext cx="4970221" cy="5664529"/>
          </a:xfrm>
        </p:spPr>
        <p:txBody>
          <a:bodyPr>
            <a:normAutofit/>
          </a:bodyPr>
          <a:lstStyle/>
          <a:p>
            <a:pPr>
              <a:spcBef>
                <a:spcPts val="1052"/>
              </a:spcBef>
            </a:pPr>
            <a:r>
              <a:rPr lang="de-AT" sz="2000" dirty="0">
                <a:latin typeface="Cambria" panose="02040503050406030204" pitchFamily="18" charset="0"/>
              </a:rPr>
              <a:t>Seit Juli 2016 stellt die EU das </a:t>
            </a:r>
            <a:r>
              <a:rPr lang="de-AT" sz="2000" b="1" dirty="0" err="1">
                <a:latin typeface="Cambria" panose="02040503050406030204" pitchFamily="18" charset="0"/>
              </a:rPr>
              <a:t>Horizon</a:t>
            </a:r>
            <a:r>
              <a:rPr lang="de-AT" sz="2000" b="1" dirty="0">
                <a:latin typeface="Cambria" panose="02040503050406030204" pitchFamily="18" charset="0"/>
              </a:rPr>
              <a:t> 2020 FAIR DMP </a:t>
            </a:r>
            <a:r>
              <a:rPr lang="de-AT" sz="2000" b="1" dirty="0" err="1">
                <a:latin typeface="Cambria" panose="02040503050406030204" pitchFamily="18" charset="0"/>
              </a:rPr>
              <a:t>template</a:t>
            </a:r>
            <a:r>
              <a:rPr lang="de-AT" sz="2000" dirty="0">
                <a:latin typeface="Cambria" panose="02040503050406030204" pitchFamily="18" charset="0"/>
              </a:rPr>
              <a:t> zur </a:t>
            </a:r>
            <a:r>
              <a:rPr lang="de-AT" sz="2000" dirty="0" smtClean="0">
                <a:latin typeface="Cambria" panose="02040503050406030204" pitchFamily="18" charset="0"/>
              </a:rPr>
              <a:t>Verfügung (siehe Annex 1):</a:t>
            </a:r>
          </a:p>
          <a:p>
            <a:pPr lvl="1">
              <a:spcBef>
                <a:spcPts val="1052"/>
              </a:spcBef>
              <a:buClr>
                <a:srgbClr val="009FDF"/>
              </a:buClr>
              <a:buFont typeface="Symbol" panose="05050102010706020507" pitchFamily="18" charset="2"/>
              <a:buChar char="-"/>
            </a:pPr>
            <a:r>
              <a:rPr lang="de-AT" sz="2000" dirty="0" smtClean="0">
                <a:latin typeface="Cambria" panose="02040503050406030204" pitchFamily="18" charset="0"/>
              </a:rPr>
              <a:t>6 Sektionen mit insges. 31 Fragen</a:t>
            </a:r>
          </a:p>
          <a:p>
            <a:pPr lvl="1">
              <a:spcBef>
                <a:spcPts val="1052"/>
              </a:spcBef>
              <a:buClr>
                <a:srgbClr val="009FDF"/>
              </a:buClr>
              <a:buFont typeface="Symbol" panose="05050102010706020507" pitchFamily="18" charset="2"/>
              <a:buChar char="-"/>
            </a:pPr>
            <a:r>
              <a:rPr lang="de-AT" sz="2000" dirty="0">
                <a:latin typeface="Cambria" panose="02040503050406030204" pitchFamily="18" charset="0"/>
              </a:rPr>
              <a:t>Deckt FAIR </a:t>
            </a:r>
            <a:r>
              <a:rPr lang="de-AT" sz="2000" dirty="0" err="1">
                <a:latin typeface="Cambria" panose="02040503050406030204" pitchFamily="18" charset="0"/>
              </a:rPr>
              <a:t>data</a:t>
            </a:r>
            <a:r>
              <a:rPr lang="de-AT" sz="2000" dirty="0">
                <a:latin typeface="Cambria" panose="02040503050406030204" pitchFamily="18" charset="0"/>
              </a:rPr>
              <a:t> </a:t>
            </a:r>
            <a:r>
              <a:rPr lang="de-AT" sz="2000" dirty="0" err="1">
                <a:latin typeface="Cambria" panose="02040503050406030204" pitchFamily="18" charset="0"/>
              </a:rPr>
              <a:t>principles</a:t>
            </a:r>
            <a:r>
              <a:rPr lang="de-AT" sz="2000" dirty="0">
                <a:latin typeface="Cambria" panose="02040503050406030204" pitchFamily="18" charset="0"/>
              </a:rPr>
              <a:t> ab</a:t>
            </a:r>
          </a:p>
          <a:p>
            <a:pPr>
              <a:spcBef>
                <a:spcPts val="1052"/>
              </a:spcBef>
            </a:pPr>
            <a:r>
              <a:rPr lang="de-AT" sz="2000" dirty="0" smtClean="0">
                <a:latin typeface="Cambria" panose="02040503050406030204" pitchFamily="18" charset="0"/>
              </a:rPr>
              <a:t>Die Verwendung dieses Templates wird </a:t>
            </a:r>
            <a:r>
              <a:rPr lang="de-AT" sz="2000" b="1" dirty="0" smtClean="0">
                <a:latin typeface="Cambria" panose="02040503050406030204" pitchFamily="18" charset="0"/>
              </a:rPr>
              <a:t>empfohlen</a:t>
            </a:r>
            <a:r>
              <a:rPr lang="de-AT" sz="2000" dirty="0" smtClean="0">
                <a:latin typeface="Cambria" panose="02040503050406030204" pitchFamily="18" charset="0"/>
              </a:rPr>
              <a:t>, ist aber </a:t>
            </a:r>
            <a:r>
              <a:rPr lang="de-AT" sz="2000" b="1" dirty="0" smtClean="0">
                <a:latin typeface="Cambria" panose="02040503050406030204" pitchFamily="18" charset="0"/>
              </a:rPr>
              <a:t>freiwillig</a:t>
            </a:r>
          </a:p>
          <a:p>
            <a:pPr>
              <a:spcBef>
                <a:spcPts val="1052"/>
              </a:spcBef>
            </a:pPr>
            <a:r>
              <a:rPr lang="de-AT" sz="2000" dirty="0" smtClean="0">
                <a:latin typeface="Cambria" panose="02040503050406030204" pitchFamily="18" charset="0"/>
              </a:rPr>
              <a:t>Derzeit noch nicht als Online-Tool verfügbar</a:t>
            </a:r>
          </a:p>
          <a:p>
            <a:pPr>
              <a:spcBef>
                <a:spcPts val="1052"/>
              </a:spcBef>
            </a:pPr>
            <a:r>
              <a:rPr lang="de-AT" sz="2000" dirty="0" err="1" smtClean="0">
                <a:latin typeface="Cambria" panose="02040503050406030204" pitchFamily="18" charset="0"/>
              </a:rPr>
              <a:t>DMPOnline</a:t>
            </a:r>
            <a:r>
              <a:rPr lang="de-AT" sz="2000" dirty="0" smtClean="0">
                <a:latin typeface="Cambria" panose="02040503050406030204" pitchFamily="18" charset="0"/>
              </a:rPr>
              <a:t> Tool </a:t>
            </a:r>
            <a:r>
              <a:rPr lang="de-AT" sz="2000" b="1" dirty="0">
                <a:latin typeface="Cambria" panose="02040503050406030204" pitchFamily="18" charset="0"/>
              </a:rPr>
              <a:t>kann</a:t>
            </a:r>
            <a:r>
              <a:rPr lang="de-AT" sz="2000" dirty="0">
                <a:latin typeface="Cambria" panose="02040503050406030204" pitchFamily="18" charset="0"/>
              </a:rPr>
              <a:t> verwendet werden: </a:t>
            </a:r>
            <a:r>
              <a:rPr lang="de-AT" sz="1600" dirty="0">
                <a:latin typeface="Cambria" panose="02040503050406030204" pitchFamily="18" charset="0"/>
                <a:hlinkClick r:id="rId2"/>
              </a:rPr>
              <a:t>https://dmponline.dcc.ac.uk</a:t>
            </a:r>
            <a:r>
              <a:rPr lang="de-AT" sz="1200" dirty="0">
                <a:latin typeface="Cambria" panose="02040503050406030204" pitchFamily="18" charset="0"/>
                <a:hlinkClick r:id="rId2"/>
              </a:rPr>
              <a:t>/</a:t>
            </a:r>
            <a:endParaRPr lang="de-AT" sz="1200" dirty="0">
              <a:latin typeface="Cambria" panose="02040503050406030204" pitchFamily="18" charset="0"/>
            </a:endParaRPr>
          </a:p>
          <a:p>
            <a:pPr>
              <a:spcBef>
                <a:spcPts val="1052"/>
              </a:spcBef>
            </a:pPr>
            <a:endParaRPr lang="de-AT" sz="1800" dirty="0" smtClean="0"/>
          </a:p>
          <a:p>
            <a:pPr marL="274320" lvl="1" indent="0">
              <a:buNone/>
            </a:pPr>
            <a:endParaRPr lang="de-AT" sz="1100" dirty="0">
              <a:latin typeface="Cambria" panose="02040503050406030204" pitchFamily="18" charset="0"/>
            </a:endParaRPr>
          </a:p>
          <a:p>
            <a:pPr lvl="1"/>
            <a:endParaRPr lang="de-AT" sz="1100" dirty="0" smtClean="0">
              <a:latin typeface="Cambria" panose="02040503050406030204" pitchFamily="18" charset="0"/>
            </a:endParaRPr>
          </a:p>
          <a:p>
            <a:pPr marL="474483" lvl="1" indent="0">
              <a:buNone/>
            </a:pPr>
            <a:endParaRPr lang="de-AT" dirty="0" smtClean="0"/>
          </a:p>
          <a:p>
            <a:pPr lvl="1"/>
            <a:endParaRPr lang="de-AT" dirty="0" smtClean="0"/>
          </a:p>
          <a:p>
            <a:endParaRPr lang="de-AT" dirty="0" smtClean="0"/>
          </a:p>
        </p:txBody>
      </p:sp>
      <p:sp>
        <p:nvSpPr>
          <p:cNvPr id="5" name="Titel 1"/>
          <p:cNvSpPr txBox="1">
            <a:spLocks/>
          </p:cNvSpPr>
          <p:nvPr/>
        </p:nvSpPr>
        <p:spPr>
          <a:xfrm>
            <a:off x="757283" y="778020"/>
            <a:ext cx="3014248" cy="295053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spc="-100" baseline="0">
                <a:solidFill>
                  <a:srgbClr val="ED7C00"/>
                </a:solidFill>
                <a:latin typeface="Trebuchet MS"/>
                <a:ea typeface="+mj-ea"/>
                <a:cs typeface="Trebuchet MS"/>
              </a:defRPr>
            </a:lvl1pPr>
          </a:lstStyle>
          <a:p>
            <a:pPr algn="r"/>
            <a:r>
              <a:rPr lang="de-AT" dirty="0" err="1" smtClean="0">
                <a:solidFill>
                  <a:srgbClr val="009FDF"/>
                </a:solidFill>
                <a:latin typeface="Cambria" panose="02040503050406030204" pitchFamily="18" charset="0"/>
              </a:rPr>
              <a:t>Horizon</a:t>
            </a:r>
            <a:r>
              <a:rPr lang="de-AT" dirty="0" smtClean="0">
                <a:solidFill>
                  <a:srgbClr val="009FDF"/>
                </a:solidFill>
                <a:latin typeface="Cambria" panose="02040503050406030204" pitchFamily="18" charset="0"/>
              </a:rPr>
              <a:t> 2020</a:t>
            </a:r>
            <a:r>
              <a:rPr lang="de-AT" dirty="0">
                <a:solidFill>
                  <a:srgbClr val="009FDF"/>
                </a:solidFill>
                <a:latin typeface="Cambria" panose="02040503050406030204" pitchFamily="18" charset="0"/>
              </a:rPr>
              <a:t/>
            </a:r>
            <a:br>
              <a:rPr lang="de-AT" dirty="0">
                <a:solidFill>
                  <a:srgbClr val="009FDF"/>
                </a:solidFill>
                <a:latin typeface="Cambria" panose="02040503050406030204" pitchFamily="18" charset="0"/>
              </a:rPr>
            </a:br>
            <a:r>
              <a:rPr lang="de-AT" b="0" i="1" dirty="0" smtClean="0">
                <a:solidFill>
                  <a:srgbClr val="009FDF"/>
                </a:solidFill>
                <a:latin typeface="Cambria" panose="02040503050406030204" pitchFamily="18" charset="0"/>
              </a:rPr>
              <a:t>FAIR DMP Template</a:t>
            </a:r>
            <a:endParaRPr lang="de-AT" b="0" i="1" dirty="0">
              <a:solidFill>
                <a:srgbClr val="009FDF"/>
              </a:solidFill>
              <a:latin typeface="Cambria" panose="02040503050406030204" pitchFamily="18" charset="0"/>
            </a:endParaRPr>
          </a:p>
        </p:txBody>
      </p:sp>
      <p:sp>
        <p:nvSpPr>
          <p:cNvPr id="2" name="Foliennummernplatzhalter 1"/>
          <p:cNvSpPr>
            <a:spLocks noGrp="1"/>
          </p:cNvSpPr>
          <p:nvPr>
            <p:ph type="sldNum" sz="quarter" idx="10"/>
          </p:nvPr>
        </p:nvSpPr>
        <p:spPr/>
        <p:txBody>
          <a:bodyPr/>
          <a:lstStyle/>
          <a:p>
            <a:fld id="{D153592F-B737-4B5B-9F57-E826AED63FA4}" type="slidenum">
              <a:rPr lang="de-AT" smtClean="0"/>
              <a:t>32</a:t>
            </a:fld>
            <a:endParaRPr lang="de-AT"/>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496" y="3190674"/>
            <a:ext cx="2006930" cy="2835537"/>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feld 3"/>
          <p:cNvSpPr txBox="1"/>
          <p:nvPr/>
        </p:nvSpPr>
        <p:spPr>
          <a:xfrm>
            <a:off x="-219281" y="5990070"/>
            <a:ext cx="4967373" cy="867930"/>
          </a:xfrm>
          <a:prstGeom prst="rect">
            <a:avLst/>
          </a:prstGeom>
          <a:noFill/>
        </p:spPr>
        <p:txBody>
          <a:bodyPr wrap="square" rtlCol="0">
            <a:spAutoFit/>
          </a:bodyPr>
          <a:lstStyle/>
          <a:p>
            <a:pPr lvl="1" defTabSz="914400">
              <a:spcBef>
                <a:spcPct val="20000"/>
              </a:spcBef>
              <a:buClr>
                <a:schemeClr val="accent1"/>
              </a:buClr>
              <a:buSzPct val="85000"/>
            </a:pPr>
            <a:r>
              <a:rPr lang="de-AT" sz="1200" dirty="0">
                <a:latin typeface="Cambria" panose="02040503050406030204" pitchFamily="18" charset="0"/>
              </a:rPr>
              <a:t>Download: </a:t>
            </a:r>
            <a:r>
              <a:rPr lang="de-AT" sz="1200" dirty="0">
                <a:latin typeface="Cambria" panose="02040503050406030204" pitchFamily="18" charset="0"/>
                <a:hlinkClick r:id="rId4"/>
              </a:rPr>
              <a:t>http://ec.europa.eu/research/participants/data/ref/h2020/grants_manual/hi/oa_pilot/h2020-hi-oa-data-mgt_en.pdf</a:t>
            </a:r>
            <a:endParaRPr lang="de-AT" sz="1200" dirty="0">
              <a:latin typeface="Cambria" panose="02040503050406030204" pitchFamily="18" charset="0"/>
            </a:endParaRPr>
          </a:p>
          <a:p>
            <a:pPr lvl="1" defTabSz="914400">
              <a:spcBef>
                <a:spcPct val="20000"/>
              </a:spcBef>
              <a:buClr>
                <a:schemeClr val="accent1"/>
              </a:buClr>
              <a:buSzPct val="85000"/>
              <a:buFont typeface="Arial" pitchFamily="34" charset="0"/>
            </a:pPr>
            <a:endParaRPr lang="de-AT" sz="1200" dirty="0">
              <a:solidFill>
                <a:srgbClr val="808080"/>
              </a:solidFill>
              <a:latin typeface="Cambria" panose="02040503050406030204" pitchFamily="18" charset="0"/>
              <a:cs typeface="Trebuchet MS"/>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6390" y="4916201"/>
            <a:ext cx="3146961" cy="1513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0422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solidFill>
                  <a:srgbClr val="009FDF"/>
                </a:solidFill>
              </a:rPr>
              <a:t/>
            </a:r>
            <a:br>
              <a:rPr lang="de-AT" dirty="0" smtClean="0">
                <a:solidFill>
                  <a:srgbClr val="009FDF"/>
                </a:solidFill>
              </a:rPr>
            </a:br>
            <a:r>
              <a:rPr lang="de-AT" sz="4000" dirty="0" err="1" smtClean="0">
                <a:solidFill>
                  <a:srgbClr val="009FDF"/>
                </a:solidFill>
                <a:latin typeface="Cambria" panose="02040503050406030204" pitchFamily="18" charset="0"/>
              </a:rPr>
              <a:t>Horizon</a:t>
            </a:r>
            <a:r>
              <a:rPr lang="de-AT" sz="4000" dirty="0" smtClean="0">
                <a:solidFill>
                  <a:srgbClr val="009FDF"/>
                </a:solidFill>
                <a:latin typeface="Cambria" panose="02040503050406030204" pitchFamily="18" charset="0"/>
              </a:rPr>
              <a:t> 2020 ORD Pilot – Ausblick</a:t>
            </a:r>
            <a:r>
              <a:rPr lang="de-AT" dirty="0">
                <a:solidFill>
                  <a:srgbClr val="009FDF"/>
                </a:solidFill>
                <a:latin typeface="Cambria" panose="02040503050406030204" pitchFamily="18" charset="0"/>
              </a:rPr>
              <a:t/>
            </a:r>
            <a:br>
              <a:rPr lang="de-AT" dirty="0">
                <a:solidFill>
                  <a:srgbClr val="009FDF"/>
                </a:solidFill>
                <a:latin typeface="Cambria" panose="02040503050406030204" pitchFamily="18" charset="0"/>
              </a:rPr>
            </a:br>
            <a:endParaRPr lang="de-AT" dirty="0">
              <a:solidFill>
                <a:srgbClr val="009FDF"/>
              </a:solidFill>
              <a:latin typeface="Cambria" panose="02040503050406030204" pitchFamily="18" charset="0"/>
            </a:endParaRPr>
          </a:p>
        </p:txBody>
      </p:sp>
      <p:grpSp>
        <p:nvGrpSpPr>
          <p:cNvPr id="26" name="Gruppieren 25"/>
          <p:cNvGrpSpPr/>
          <p:nvPr/>
        </p:nvGrpSpPr>
        <p:grpSpPr>
          <a:xfrm>
            <a:off x="3574959" y="1439700"/>
            <a:ext cx="3684321" cy="1988197"/>
            <a:chOff x="3648686" y="1330758"/>
            <a:chExt cx="3684321" cy="1988197"/>
          </a:xfrm>
        </p:grpSpPr>
        <p:sp>
          <p:nvSpPr>
            <p:cNvPr id="9" name="Abgerundete rechteckige Legende 8"/>
            <p:cNvSpPr/>
            <p:nvPr/>
          </p:nvSpPr>
          <p:spPr>
            <a:xfrm>
              <a:off x="3940621" y="1330758"/>
              <a:ext cx="3392386" cy="1963725"/>
            </a:xfrm>
            <a:prstGeom prst="wedgeRoundRectCallout">
              <a:avLst>
                <a:gd name="adj1" fmla="val -43587"/>
                <a:gd name="adj2" fmla="val 106646"/>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Textfeld 10"/>
            <p:cNvSpPr txBox="1"/>
            <p:nvPr/>
          </p:nvSpPr>
          <p:spPr>
            <a:xfrm>
              <a:off x="3648686" y="1379963"/>
              <a:ext cx="3536868" cy="1938992"/>
            </a:xfrm>
            <a:prstGeom prst="rect">
              <a:avLst/>
            </a:prstGeom>
            <a:noFill/>
          </p:spPr>
          <p:txBody>
            <a:bodyPr wrap="square" rtlCol="0">
              <a:spAutoFit/>
            </a:bodyPr>
            <a:lstStyle/>
            <a:p>
              <a:pPr marL="474483" lvl="1" indent="0">
                <a:buNone/>
              </a:pPr>
              <a:r>
                <a:rPr lang="de-AT" sz="2400" i="1" dirty="0">
                  <a:latin typeface="Cambria" panose="02040503050406030204" pitchFamily="18" charset="0"/>
                </a:rPr>
                <a:t>… </a:t>
              </a:r>
              <a:r>
                <a:rPr lang="de-AT" sz="2400" i="1" dirty="0" err="1">
                  <a:latin typeface="Cambria" panose="02040503050406030204" pitchFamily="18" charset="0"/>
                </a:rPr>
                <a:t>the</a:t>
              </a:r>
              <a:r>
                <a:rPr lang="de-AT" sz="2400" i="1" dirty="0">
                  <a:latin typeface="Cambria" panose="02040503050406030204" pitchFamily="18" charset="0"/>
                </a:rPr>
                <a:t> </a:t>
              </a:r>
              <a:r>
                <a:rPr lang="de-AT" sz="2400" i="1" dirty="0" err="1">
                  <a:latin typeface="Cambria" panose="02040503050406030204" pitchFamily="18" charset="0"/>
                </a:rPr>
                <a:t>current</a:t>
              </a:r>
              <a:r>
                <a:rPr lang="de-AT" sz="2400" i="1" dirty="0">
                  <a:latin typeface="Cambria" panose="02040503050406030204" pitchFamily="18" charset="0"/>
                </a:rPr>
                <a:t> Open Research Data Pilot </a:t>
              </a:r>
              <a:r>
                <a:rPr lang="de-AT" sz="2400" b="1" i="1" dirty="0" err="1">
                  <a:latin typeface="Cambria" panose="02040503050406030204" pitchFamily="18" charset="0"/>
                </a:rPr>
                <a:t>expands</a:t>
              </a:r>
              <a:r>
                <a:rPr lang="de-AT" sz="2400" i="1" dirty="0">
                  <a:latin typeface="Cambria" panose="02040503050406030204" pitchFamily="18" charset="0"/>
                </a:rPr>
                <a:t> </a:t>
              </a:r>
              <a:r>
                <a:rPr lang="de-AT" sz="2400" i="1" dirty="0" err="1">
                  <a:latin typeface="Cambria" panose="02040503050406030204" pitchFamily="18" charset="0"/>
                </a:rPr>
                <a:t>to</a:t>
              </a:r>
              <a:r>
                <a:rPr lang="de-AT" sz="2400" i="1" dirty="0">
                  <a:latin typeface="Cambria" panose="02040503050406030204" pitchFamily="18" charset="0"/>
                </a:rPr>
                <a:t> </a:t>
              </a:r>
              <a:r>
                <a:rPr lang="de-AT" sz="2400" i="1" dirty="0" err="1">
                  <a:latin typeface="Cambria" panose="02040503050406030204" pitchFamily="18" charset="0"/>
                </a:rPr>
                <a:t>cover</a:t>
              </a:r>
              <a:r>
                <a:rPr lang="de-AT" sz="2400" i="1" dirty="0">
                  <a:latin typeface="Cambria" panose="02040503050406030204" pitchFamily="18" charset="0"/>
                </a:rPr>
                <a:t> all </a:t>
              </a:r>
              <a:r>
                <a:rPr lang="de-AT" sz="2400" i="1" dirty="0" err="1">
                  <a:latin typeface="Cambria" panose="02040503050406030204" pitchFamily="18" charset="0"/>
                </a:rPr>
                <a:t>areas</a:t>
              </a:r>
              <a:r>
                <a:rPr lang="de-AT" sz="2400" i="1" dirty="0">
                  <a:latin typeface="Cambria" panose="02040503050406030204" pitchFamily="18" charset="0"/>
                </a:rPr>
                <a:t> </a:t>
              </a:r>
              <a:r>
                <a:rPr lang="de-AT" sz="2400" i="1" dirty="0" err="1">
                  <a:latin typeface="Cambria" panose="02040503050406030204" pitchFamily="18" charset="0"/>
                </a:rPr>
                <a:t>of</a:t>
              </a:r>
              <a:r>
                <a:rPr lang="de-AT" sz="2400" i="1" dirty="0">
                  <a:latin typeface="Cambria" panose="02040503050406030204" pitchFamily="18" charset="0"/>
                </a:rPr>
                <a:t> </a:t>
              </a:r>
              <a:r>
                <a:rPr lang="de-AT" sz="2400" i="1" dirty="0" err="1">
                  <a:latin typeface="Cambria" panose="02040503050406030204" pitchFamily="18" charset="0"/>
                </a:rPr>
                <a:t>Horizon</a:t>
              </a:r>
              <a:r>
                <a:rPr lang="de-AT" sz="2400" i="1" dirty="0">
                  <a:latin typeface="Cambria" panose="02040503050406030204" pitchFamily="18" charset="0"/>
                </a:rPr>
                <a:t> 2020, </a:t>
              </a:r>
              <a:r>
                <a:rPr lang="de-AT" sz="2400" b="1" i="1" dirty="0" err="1">
                  <a:latin typeface="Cambria" panose="02040503050406030204" pitchFamily="18" charset="0"/>
                </a:rPr>
                <a:t>with</a:t>
              </a:r>
              <a:r>
                <a:rPr lang="de-AT" sz="2400" b="1" i="1" dirty="0">
                  <a:latin typeface="Cambria" panose="02040503050406030204" pitchFamily="18" charset="0"/>
                </a:rPr>
                <a:t> </a:t>
              </a:r>
              <a:r>
                <a:rPr lang="de-AT" sz="2400" b="1" i="1" dirty="0" err="1">
                  <a:latin typeface="Cambria" panose="02040503050406030204" pitchFamily="18" charset="0"/>
                </a:rPr>
                <a:t>the</a:t>
              </a:r>
              <a:r>
                <a:rPr lang="de-AT" sz="2400" b="1" i="1" dirty="0">
                  <a:latin typeface="Cambria" panose="02040503050406030204" pitchFamily="18" charset="0"/>
                </a:rPr>
                <a:t> </a:t>
              </a:r>
              <a:r>
                <a:rPr lang="de-AT" sz="2400" b="1" i="1" dirty="0" smtClean="0">
                  <a:latin typeface="Cambria" panose="02040503050406030204" pitchFamily="18" charset="0"/>
                </a:rPr>
                <a:t>same </a:t>
              </a:r>
              <a:r>
                <a:rPr lang="de-AT" sz="2400" b="1" i="1" dirty="0" err="1" smtClean="0">
                  <a:latin typeface="Cambria" panose="02040503050406030204" pitchFamily="18" charset="0"/>
                </a:rPr>
                <a:t>rules</a:t>
              </a:r>
              <a:endParaRPr lang="de-AT" sz="2400" b="1" i="1" dirty="0">
                <a:solidFill>
                  <a:srgbClr val="CC3300"/>
                </a:solidFill>
                <a:latin typeface="Cambria" panose="02040503050406030204" pitchFamily="18" charset="0"/>
              </a:endParaRPr>
            </a:p>
          </p:txBody>
        </p:sp>
      </p:grpSp>
      <p:grpSp>
        <p:nvGrpSpPr>
          <p:cNvPr id="6" name="Gruppieren 5"/>
          <p:cNvGrpSpPr/>
          <p:nvPr/>
        </p:nvGrpSpPr>
        <p:grpSpPr>
          <a:xfrm>
            <a:off x="549228" y="2981349"/>
            <a:ext cx="3416135" cy="1935678"/>
            <a:chOff x="549228" y="2981349"/>
            <a:chExt cx="3416135" cy="1935678"/>
          </a:xfrm>
        </p:grpSpPr>
        <p:sp>
          <p:nvSpPr>
            <p:cNvPr id="13" name="Abgerundete rechteckige Legende 12"/>
            <p:cNvSpPr/>
            <p:nvPr/>
          </p:nvSpPr>
          <p:spPr>
            <a:xfrm>
              <a:off x="910436" y="2981349"/>
              <a:ext cx="2921330" cy="1935678"/>
            </a:xfrm>
            <a:prstGeom prst="wedgeRoundRectCallout">
              <a:avLst>
                <a:gd name="adj1" fmla="val -18394"/>
                <a:gd name="adj2" fmla="val 66794"/>
                <a:gd name="adj3" fmla="val 16667"/>
              </a:avLst>
            </a:prstGeom>
            <a:solidFill>
              <a:srgbClr val="D22800">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Textfeld 13"/>
            <p:cNvSpPr txBox="1"/>
            <p:nvPr/>
          </p:nvSpPr>
          <p:spPr>
            <a:xfrm>
              <a:off x="549228" y="3164358"/>
              <a:ext cx="3416135" cy="1569660"/>
            </a:xfrm>
            <a:prstGeom prst="rect">
              <a:avLst/>
            </a:prstGeom>
            <a:noFill/>
          </p:spPr>
          <p:txBody>
            <a:bodyPr wrap="square" rtlCol="0">
              <a:spAutoFit/>
            </a:bodyPr>
            <a:lstStyle/>
            <a:p>
              <a:pPr marL="474483" lvl="1" indent="0">
                <a:buNone/>
              </a:pPr>
              <a:r>
                <a:rPr lang="de-AT" sz="2400" i="1" dirty="0">
                  <a:solidFill>
                    <a:schemeClr val="bg1"/>
                  </a:solidFill>
                  <a:latin typeface="Cambria" panose="02040503050406030204" pitchFamily="18" charset="0"/>
                </a:rPr>
                <a:t>… </a:t>
              </a:r>
              <a:r>
                <a:rPr lang="de-AT" sz="2400" i="1" dirty="0" err="1">
                  <a:solidFill>
                    <a:schemeClr val="bg1"/>
                  </a:solidFill>
                  <a:latin typeface="Cambria" panose="02040503050406030204" pitchFamily="18" charset="0"/>
                </a:rPr>
                <a:t>research</a:t>
              </a:r>
              <a:r>
                <a:rPr lang="de-AT" sz="2400" i="1" dirty="0">
                  <a:solidFill>
                    <a:schemeClr val="bg1"/>
                  </a:solidFill>
                  <a:latin typeface="Cambria" panose="02040503050406030204" pitchFamily="18" charset="0"/>
                </a:rPr>
                <a:t> </a:t>
              </a:r>
              <a:r>
                <a:rPr lang="de-AT" sz="2400" i="1" dirty="0" err="1">
                  <a:solidFill>
                    <a:schemeClr val="bg1"/>
                  </a:solidFill>
                  <a:latin typeface="Cambria" panose="02040503050406030204" pitchFamily="18" charset="0"/>
                </a:rPr>
                <a:t>data</a:t>
              </a:r>
              <a:r>
                <a:rPr lang="de-AT" sz="2400" i="1" dirty="0">
                  <a:solidFill>
                    <a:schemeClr val="bg1"/>
                  </a:solidFill>
                  <a:latin typeface="Cambria" panose="02040503050406030204" pitchFamily="18" charset="0"/>
                </a:rPr>
                <a:t> </a:t>
              </a:r>
              <a:r>
                <a:rPr lang="de-AT" sz="2400" i="1" dirty="0" err="1">
                  <a:solidFill>
                    <a:schemeClr val="bg1"/>
                  </a:solidFill>
                  <a:latin typeface="Cambria" panose="02040503050406030204" pitchFamily="18" charset="0"/>
                </a:rPr>
                <a:t>is</a:t>
              </a:r>
              <a:r>
                <a:rPr lang="de-AT" sz="2400" i="1" dirty="0">
                  <a:solidFill>
                    <a:schemeClr val="bg1"/>
                  </a:solidFill>
                  <a:latin typeface="Cambria" panose="02040503050406030204" pitchFamily="18" charset="0"/>
                </a:rPr>
                <a:t> </a:t>
              </a:r>
              <a:r>
                <a:rPr lang="de-AT" sz="2400" b="1" i="1" dirty="0">
                  <a:solidFill>
                    <a:schemeClr val="bg1"/>
                  </a:solidFill>
                  <a:latin typeface="Cambria" panose="02040503050406030204" pitchFamily="18" charset="0"/>
                </a:rPr>
                <a:t>open </a:t>
              </a:r>
              <a:r>
                <a:rPr lang="de-AT" sz="2400" b="1" i="1" dirty="0" err="1">
                  <a:solidFill>
                    <a:schemeClr val="bg1"/>
                  </a:solidFill>
                  <a:latin typeface="Cambria" panose="02040503050406030204" pitchFamily="18" charset="0"/>
                </a:rPr>
                <a:t>by</a:t>
              </a:r>
              <a:r>
                <a:rPr lang="de-AT" sz="2400" b="1" i="1" dirty="0">
                  <a:solidFill>
                    <a:schemeClr val="bg1"/>
                  </a:solidFill>
                  <a:latin typeface="Cambria" panose="02040503050406030204" pitchFamily="18" charset="0"/>
                </a:rPr>
                <a:t> </a:t>
              </a:r>
              <a:r>
                <a:rPr lang="de-AT" sz="2400" b="1" i="1" dirty="0" err="1">
                  <a:solidFill>
                    <a:schemeClr val="bg1"/>
                  </a:solidFill>
                  <a:latin typeface="Cambria" panose="02040503050406030204" pitchFamily="18" charset="0"/>
                </a:rPr>
                <a:t>default</a:t>
              </a:r>
              <a:r>
                <a:rPr lang="de-AT" sz="2400" i="1" dirty="0">
                  <a:solidFill>
                    <a:schemeClr val="bg1"/>
                  </a:solidFill>
                  <a:latin typeface="Cambria" panose="02040503050406030204" pitchFamily="18" charset="0"/>
                </a:rPr>
                <a:t>, </a:t>
              </a:r>
              <a:r>
                <a:rPr lang="de-AT" sz="2400" i="1" dirty="0" err="1">
                  <a:solidFill>
                    <a:schemeClr val="bg1"/>
                  </a:solidFill>
                  <a:latin typeface="Cambria" panose="02040503050406030204" pitchFamily="18" charset="0"/>
                </a:rPr>
                <a:t>with</a:t>
              </a:r>
              <a:r>
                <a:rPr lang="de-AT" sz="2400" i="1" dirty="0">
                  <a:solidFill>
                    <a:schemeClr val="bg1"/>
                  </a:solidFill>
                  <a:latin typeface="Cambria" panose="02040503050406030204" pitchFamily="18" charset="0"/>
                </a:rPr>
                <a:t> </a:t>
              </a:r>
              <a:r>
                <a:rPr lang="de-AT" sz="2400" i="1" dirty="0" err="1">
                  <a:solidFill>
                    <a:schemeClr val="bg1"/>
                  </a:solidFill>
                  <a:latin typeface="Cambria" panose="02040503050406030204" pitchFamily="18" charset="0"/>
                </a:rPr>
                <a:t>possibilities</a:t>
              </a:r>
              <a:r>
                <a:rPr lang="de-AT" sz="2400" i="1" dirty="0">
                  <a:solidFill>
                    <a:schemeClr val="bg1"/>
                  </a:solidFill>
                  <a:latin typeface="Cambria" panose="02040503050406030204" pitchFamily="18" charset="0"/>
                </a:rPr>
                <a:t> </a:t>
              </a:r>
              <a:r>
                <a:rPr lang="de-AT" sz="2400" i="1" dirty="0" err="1">
                  <a:solidFill>
                    <a:schemeClr val="bg1"/>
                  </a:solidFill>
                  <a:latin typeface="Cambria" panose="02040503050406030204" pitchFamily="18" charset="0"/>
                </a:rPr>
                <a:t>to</a:t>
              </a:r>
              <a:r>
                <a:rPr lang="de-AT" sz="2400" i="1" dirty="0">
                  <a:solidFill>
                    <a:schemeClr val="bg1"/>
                  </a:solidFill>
                  <a:latin typeface="Cambria" panose="02040503050406030204" pitchFamily="18" charset="0"/>
                </a:rPr>
                <a:t> </a:t>
              </a:r>
              <a:r>
                <a:rPr lang="de-AT" sz="2400" i="1" dirty="0" err="1">
                  <a:solidFill>
                    <a:schemeClr val="bg1"/>
                  </a:solidFill>
                  <a:latin typeface="Cambria" panose="02040503050406030204" pitchFamily="18" charset="0"/>
                </a:rPr>
                <a:t>opt</a:t>
              </a:r>
              <a:r>
                <a:rPr lang="de-AT" sz="2400" i="1" dirty="0">
                  <a:solidFill>
                    <a:schemeClr val="bg1"/>
                  </a:solidFill>
                  <a:latin typeface="Cambria" panose="02040503050406030204" pitchFamily="18" charset="0"/>
                </a:rPr>
                <a:t> out</a:t>
              </a:r>
            </a:p>
          </p:txBody>
        </p:sp>
      </p:grpSp>
      <p:grpSp>
        <p:nvGrpSpPr>
          <p:cNvPr id="21" name="Gruppieren 20"/>
          <p:cNvGrpSpPr/>
          <p:nvPr/>
        </p:nvGrpSpPr>
        <p:grpSpPr>
          <a:xfrm>
            <a:off x="4779074" y="3707375"/>
            <a:ext cx="3999511" cy="2600696"/>
            <a:chOff x="4272148" y="3811979"/>
            <a:chExt cx="3999511" cy="2600696"/>
          </a:xfrm>
        </p:grpSpPr>
        <p:sp>
          <p:nvSpPr>
            <p:cNvPr id="15" name="Abgerundete rechteckige Legende 14"/>
            <p:cNvSpPr/>
            <p:nvPr/>
          </p:nvSpPr>
          <p:spPr>
            <a:xfrm>
              <a:off x="4272148" y="3811979"/>
              <a:ext cx="3945578" cy="2600696"/>
            </a:xfrm>
            <a:prstGeom prst="wedgeRoundRectCallout">
              <a:avLst>
                <a:gd name="adj1" fmla="val -67786"/>
                <a:gd name="adj2" fmla="val 36929"/>
                <a:gd name="adj3" fmla="val 16667"/>
              </a:avLst>
            </a:prstGeom>
            <a:solidFill>
              <a:srgbClr val="009F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Textfeld 16"/>
            <p:cNvSpPr txBox="1"/>
            <p:nvPr/>
          </p:nvSpPr>
          <p:spPr>
            <a:xfrm>
              <a:off x="4390900" y="4085112"/>
              <a:ext cx="3880759" cy="1938992"/>
            </a:xfrm>
            <a:prstGeom prst="rect">
              <a:avLst/>
            </a:prstGeom>
            <a:noFill/>
          </p:spPr>
          <p:txBody>
            <a:bodyPr wrap="square" rtlCol="0">
              <a:spAutoFit/>
            </a:bodyPr>
            <a:lstStyle/>
            <a:p>
              <a:r>
                <a:rPr lang="de-AT" sz="2400" b="1" i="1" dirty="0">
                  <a:solidFill>
                    <a:schemeClr val="bg1"/>
                  </a:solidFill>
                  <a:latin typeface="Cambria" panose="02040503050406030204" pitchFamily="18" charset="0"/>
                </a:rPr>
                <a:t>All </a:t>
              </a:r>
              <a:r>
                <a:rPr lang="de-AT" sz="2400" b="1" i="1" dirty="0" err="1">
                  <a:solidFill>
                    <a:schemeClr val="bg1"/>
                  </a:solidFill>
                  <a:latin typeface="Cambria" panose="02040503050406030204" pitchFamily="18" charset="0"/>
                </a:rPr>
                <a:t>key</a:t>
              </a:r>
              <a:r>
                <a:rPr lang="de-AT" sz="2400" b="1" i="1" dirty="0">
                  <a:solidFill>
                    <a:schemeClr val="bg1"/>
                  </a:solidFill>
                  <a:latin typeface="Cambria" panose="02040503050406030204" pitchFamily="18" charset="0"/>
                </a:rPr>
                <a:t> </a:t>
              </a:r>
              <a:r>
                <a:rPr lang="de-AT" sz="2400" b="1" i="1" dirty="0" err="1">
                  <a:solidFill>
                    <a:schemeClr val="bg1"/>
                  </a:solidFill>
                  <a:latin typeface="Cambria" panose="02040503050406030204" pitchFamily="18" charset="0"/>
                </a:rPr>
                <a:t>characteristics</a:t>
              </a:r>
              <a:r>
                <a:rPr lang="de-AT" sz="2400" b="1" i="1" dirty="0">
                  <a:solidFill>
                    <a:schemeClr val="bg1"/>
                  </a:solidFill>
                  <a:latin typeface="Cambria" panose="02040503050406030204" pitchFamily="18" charset="0"/>
                </a:rPr>
                <a:t> </a:t>
              </a:r>
              <a:r>
                <a:rPr lang="de-AT" sz="2400" b="1" i="1" dirty="0" err="1" smtClean="0">
                  <a:solidFill>
                    <a:schemeClr val="bg1"/>
                  </a:solidFill>
                  <a:latin typeface="Cambria" panose="02040503050406030204" pitchFamily="18" charset="0"/>
                </a:rPr>
                <a:t>remain</a:t>
              </a:r>
              <a:r>
                <a:rPr lang="de-AT" sz="2400" i="1" dirty="0" smtClean="0">
                  <a:solidFill>
                    <a:schemeClr val="bg1"/>
                  </a:solidFill>
                  <a:latin typeface="Cambria" panose="02040503050406030204" pitchFamily="18" charset="0"/>
                </a:rPr>
                <a:t> </a:t>
              </a:r>
              <a:r>
                <a:rPr lang="de-AT" sz="2400" i="1" dirty="0">
                  <a:solidFill>
                    <a:schemeClr val="bg1"/>
                  </a:solidFill>
                  <a:latin typeface="Cambria" panose="02040503050406030204" pitchFamily="18" charset="0"/>
                </a:rPr>
                <a:t>e.g. robust </a:t>
              </a:r>
              <a:r>
                <a:rPr lang="de-AT" sz="2400" i="1" dirty="0" err="1">
                  <a:solidFill>
                    <a:schemeClr val="bg1"/>
                  </a:solidFill>
                  <a:latin typeface="Cambria" panose="02040503050406030204" pitchFamily="18" charset="0"/>
                </a:rPr>
                <a:t>opt</a:t>
              </a:r>
              <a:r>
                <a:rPr lang="de-AT" sz="2400" i="1" dirty="0">
                  <a:solidFill>
                    <a:schemeClr val="bg1"/>
                  </a:solidFill>
                  <a:latin typeface="Cambria" panose="02040503050406030204" pitchFamily="18" charset="0"/>
                </a:rPr>
                <a:t>-out-options, DMP, </a:t>
              </a:r>
              <a:r>
                <a:rPr lang="de-AT" sz="2400" i="1" dirty="0" err="1">
                  <a:solidFill>
                    <a:schemeClr val="bg1"/>
                  </a:solidFill>
                  <a:latin typeface="Cambria" panose="02040503050406030204" pitchFamily="18" charset="0"/>
                </a:rPr>
                <a:t>target</a:t>
              </a:r>
              <a:r>
                <a:rPr lang="de-AT" sz="2400" i="1" dirty="0">
                  <a:solidFill>
                    <a:schemeClr val="bg1"/>
                  </a:solidFill>
                  <a:latin typeface="Cambria" panose="02040503050406030204" pitchFamily="18" charset="0"/>
                </a:rPr>
                <a:t> </a:t>
              </a:r>
              <a:r>
                <a:rPr lang="de-AT" sz="2400" i="1" dirty="0" err="1">
                  <a:solidFill>
                    <a:schemeClr val="bg1"/>
                  </a:solidFill>
                  <a:latin typeface="Cambria" panose="02040503050406030204" pitchFamily="18" charset="0"/>
                </a:rPr>
                <a:t>primarily</a:t>
              </a:r>
              <a:r>
                <a:rPr lang="de-AT" sz="2400" i="1" dirty="0">
                  <a:solidFill>
                    <a:schemeClr val="bg1"/>
                  </a:solidFill>
                  <a:latin typeface="Cambria" panose="02040503050406030204" pitchFamily="18" charset="0"/>
                </a:rPr>
                <a:t> </a:t>
              </a:r>
              <a:r>
                <a:rPr lang="de-AT" sz="2400" i="1" dirty="0" err="1">
                  <a:solidFill>
                    <a:schemeClr val="bg1"/>
                  </a:solidFill>
                  <a:latin typeface="Cambria" panose="02040503050406030204" pitchFamily="18" charset="0"/>
                </a:rPr>
                <a:t>towards</a:t>
              </a:r>
              <a:r>
                <a:rPr lang="de-AT" sz="2400" i="1" dirty="0">
                  <a:solidFill>
                    <a:schemeClr val="bg1"/>
                  </a:solidFill>
                  <a:latin typeface="Cambria" panose="02040503050406030204" pitchFamily="18" charset="0"/>
                </a:rPr>
                <a:t> </a:t>
              </a:r>
              <a:r>
                <a:rPr lang="de-AT" sz="2400" i="1" dirty="0" err="1">
                  <a:solidFill>
                    <a:schemeClr val="bg1"/>
                  </a:solidFill>
                  <a:latin typeface="Cambria" panose="02040503050406030204" pitchFamily="18" charset="0"/>
                </a:rPr>
                <a:t>data</a:t>
              </a:r>
              <a:r>
                <a:rPr lang="de-AT" sz="2400" i="1" dirty="0">
                  <a:solidFill>
                    <a:schemeClr val="bg1"/>
                  </a:solidFill>
                  <a:latin typeface="Cambria" panose="02040503050406030204" pitchFamily="18" charset="0"/>
                </a:rPr>
                <a:t> </a:t>
              </a:r>
              <a:r>
                <a:rPr lang="de-AT" sz="2400" i="1" dirty="0" err="1">
                  <a:solidFill>
                    <a:schemeClr val="bg1"/>
                  </a:solidFill>
                  <a:latin typeface="Cambria" panose="02040503050406030204" pitchFamily="18" charset="0"/>
                </a:rPr>
                <a:t>underlying</a:t>
              </a:r>
              <a:r>
                <a:rPr lang="de-AT" sz="2400" i="1" dirty="0">
                  <a:solidFill>
                    <a:schemeClr val="bg1"/>
                  </a:solidFill>
                  <a:latin typeface="Cambria" panose="02040503050406030204" pitchFamily="18" charset="0"/>
                </a:rPr>
                <a:t> </a:t>
              </a:r>
              <a:r>
                <a:rPr lang="de-AT" sz="2400" i="1" dirty="0" err="1">
                  <a:solidFill>
                    <a:schemeClr val="bg1"/>
                  </a:solidFill>
                  <a:latin typeface="Cambria" panose="02040503050406030204" pitchFamily="18" charset="0"/>
                </a:rPr>
                <a:t>publications</a:t>
              </a:r>
              <a:endParaRPr lang="de-AT" sz="2400" dirty="0">
                <a:solidFill>
                  <a:schemeClr val="bg1"/>
                </a:solidFill>
                <a:latin typeface="Cambria" panose="02040503050406030204" pitchFamily="18" charset="0"/>
              </a:endParaRPr>
            </a:p>
          </p:txBody>
        </p:sp>
      </p:grpSp>
      <p:sp>
        <p:nvSpPr>
          <p:cNvPr id="24" name="Textfeld 23"/>
          <p:cNvSpPr txBox="1"/>
          <p:nvPr/>
        </p:nvSpPr>
        <p:spPr>
          <a:xfrm>
            <a:off x="776838" y="1983853"/>
            <a:ext cx="3188525" cy="646331"/>
          </a:xfrm>
          <a:prstGeom prst="rect">
            <a:avLst/>
          </a:prstGeom>
          <a:noFill/>
        </p:spPr>
        <p:txBody>
          <a:bodyPr wrap="square" rtlCol="0">
            <a:spAutoFit/>
          </a:bodyPr>
          <a:lstStyle/>
          <a:p>
            <a:r>
              <a:rPr lang="de-AT" sz="3600" b="1" i="1" dirty="0" err="1" smtClean="0">
                <a:solidFill>
                  <a:srgbClr val="009FDF"/>
                </a:solidFill>
                <a:latin typeface="Cambria" panose="02040503050406030204" pitchFamily="18" charset="0"/>
              </a:rPr>
              <a:t>From</a:t>
            </a:r>
            <a:r>
              <a:rPr lang="de-AT" sz="3600" b="1" i="1" dirty="0" smtClean="0">
                <a:solidFill>
                  <a:srgbClr val="009FDF"/>
                </a:solidFill>
                <a:latin typeface="Cambria" panose="02040503050406030204" pitchFamily="18" charset="0"/>
              </a:rPr>
              <a:t> 2017….</a:t>
            </a:r>
            <a:endParaRPr lang="de-AT" sz="3600" b="1" i="1" dirty="0">
              <a:solidFill>
                <a:srgbClr val="009FDF"/>
              </a:solidFill>
              <a:latin typeface="Cambria" panose="02040503050406030204" pitchFamily="18" charset="0"/>
            </a:endParaRPr>
          </a:p>
        </p:txBody>
      </p:sp>
      <p:grpSp>
        <p:nvGrpSpPr>
          <p:cNvPr id="4" name="Gruppieren 3"/>
          <p:cNvGrpSpPr/>
          <p:nvPr/>
        </p:nvGrpSpPr>
        <p:grpSpPr>
          <a:xfrm>
            <a:off x="192964" y="5324837"/>
            <a:ext cx="4079175" cy="1415763"/>
            <a:chOff x="192964" y="5324837"/>
            <a:chExt cx="4079175" cy="1415763"/>
          </a:xfrm>
        </p:grpSpPr>
        <p:sp>
          <p:nvSpPr>
            <p:cNvPr id="5" name="Textfeld 4"/>
            <p:cNvSpPr txBox="1"/>
            <p:nvPr/>
          </p:nvSpPr>
          <p:spPr>
            <a:xfrm>
              <a:off x="192964" y="5971159"/>
              <a:ext cx="4079175" cy="769441"/>
            </a:xfrm>
            <a:prstGeom prst="rect">
              <a:avLst/>
            </a:prstGeom>
            <a:noFill/>
          </p:spPr>
          <p:txBody>
            <a:bodyPr wrap="square" rtlCol="0">
              <a:spAutoFit/>
            </a:bodyPr>
            <a:lstStyle/>
            <a:p>
              <a:pPr marL="0" lvl="1"/>
              <a:r>
                <a:rPr lang="de-DE" sz="1100" dirty="0" smtClean="0">
                  <a:solidFill>
                    <a:schemeClr val="bg1">
                      <a:lumMod val="50000"/>
                    </a:schemeClr>
                  </a:solidFill>
                  <a:latin typeface="Cambria" panose="02040503050406030204" pitchFamily="18" charset="0"/>
                  <a:cs typeface="Trebuchet MS"/>
                </a:rPr>
                <a:t>Aus: </a:t>
              </a:r>
              <a:r>
                <a:rPr lang="de-AT" sz="1100" dirty="0">
                  <a:solidFill>
                    <a:schemeClr val="bg1">
                      <a:lumMod val="50000"/>
                    </a:schemeClr>
                  </a:solidFill>
                  <a:latin typeface="Cambria" panose="02040503050406030204" pitchFamily="18" charset="0"/>
                </a:rPr>
                <a:t>Jean-Francois </a:t>
              </a:r>
              <a:r>
                <a:rPr lang="de-AT" sz="1100" dirty="0" err="1">
                  <a:solidFill>
                    <a:schemeClr val="bg1">
                      <a:lumMod val="50000"/>
                    </a:schemeClr>
                  </a:solidFill>
                  <a:latin typeface="Cambria" panose="02040503050406030204" pitchFamily="18" charset="0"/>
                </a:rPr>
                <a:t>Dechamp</a:t>
              </a:r>
              <a:r>
                <a:rPr lang="de-AT" sz="1100" dirty="0">
                  <a:solidFill>
                    <a:schemeClr val="bg1">
                      <a:lumMod val="50000"/>
                    </a:schemeClr>
                  </a:solidFill>
                  <a:latin typeface="Cambria" panose="02040503050406030204" pitchFamily="18" charset="0"/>
                </a:rPr>
                <a:t>, </a:t>
              </a:r>
              <a:r>
                <a:rPr lang="de-AT" sz="1100" dirty="0" smtClean="0">
                  <a:solidFill>
                    <a:schemeClr val="bg1">
                      <a:lumMod val="50000"/>
                    </a:schemeClr>
                  </a:solidFill>
                  <a:latin typeface="Cambria" panose="02040503050406030204" pitchFamily="18" charset="0"/>
                </a:rPr>
                <a:t>EC: </a:t>
              </a:r>
              <a:r>
                <a:rPr lang="de-AT" sz="1100" dirty="0">
                  <a:solidFill>
                    <a:schemeClr val="bg1">
                      <a:lumMod val="50000"/>
                    </a:schemeClr>
                  </a:solidFill>
                  <a:latin typeface="Cambria" panose="02040503050406030204" pitchFamily="18" charset="0"/>
                </a:rPr>
                <a:t>Open </a:t>
              </a:r>
              <a:r>
                <a:rPr lang="de-AT" sz="1100" dirty="0" err="1">
                  <a:solidFill>
                    <a:schemeClr val="bg1">
                      <a:lumMod val="50000"/>
                    </a:schemeClr>
                  </a:solidFill>
                  <a:latin typeface="Cambria" panose="02040503050406030204" pitchFamily="18" charset="0"/>
                </a:rPr>
                <a:t>by</a:t>
              </a:r>
              <a:r>
                <a:rPr lang="de-AT" sz="1100" dirty="0">
                  <a:solidFill>
                    <a:schemeClr val="bg1">
                      <a:lumMod val="50000"/>
                    </a:schemeClr>
                  </a:solidFill>
                  <a:latin typeface="Cambria" panose="02040503050406030204" pitchFamily="18" charset="0"/>
                </a:rPr>
                <a:t> </a:t>
              </a:r>
              <a:r>
                <a:rPr lang="de-AT" sz="1100" dirty="0" err="1">
                  <a:solidFill>
                    <a:schemeClr val="bg1">
                      <a:lumMod val="50000"/>
                    </a:schemeClr>
                  </a:solidFill>
                  <a:latin typeface="Cambria" panose="02040503050406030204" pitchFamily="18" charset="0"/>
                </a:rPr>
                <a:t>default</a:t>
              </a:r>
              <a:r>
                <a:rPr lang="de-AT" sz="1100" dirty="0">
                  <a:solidFill>
                    <a:schemeClr val="bg1">
                      <a:lumMod val="50000"/>
                    </a:schemeClr>
                  </a:solidFill>
                  <a:latin typeface="Cambria" panose="02040503050406030204" pitchFamily="18" charset="0"/>
                </a:rPr>
                <a:t>: </a:t>
              </a:r>
              <a:r>
                <a:rPr lang="de-AT" sz="1100" dirty="0" err="1">
                  <a:solidFill>
                    <a:schemeClr val="bg1">
                      <a:lumMod val="50000"/>
                    </a:schemeClr>
                  </a:solidFill>
                  <a:latin typeface="Cambria" panose="02040503050406030204" pitchFamily="18" charset="0"/>
                </a:rPr>
                <a:t>the</a:t>
              </a:r>
              <a:r>
                <a:rPr lang="de-AT" sz="1100" dirty="0">
                  <a:solidFill>
                    <a:schemeClr val="bg1">
                      <a:lumMod val="50000"/>
                    </a:schemeClr>
                  </a:solidFill>
                  <a:latin typeface="Cambria" panose="02040503050406030204" pitchFamily="18" charset="0"/>
                </a:rPr>
                <a:t> </a:t>
              </a:r>
              <a:r>
                <a:rPr lang="de-AT" sz="1100" dirty="0" err="1">
                  <a:solidFill>
                    <a:schemeClr val="bg1">
                      <a:lumMod val="50000"/>
                    </a:schemeClr>
                  </a:solidFill>
                  <a:latin typeface="Cambria" panose="02040503050406030204" pitchFamily="18" charset="0"/>
                </a:rPr>
                <a:t>challenge</a:t>
              </a:r>
              <a:r>
                <a:rPr lang="de-AT" sz="1100" dirty="0">
                  <a:solidFill>
                    <a:schemeClr val="bg1">
                      <a:lumMod val="50000"/>
                    </a:schemeClr>
                  </a:solidFill>
                  <a:latin typeface="Cambria" panose="02040503050406030204" pitchFamily="18" charset="0"/>
                </a:rPr>
                <a:t> </a:t>
              </a:r>
              <a:r>
                <a:rPr lang="de-AT" sz="1100" dirty="0" err="1">
                  <a:solidFill>
                    <a:schemeClr val="bg1">
                      <a:lumMod val="50000"/>
                    </a:schemeClr>
                  </a:solidFill>
                  <a:latin typeface="Cambria" panose="02040503050406030204" pitchFamily="18" charset="0"/>
                </a:rPr>
                <a:t>of</a:t>
              </a:r>
              <a:r>
                <a:rPr lang="de-AT" sz="1100" dirty="0">
                  <a:solidFill>
                    <a:schemeClr val="bg1">
                      <a:lumMod val="50000"/>
                    </a:schemeClr>
                  </a:solidFill>
                  <a:latin typeface="Cambria" panose="02040503050406030204" pitchFamily="18" charset="0"/>
                </a:rPr>
                <a:t> </a:t>
              </a:r>
              <a:r>
                <a:rPr lang="de-AT" sz="1100" dirty="0" err="1">
                  <a:solidFill>
                    <a:schemeClr val="bg1">
                      <a:lumMod val="50000"/>
                    </a:schemeClr>
                  </a:solidFill>
                  <a:latin typeface="Cambria" panose="02040503050406030204" pitchFamily="18" charset="0"/>
                </a:rPr>
                <a:t>research</a:t>
              </a:r>
              <a:r>
                <a:rPr lang="de-AT" sz="1100" dirty="0">
                  <a:solidFill>
                    <a:schemeClr val="bg1">
                      <a:lumMod val="50000"/>
                    </a:schemeClr>
                  </a:solidFill>
                  <a:latin typeface="Cambria" panose="02040503050406030204" pitchFamily="18" charset="0"/>
                </a:rPr>
                <a:t> </a:t>
              </a:r>
              <a:r>
                <a:rPr lang="de-AT" sz="1100" dirty="0" err="1">
                  <a:solidFill>
                    <a:schemeClr val="bg1">
                      <a:lumMod val="50000"/>
                    </a:schemeClr>
                  </a:solidFill>
                  <a:latin typeface="Cambria" panose="02040503050406030204" pitchFamily="18" charset="0"/>
                </a:rPr>
                <a:t>data</a:t>
              </a:r>
              <a:r>
                <a:rPr lang="de-AT" sz="1100" dirty="0">
                  <a:solidFill>
                    <a:schemeClr val="bg1">
                      <a:lumMod val="50000"/>
                    </a:schemeClr>
                  </a:solidFill>
                  <a:latin typeface="Cambria" panose="02040503050406030204" pitchFamily="18" charset="0"/>
                </a:rPr>
                <a:t> in Europe. </a:t>
              </a:r>
              <a:r>
                <a:rPr lang="de-AT" sz="1100" dirty="0" smtClean="0">
                  <a:solidFill>
                    <a:schemeClr val="bg1">
                      <a:lumMod val="50000"/>
                    </a:schemeClr>
                  </a:solidFill>
                  <a:latin typeface="Cambria" panose="02040503050406030204" pitchFamily="18" charset="0"/>
                </a:rPr>
                <a:t>LEARN Workshop June 2016: </a:t>
              </a:r>
              <a:r>
                <a:rPr lang="de-AT" sz="1100" u="sng" dirty="0" smtClean="0">
                  <a:solidFill>
                    <a:schemeClr val="bg1">
                      <a:lumMod val="50000"/>
                    </a:schemeClr>
                  </a:solidFill>
                  <a:latin typeface="Cambria" panose="02040503050406030204" pitchFamily="18" charset="0"/>
                  <a:hlinkClick r:id="rId2"/>
                </a:rPr>
                <a:t>http</a:t>
              </a:r>
              <a:r>
                <a:rPr lang="de-AT" sz="1100" u="sng" dirty="0">
                  <a:solidFill>
                    <a:schemeClr val="bg1">
                      <a:lumMod val="50000"/>
                    </a:schemeClr>
                  </a:solidFill>
                  <a:latin typeface="Cambria" panose="02040503050406030204" pitchFamily="18" charset="0"/>
                  <a:hlinkClick r:id="rId2"/>
                </a:rPr>
                <a:t>://learn-rdm.eu/workshops/3rd-workshop/presentations/</a:t>
              </a:r>
              <a:endParaRPr lang="en-US" sz="1100" dirty="0">
                <a:solidFill>
                  <a:schemeClr val="bg1">
                    <a:lumMod val="50000"/>
                  </a:schemeClr>
                </a:solidFill>
                <a:latin typeface="Cambria" panose="02040503050406030204" pitchFamily="18" charset="0"/>
              </a:endParaRPr>
            </a:p>
            <a:p>
              <a:endParaRPr lang="de-AT" sz="1100" dirty="0">
                <a:solidFill>
                  <a:schemeClr val="bg1">
                    <a:lumMod val="50000"/>
                  </a:schemeClr>
                </a:solidFill>
                <a:latin typeface="Cambria" panose="02040503050406030204" pitchFamily="18" charset="0"/>
                <a:cs typeface="Trebuchet MS"/>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910" y="5324837"/>
              <a:ext cx="1496281" cy="646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Foliennummernplatzhalter 2"/>
          <p:cNvSpPr>
            <a:spLocks noGrp="1"/>
          </p:cNvSpPr>
          <p:nvPr>
            <p:ph type="sldNum" sz="quarter" idx="4"/>
          </p:nvPr>
        </p:nvSpPr>
        <p:spPr/>
        <p:txBody>
          <a:bodyPr/>
          <a:lstStyle/>
          <a:p>
            <a:fld id="{D153592F-B737-4B5B-9F57-E826AED63FA4}" type="slidenum">
              <a:rPr lang="de-AT" smtClean="0"/>
              <a:t>33</a:t>
            </a:fld>
            <a:endParaRPr lang="de-AT"/>
          </a:p>
        </p:txBody>
      </p:sp>
    </p:spTree>
    <p:extLst>
      <p:ext uri="{BB962C8B-B14F-4D97-AF65-F5344CB8AC3E}">
        <p14:creationId xmlns:p14="http://schemas.microsoft.com/office/powerpoint/2010/main" val="1812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779608" y="1626919"/>
            <a:ext cx="7772400" cy="943778"/>
          </a:xfrm>
          <a:prstGeom prst="rect">
            <a:avLst/>
          </a:prstGeom>
        </p:spPr>
        <p:txBody>
          <a:bodyPr vert="horz" lIns="91440" tIns="45720" rIns="91440" bIns="45720" rtlCol="0" anchor="b">
            <a:noAutofit/>
          </a:bodyPr>
          <a:lstStyle>
            <a:lvl1pPr algn="l" defTabSz="914400" rtl="0" eaLnBrk="1" latinLnBrk="0" hangingPunct="1">
              <a:spcBef>
                <a:spcPct val="0"/>
              </a:spcBef>
              <a:buNone/>
              <a:defRPr sz="4800" b="0" i="0" kern="1200" cap="all" spc="-100" baseline="0">
                <a:solidFill>
                  <a:srgbClr val="ED7C00"/>
                </a:solidFill>
                <a:latin typeface="Trebuchet MS"/>
                <a:ea typeface="+mj-ea"/>
                <a:cs typeface="Trebuchet MS"/>
              </a:defRPr>
            </a:lvl1pPr>
          </a:lstStyle>
          <a:p>
            <a:r>
              <a:rPr lang="de-AT" sz="4400" dirty="0">
                <a:solidFill>
                  <a:srgbClr val="CC3300"/>
                </a:solidFill>
              </a:rPr>
              <a:t>Vertiefende Informationen zum </a:t>
            </a:r>
            <a:r>
              <a:rPr lang="de-AT" sz="4400" dirty="0" smtClean="0">
                <a:solidFill>
                  <a:srgbClr val="CC3300"/>
                </a:solidFill>
              </a:rPr>
              <a:t>Datenmanagement</a:t>
            </a:r>
            <a:endParaRPr lang="de-AT" sz="9600" dirty="0">
              <a:solidFill>
                <a:srgbClr val="CC3300"/>
              </a:solidFill>
            </a:endParaRPr>
          </a:p>
        </p:txBody>
      </p:sp>
      <p:sp>
        <p:nvSpPr>
          <p:cNvPr id="7" name="Textplatzhalter 2"/>
          <p:cNvSpPr txBox="1">
            <a:spLocks/>
          </p:cNvSpPr>
          <p:nvPr/>
        </p:nvSpPr>
        <p:spPr>
          <a:xfrm>
            <a:off x="864817" y="2691186"/>
            <a:ext cx="7772400" cy="1500187"/>
          </a:xfrm>
          <a:prstGeom prst="rect">
            <a:avLst/>
          </a:prstGeom>
        </p:spPr>
        <p:txBody>
          <a:bodyPr vert="horz" lIns="91440" tIns="45720" rIns="91440" bIns="45720" rtlCol="0">
            <a:noAutofit/>
          </a:bodyPr>
          <a:lstStyle>
            <a:lvl1pPr marL="0" indent="0" algn="ctr" defTabSz="914400" rtl="0" eaLnBrk="1" latinLnBrk="0" hangingPunct="1">
              <a:spcBef>
                <a:spcPct val="20000"/>
              </a:spcBef>
              <a:buClr>
                <a:schemeClr val="accent1"/>
              </a:buClr>
              <a:buSzPct val="85000"/>
              <a:buFont typeface="Arial" pitchFamily="34" charset="0"/>
              <a:buNone/>
              <a:defRPr sz="2400" kern="1200">
                <a:solidFill>
                  <a:schemeClr val="tx1">
                    <a:tint val="75000"/>
                  </a:schemeClr>
                </a:solidFill>
                <a:latin typeface="Trebuchet MS"/>
                <a:ea typeface="+mn-ea"/>
                <a:cs typeface="Trebuchet M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Trebuchet MS"/>
                <a:ea typeface="+mn-ea"/>
                <a:cs typeface="Trebuchet M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Trebuchet MS"/>
                <a:ea typeface="+mn-ea"/>
                <a:cs typeface="Trebuchet M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Trebuchet MS"/>
                <a:ea typeface="+mn-ea"/>
                <a:cs typeface="Trebuchet M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Trebuchet MS"/>
                <a:ea typeface="+mn-ea"/>
                <a:cs typeface="Trebuchet M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l">
              <a:spcBef>
                <a:spcPts val="0"/>
              </a:spcBef>
            </a:pPr>
            <a:r>
              <a:rPr lang="de-AT" dirty="0">
                <a:latin typeface="Cambria" panose="02040503050406030204" pitchFamily="18" charset="0"/>
              </a:rPr>
              <a:t>Datenmanagement aus Archivierungssicht</a:t>
            </a:r>
          </a:p>
          <a:p>
            <a:pPr algn="l">
              <a:spcBef>
                <a:spcPts val="0"/>
              </a:spcBef>
            </a:pPr>
            <a:r>
              <a:rPr lang="de-AT" dirty="0">
                <a:latin typeface="Cambria" panose="02040503050406030204" pitchFamily="18" charset="0"/>
              </a:rPr>
              <a:t>Rollenverteilung</a:t>
            </a:r>
          </a:p>
          <a:p>
            <a:pPr algn="l">
              <a:spcBef>
                <a:spcPts val="0"/>
              </a:spcBef>
            </a:pPr>
            <a:r>
              <a:rPr lang="de-AT" dirty="0">
                <a:latin typeface="Cambria" panose="02040503050406030204" pitchFamily="18" charset="0"/>
              </a:rPr>
              <a:t>Data </a:t>
            </a:r>
            <a:r>
              <a:rPr lang="de-AT" dirty="0" smtClean="0">
                <a:latin typeface="Cambria" panose="02040503050406030204" pitchFamily="18" charset="0"/>
              </a:rPr>
              <a:t>Sharing</a:t>
            </a:r>
          </a:p>
          <a:p>
            <a:pPr algn="l">
              <a:spcBef>
                <a:spcPts val="0"/>
              </a:spcBef>
            </a:pPr>
            <a:r>
              <a:rPr lang="de-AT" dirty="0" smtClean="0">
                <a:latin typeface="Cambria" panose="02040503050406030204" pitchFamily="18" charset="0"/>
              </a:rPr>
              <a:t>Lizenzen</a:t>
            </a:r>
            <a:endParaRPr lang="de-AT" dirty="0">
              <a:latin typeface="Cambria" panose="02040503050406030204" pitchFamily="18" charset="0"/>
            </a:endParaRPr>
          </a:p>
          <a:p>
            <a:pPr algn="l">
              <a:spcBef>
                <a:spcPts val="0"/>
              </a:spcBef>
            </a:pPr>
            <a:r>
              <a:rPr lang="de-AT" dirty="0">
                <a:latin typeface="Cambria" panose="02040503050406030204" pitchFamily="18" charset="0"/>
              </a:rPr>
              <a:t>Datenarchive/Repositorien</a:t>
            </a:r>
          </a:p>
          <a:p>
            <a:pPr algn="l">
              <a:spcBef>
                <a:spcPts val="0"/>
              </a:spcBef>
            </a:pPr>
            <a:r>
              <a:rPr lang="de-AT" dirty="0" smtClean="0">
                <a:latin typeface="Cambria" panose="02040503050406030204" pitchFamily="18" charset="0"/>
              </a:rPr>
              <a:t>DMP </a:t>
            </a:r>
            <a:r>
              <a:rPr lang="de-AT" dirty="0">
                <a:latin typeface="Cambria" panose="02040503050406030204" pitchFamily="18" charset="0"/>
              </a:rPr>
              <a:t>Templates</a:t>
            </a:r>
          </a:p>
          <a:p>
            <a:pPr algn="l">
              <a:spcBef>
                <a:spcPts val="0"/>
              </a:spcBef>
            </a:pPr>
            <a:r>
              <a:rPr lang="de-AT" dirty="0">
                <a:latin typeface="Cambria" panose="02040503050406030204" pitchFamily="18" charset="0"/>
              </a:rPr>
              <a:t>DMP Online</a:t>
            </a:r>
          </a:p>
        </p:txBody>
      </p:sp>
      <p:sp>
        <p:nvSpPr>
          <p:cNvPr id="5" name="Foliennummernplatzhalter 4"/>
          <p:cNvSpPr>
            <a:spLocks noGrp="1"/>
          </p:cNvSpPr>
          <p:nvPr>
            <p:ph type="sldNum" sz="quarter" idx="4"/>
          </p:nvPr>
        </p:nvSpPr>
        <p:spPr>
          <a:xfrm>
            <a:off x="6553200" y="6356350"/>
            <a:ext cx="2133600" cy="365125"/>
          </a:xfrm>
          <a:prstGeom prst="rect">
            <a:avLst/>
          </a:prstGeom>
        </p:spPr>
        <p:txBody>
          <a:bodyPr/>
          <a:lstStyle/>
          <a:p>
            <a:pPr>
              <a:defRPr/>
            </a:pPr>
            <a:fld id="{B8F4EF22-D378-4BF3-BE9A-F3BC10FA5378}" type="slidenum">
              <a:rPr lang="de-DE" smtClean="0"/>
              <a:t>34</a:t>
            </a:fld>
            <a:endParaRPr lang="de-DE" dirty="0"/>
          </a:p>
        </p:txBody>
      </p:sp>
    </p:spTree>
    <p:extLst>
      <p:ext uri="{BB962C8B-B14F-4D97-AF65-F5344CB8AC3E}">
        <p14:creationId xmlns:p14="http://schemas.microsoft.com/office/powerpoint/2010/main" val="10275803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323357" y="6367978"/>
            <a:ext cx="7450519" cy="588762"/>
          </a:xfrm>
          <a:prstGeom prst="rect">
            <a:avLst/>
          </a:prstGeom>
          <a:noFill/>
        </p:spPr>
        <p:txBody>
          <a:bodyPr wrap="square" lIns="80147" tIns="40074" rIns="80147" bIns="40074" rtlCol="0">
            <a:spAutoFit/>
          </a:bodyPr>
          <a:lstStyle/>
          <a:p>
            <a:r>
              <a:rPr lang="en-US" sz="1200" dirty="0" err="1">
                <a:solidFill>
                  <a:schemeClr val="bg1">
                    <a:lumMod val="50000"/>
                  </a:schemeClr>
                </a:solidFill>
                <a:latin typeface="Cambria" panose="02040503050406030204" pitchFamily="18" charset="0"/>
              </a:rPr>
              <a:t>Grafik</a:t>
            </a:r>
            <a:r>
              <a:rPr lang="en-US" sz="1200" dirty="0">
                <a:solidFill>
                  <a:schemeClr val="bg1">
                    <a:lumMod val="50000"/>
                  </a:schemeClr>
                </a:solidFill>
                <a:latin typeface="Cambria" panose="02040503050406030204" pitchFamily="18" charset="0"/>
              </a:rPr>
              <a:t>: </a:t>
            </a:r>
            <a:r>
              <a:rPr lang="en-US" sz="1200" i="1" dirty="0">
                <a:solidFill>
                  <a:schemeClr val="bg1">
                    <a:lumMod val="50000"/>
                  </a:schemeClr>
                </a:solidFill>
                <a:latin typeface="Cambria" panose="02040503050406030204" pitchFamily="18" charset="0"/>
              </a:rPr>
              <a:t>Workflow-Modell </a:t>
            </a:r>
            <a:r>
              <a:rPr lang="en-US" sz="1200" i="1" dirty="0" err="1">
                <a:solidFill>
                  <a:schemeClr val="bg1">
                    <a:lumMod val="50000"/>
                  </a:schemeClr>
                </a:solidFill>
                <a:latin typeface="Cambria" panose="02040503050406030204" pitchFamily="18" charset="0"/>
              </a:rPr>
              <a:t>für</a:t>
            </a:r>
            <a:r>
              <a:rPr lang="en-US" sz="1200" i="1" dirty="0">
                <a:solidFill>
                  <a:schemeClr val="bg1">
                    <a:lumMod val="50000"/>
                  </a:schemeClr>
                </a:solidFill>
                <a:latin typeface="Cambria" panose="02040503050406030204" pitchFamily="18" charset="0"/>
              </a:rPr>
              <a:t> die </a:t>
            </a:r>
            <a:r>
              <a:rPr lang="en-US" sz="1200" i="1" dirty="0" err="1">
                <a:solidFill>
                  <a:schemeClr val="bg1">
                    <a:lumMod val="50000"/>
                  </a:schemeClr>
                </a:solidFill>
                <a:latin typeface="Cambria" panose="02040503050406030204" pitchFamily="18" charset="0"/>
              </a:rPr>
              <a:t>digitale</a:t>
            </a:r>
            <a:r>
              <a:rPr lang="en-US" sz="1200" i="1" dirty="0">
                <a:solidFill>
                  <a:schemeClr val="bg1">
                    <a:lumMod val="50000"/>
                  </a:schemeClr>
                </a:solidFill>
                <a:latin typeface="Cambria" panose="02040503050406030204" pitchFamily="18" charset="0"/>
              </a:rPr>
              <a:t> </a:t>
            </a:r>
            <a:r>
              <a:rPr lang="en-US" sz="1200" i="1" dirty="0" err="1" smtClean="0">
                <a:solidFill>
                  <a:schemeClr val="bg1">
                    <a:lumMod val="50000"/>
                  </a:schemeClr>
                </a:solidFill>
                <a:latin typeface="Cambria" panose="02040503050406030204" pitchFamily="18" charset="0"/>
              </a:rPr>
              <a:t>Archivierung</a:t>
            </a:r>
            <a:r>
              <a:rPr lang="en-US" sz="1200" dirty="0" smtClean="0">
                <a:solidFill>
                  <a:schemeClr val="bg1">
                    <a:lumMod val="50000"/>
                  </a:schemeClr>
                </a:solidFill>
                <a:latin typeface="Cambria" panose="02040503050406030204" pitchFamily="18" charset="0"/>
              </a:rPr>
              <a:t>, Raman </a:t>
            </a:r>
            <a:r>
              <a:rPr lang="en-US" sz="1200" dirty="0">
                <a:solidFill>
                  <a:schemeClr val="bg1">
                    <a:lumMod val="50000"/>
                  </a:schemeClr>
                </a:solidFill>
                <a:latin typeface="Cambria" panose="02040503050406030204" pitchFamily="18" charset="0"/>
              </a:rPr>
              <a:t>Ganguly, e-Infrastructures Austria</a:t>
            </a:r>
            <a:endParaRPr lang="en-US" sz="1100" dirty="0">
              <a:solidFill>
                <a:schemeClr val="bg1">
                  <a:lumMod val="50000"/>
                </a:schemeClr>
              </a:solidFill>
              <a:latin typeface="Cambria" panose="02040503050406030204" pitchFamily="18" charset="0"/>
            </a:endParaRPr>
          </a:p>
          <a:p>
            <a:endParaRPr lang="de-AT" sz="2100" dirty="0">
              <a:solidFill>
                <a:schemeClr val="bg1">
                  <a:lumMod val="50000"/>
                </a:schemeClr>
              </a:solidFill>
              <a:latin typeface="Cambria" panose="02040503050406030204" pitchFamily="18" charset="0"/>
            </a:endParaRP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716" y="1540606"/>
            <a:ext cx="6597332" cy="4827372"/>
          </a:xfrm>
          <a:prstGeom prst="rect">
            <a:avLst/>
          </a:prstGeom>
        </p:spPr>
      </p:pic>
      <p:sp>
        <p:nvSpPr>
          <p:cNvPr id="4" name="Titel 1"/>
          <p:cNvSpPr txBox="1">
            <a:spLocks/>
          </p:cNvSpPr>
          <p:nvPr/>
        </p:nvSpPr>
        <p:spPr>
          <a:xfrm>
            <a:off x="323356" y="550006"/>
            <a:ext cx="8642513" cy="990600"/>
          </a:xfrm>
          <a:prstGeom prst="rect">
            <a:avLst/>
          </a:prstGeom>
        </p:spPr>
        <p:txBody>
          <a:bodyPr>
            <a:noAutofit/>
          </a:bodyPr>
          <a:lstStyle>
            <a:lvl1pPr algn="l" defTabSz="914400" rtl="0" eaLnBrk="1" latinLnBrk="0" hangingPunct="1">
              <a:spcBef>
                <a:spcPct val="0"/>
              </a:spcBef>
              <a:buNone/>
              <a:defRPr sz="3600" b="1" i="0" kern="1200" spc="-100" baseline="0">
                <a:solidFill>
                  <a:srgbClr val="ED7C00"/>
                </a:solidFill>
                <a:latin typeface="Trebuchet MS"/>
                <a:ea typeface="+mj-ea"/>
                <a:cs typeface="Trebuchet MS"/>
              </a:defRPr>
            </a:lvl1pPr>
          </a:lstStyle>
          <a:p>
            <a:r>
              <a:rPr lang="de-AT" dirty="0" smtClean="0">
                <a:solidFill>
                  <a:srgbClr val="009FDF"/>
                </a:solidFill>
                <a:latin typeface="Cambria" panose="02040503050406030204" pitchFamily="18" charset="0"/>
              </a:rPr>
              <a:t>Datenmanagement aus Archivierungssicht</a:t>
            </a:r>
            <a:r>
              <a:rPr lang="de-AT" sz="2800" dirty="0" smtClean="0">
                <a:latin typeface="Cambria" panose="02040503050406030204" pitchFamily="18" charset="0"/>
              </a:rPr>
              <a:t/>
            </a:r>
            <a:br>
              <a:rPr lang="de-AT" sz="2800" dirty="0" smtClean="0">
                <a:latin typeface="Cambria" panose="02040503050406030204" pitchFamily="18" charset="0"/>
              </a:rPr>
            </a:br>
            <a:endParaRPr lang="de-AT" sz="2800" i="1" dirty="0">
              <a:latin typeface="Cambria" panose="02040503050406030204" pitchFamily="18" charset="0"/>
            </a:endParaRPr>
          </a:p>
        </p:txBody>
      </p:sp>
      <p:sp>
        <p:nvSpPr>
          <p:cNvPr id="3" name="Foliennummernplatzhalter 2"/>
          <p:cNvSpPr>
            <a:spLocks noGrp="1"/>
          </p:cNvSpPr>
          <p:nvPr>
            <p:ph type="sldNum" sz="quarter" idx="10"/>
          </p:nvPr>
        </p:nvSpPr>
        <p:spPr/>
        <p:txBody>
          <a:bodyPr/>
          <a:lstStyle/>
          <a:p>
            <a:fld id="{D153592F-B737-4B5B-9F57-E826AED63FA4}" type="slidenum">
              <a:rPr lang="de-AT" smtClean="0"/>
              <a:t>35</a:t>
            </a:fld>
            <a:endParaRPr lang="de-AT"/>
          </a:p>
        </p:txBody>
      </p:sp>
    </p:spTree>
    <p:extLst>
      <p:ext uri="{BB962C8B-B14F-4D97-AF65-F5344CB8AC3E}">
        <p14:creationId xmlns:p14="http://schemas.microsoft.com/office/powerpoint/2010/main" val="34497718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631230" y="5912240"/>
            <a:ext cx="8189413" cy="588762"/>
          </a:xfrm>
          <a:prstGeom prst="rect">
            <a:avLst/>
          </a:prstGeom>
          <a:noFill/>
        </p:spPr>
        <p:txBody>
          <a:bodyPr wrap="square" lIns="80147" tIns="40074" rIns="80147" bIns="40074" rtlCol="0">
            <a:spAutoFit/>
          </a:bodyPr>
          <a:lstStyle/>
          <a:p>
            <a:r>
              <a:rPr lang="en-US" sz="1200" dirty="0" err="1">
                <a:solidFill>
                  <a:schemeClr val="bg1">
                    <a:lumMod val="50000"/>
                  </a:schemeClr>
                </a:solidFill>
                <a:latin typeface="Cambria" panose="02040503050406030204" pitchFamily="18" charset="0"/>
              </a:rPr>
              <a:t>Grafik</a:t>
            </a:r>
            <a:r>
              <a:rPr lang="en-US" sz="1200" dirty="0">
                <a:solidFill>
                  <a:schemeClr val="bg1">
                    <a:lumMod val="50000"/>
                  </a:schemeClr>
                </a:solidFill>
                <a:latin typeface="Cambria" panose="02040503050406030204" pitchFamily="18" charset="0"/>
              </a:rPr>
              <a:t>: </a:t>
            </a:r>
            <a:r>
              <a:rPr lang="en-US" sz="1200" i="1" dirty="0" err="1" smtClean="0">
                <a:solidFill>
                  <a:schemeClr val="bg1">
                    <a:lumMod val="50000"/>
                  </a:schemeClr>
                </a:solidFill>
                <a:latin typeface="Cambria" panose="02040503050406030204" pitchFamily="18" charset="0"/>
              </a:rPr>
              <a:t>Rollenmodell</a:t>
            </a:r>
            <a:r>
              <a:rPr lang="en-US" sz="1200" dirty="0" smtClean="0">
                <a:solidFill>
                  <a:schemeClr val="bg1">
                    <a:lumMod val="50000"/>
                  </a:schemeClr>
                </a:solidFill>
                <a:latin typeface="Cambria" panose="02040503050406030204" pitchFamily="18" charset="0"/>
              </a:rPr>
              <a:t>, Raman </a:t>
            </a:r>
            <a:r>
              <a:rPr lang="en-US" sz="1200" dirty="0">
                <a:solidFill>
                  <a:schemeClr val="bg1">
                    <a:lumMod val="50000"/>
                  </a:schemeClr>
                </a:solidFill>
                <a:latin typeface="Cambria" panose="02040503050406030204" pitchFamily="18" charset="0"/>
              </a:rPr>
              <a:t>Ganguly, e-Infrastructures Austria</a:t>
            </a:r>
            <a:endParaRPr lang="en-US" sz="1100" dirty="0">
              <a:solidFill>
                <a:schemeClr val="bg1">
                  <a:lumMod val="50000"/>
                </a:schemeClr>
              </a:solidFill>
              <a:latin typeface="Cambria" panose="02040503050406030204" pitchFamily="18" charset="0"/>
            </a:endParaRPr>
          </a:p>
          <a:p>
            <a:endParaRPr lang="de-AT" sz="2100" dirty="0"/>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0840" y="1528414"/>
            <a:ext cx="7070655" cy="4378005"/>
          </a:xfrm>
          <a:prstGeom prst="rect">
            <a:avLst/>
          </a:prstGeom>
        </p:spPr>
      </p:pic>
      <p:sp>
        <p:nvSpPr>
          <p:cNvPr id="4" name="Titel 1"/>
          <p:cNvSpPr txBox="1">
            <a:spLocks/>
          </p:cNvSpPr>
          <p:nvPr/>
        </p:nvSpPr>
        <p:spPr>
          <a:xfrm>
            <a:off x="457200" y="537814"/>
            <a:ext cx="8508670" cy="990600"/>
          </a:xfrm>
          <a:prstGeom prst="rect">
            <a:avLst/>
          </a:prstGeom>
        </p:spPr>
        <p:txBody>
          <a:bodyPr>
            <a:noAutofit/>
          </a:bodyPr>
          <a:lstStyle>
            <a:lvl1pPr algn="l" defTabSz="914400" rtl="0" eaLnBrk="1" latinLnBrk="0" hangingPunct="1">
              <a:spcBef>
                <a:spcPct val="0"/>
              </a:spcBef>
              <a:buNone/>
              <a:defRPr sz="3600" b="1" i="0" kern="1200" spc="-100" baseline="0">
                <a:solidFill>
                  <a:srgbClr val="ED7C00"/>
                </a:solidFill>
                <a:latin typeface="Trebuchet MS"/>
                <a:ea typeface="+mj-ea"/>
                <a:cs typeface="Trebuchet MS"/>
              </a:defRPr>
            </a:lvl1pPr>
          </a:lstStyle>
          <a:p>
            <a:r>
              <a:rPr lang="de-AT" dirty="0" smtClean="0">
                <a:solidFill>
                  <a:srgbClr val="009FDF"/>
                </a:solidFill>
                <a:latin typeface="Cambria" panose="02040503050406030204" pitchFamily="18" charset="0"/>
              </a:rPr>
              <a:t>Datenmanagement und Rollenverteilung</a:t>
            </a:r>
            <a:r>
              <a:rPr lang="de-AT" sz="2800" dirty="0" smtClean="0">
                <a:latin typeface="Cambria" panose="02040503050406030204" pitchFamily="18" charset="0"/>
              </a:rPr>
              <a:t/>
            </a:r>
            <a:br>
              <a:rPr lang="de-AT" sz="2800" dirty="0" smtClean="0">
                <a:latin typeface="Cambria" panose="02040503050406030204" pitchFamily="18" charset="0"/>
              </a:rPr>
            </a:br>
            <a:endParaRPr lang="de-AT" sz="2800" i="1" dirty="0">
              <a:latin typeface="Cambria" panose="02040503050406030204" pitchFamily="18" charset="0"/>
            </a:endParaRPr>
          </a:p>
        </p:txBody>
      </p:sp>
      <p:sp>
        <p:nvSpPr>
          <p:cNvPr id="3" name="Foliennummernplatzhalter 2"/>
          <p:cNvSpPr>
            <a:spLocks noGrp="1"/>
          </p:cNvSpPr>
          <p:nvPr>
            <p:ph type="sldNum" sz="quarter" idx="10"/>
          </p:nvPr>
        </p:nvSpPr>
        <p:spPr/>
        <p:txBody>
          <a:bodyPr/>
          <a:lstStyle/>
          <a:p>
            <a:fld id="{D153592F-B737-4B5B-9F57-E826AED63FA4}" type="slidenum">
              <a:rPr lang="de-AT" smtClean="0"/>
              <a:t>36</a:t>
            </a:fld>
            <a:endParaRPr lang="de-AT"/>
          </a:p>
        </p:txBody>
      </p:sp>
    </p:spTree>
    <p:extLst>
      <p:ext uri="{BB962C8B-B14F-4D97-AF65-F5344CB8AC3E}">
        <p14:creationId xmlns:p14="http://schemas.microsoft.com/office/powerpoint/2010/main" val="18575513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37895"/>
            <a:ext cx="8229600" cy="990600"/>
          </a:xfrm>
        </p:spPr>
        <p:txBody>
          <a:bodyPr>
            <a:normAutofit/>
          </a:bodyPr>
          <a:lstStyle/>
          <a:p>
            <a:r>
              <a:rPr lang="de-AT" dirty="0" smtClean="0">
                <a:solidFill>
                  <a:srgbClr val="009FDF"/>
                </a:solidFill>
                <a:latin typeface="Cambria" panose="02040503050406030204" pitchFamily="18" charset="0"/>
              </a:rPr>
              <a:t>Fragen zum Data Sharing Prozess</a:t>
            </a:r>
            <a:endParaRPr lang="de-AT" dirty="0">
              <a:solidFill>
                <a:srgbClr val="009FDF"/>
              </a:solidFill>
              <a:latin typeface="Cambria" panose="02040503050406030204" pitchFamily="18" charset="0"/>
            </a:endParaRPr>
          </a:p>
        </p:txBody>
      </p:sp>
      <p:sp>
        <p:nvSpPr>
          <p:cNvPr id="3" name="Inhaltsplatzhalter 2"/>
          <p:cNvSpPr>
            <a:spLocks noGrp="1"/>
          </p:cNvSpPr>
          <p:nvPr>
            <p:ph idx="1"/>
          </p:nvPr>
        </p:nvSpPr>
        <p:spPr>
          <a:xfrm>
            <a:off x="457200" y="1497095"/>
            <a:ext cx="8229600" cy="4876800"/>
          </a:xfrm>
        </p:spPr>
        <p:txBody>
          <a:bodyPr>
            <a:normAutofit/>
          </a:bodyPr>
          <a:lstStyle/>
          <a:p>
            <a:pPr>
              <a:spcBef>
                <a:spcPts val="0"/>
              </a:spcBef>
              <a:spcAft>
                <a:spcPts val="526"/>
              </a:spcAft>
            </a:pPr>
            <a:r>
              <a:rPr lang="de-AT" dirty="0">
                <a:latin typeface="Cambria" panose="02040503050406030204" pitchFamily="18" charset="0"/>
              </a:rPr>
              <a:t>Sind die Rechte auf die Daten geklärt?</a:t>
            </a:r>
          </a:p>
          <a:p>
            <a:pPr>
              <a:spcBef>
                <a:spcPts val="0"/>
              </a:spcBef>
              <a:spcAft>
                <a:spcPts val="526"/>
              </a:spcAft>
            </a:pPr>
            <a:r>
              <a:rPr lang="de-AT" dirty="0" smtClean="0">
                <a:latin typeface="Cambria" panose="02040503050406030204" pitchFamily="18" charset="0"/>
              </a:rPr>
              <a:t>Sollen </a:t>
            </a:r>
            <a:r>
              <a:rPr lang="de-AT" dirty="0">
                <a:latin typeface="Cambria" panose="02040503050406030204" pitchFamily="18" charset="0"/>
              </a:rPr>
              <a:t>die Daten (vorerst) nur innerhalb des Projekts/des Instituts oder gleich öffentlich geteilt werden?</a:t>
            </a:r>
          </a:p>
          <a:p>
            <a:pPr>
              <a:spcBef>
                <a:spcPts val="0"/>
              </a:spcBef>
              <a:spcAft>
                <a:spcPts val="526"/>
              </a:spcAft>
            </a:pPr>
            <a:r>
              <a:rPr lang="de-AT" dirty="0">
                <a:latin typeface="Cambria" panose="02040503050406030204" pitchFamily="18" charset="0"/>
              </a:rPr>
              <a:t>Welche Daten </a:t>
            </a:r>
            <a:r>
              <a:rPr lang="de-AT" dirty="0" smtClean="0">
                <a:latin typeface="Cambria" panose="02040503050406030204" pitchFamily="18" charset="0"/>
              </a:rPr>
              <a:t>sollen </a:t>
            </a:r>
            <a:r>
              <a:rPr lang="de-AT" dirty="0">
                <a:latin typeface="Cambria" panose="02040503050406030204" pitchFamily="18" charset="0"/>
              </a:rPr>
              <a:t>mit welcher Nutzungslizenz zur Verfügung gestellt werden?</a:t>
            </a:r>
          </a:p>
          <a:p>
            <a:pPr>
              <a:spcBef>
                <a:spcPts val="0"/>
              </a:spcBef>
              <a:spcAft>
                <a:spcPts val="526"/>
              </a:spcAft>
            </a:pPr>
            <a:r>
              <a:rPr lang="de-AT" dirty="0">
                <a:latin typeface="Cambria" panose="02040503050406030204" pitchFamily="18" charset="0"/>
              </a:rPr>
              <a:t>Wo </a:t>
            </a:r>
            <a:r>
              <a:rPr lang="de-AT" dirty="0" smtClean="0">
                <a:latin typeface="Cambria" panose="02040503050406030204" pitchFamily="18" charset="0"/>
              </a:rPr>
              <a:t>sollen </a:t>
            </a:r>
            <a:r>
              <a:rPr lang="de-AT" dirty="0">
                <a:latin typeface="Cambria" panose="02040503050406030204" pitchFamily="18" charset="0"/>
              </a:rPr>
              <a:t>die Daten zur Verfügung gestellt werden?</a:t>
            </a:r>
          </a:p>
          <a:p>
            <a:pPr>
              <a:spcBef>
                <a:spcPts val="0"/>
              </a:spcBef>
              <a:spcAft>
                <a:spcPts val="526"/>
              </a:spcAft>
            </a:pPr>
            <a:r>
              <a:rPr lang="de-AT" dirty="0">
                <a:latin typeface="Cambria" panose="02040503050406030204" pitchFamily="18" charset="0"/>
              </a:rPr>
              <a:t>Wie erfahren potenzielle </a:t>
            </a:r>
            <a:r>
              <a:rPr lang="de-AT" dirty="0" err="1">
                <a:latin typeface="Cambria" panose="02040503050406030204" pitchFamily="18" charset="0"/>
              </a:rPr>
              <a:t>NutzerInnen</a:t>
            </a:r>
            <a:r>
              <a:rPr lang="de-AT" dirty="0">
                <a:latin typeface="Cambria" panose="02040503050406030204" pitchFamily="18" charset="0"/>
              </a:rPr>
              <a:t> von den Daten</a:t>
            </a:r>
            <a:r>
              <a:rPr lang="de-AT" dirty="0" smtClean="0">
                <a:latin typeface="Cambria" panose="02040503050406030204" pitchFamily="18" charset="0"/>
              </a:rPr>
              <a:t>?</a:t>
            </a:r>
          </a:p>
          <a:p>
            <a:pPr>
              <a:spcBef>
                <a:spcPts val="0"/>
              </a:spcBef>
              <a:spcAft>
                <a:spcPts val="526"/>
              </a:spcAft>
            </a:pPr>
            <a:r>
              <a:rPr lang="de-AT" dirty="0">
                <a:latin typeface="Cambria" panose="02040503050406030204" pitchFamily="18" charset="0"/>
              </a:rPr>
              <a:t>Welcher Disseminationsplan wird </a:t>
            </a:r>
            <a:r>
              <a:rPr lang="de-AT" dirty="0" smtClean="0">
                <a:latin typeface="Cambria" panose="02040503050406030204" pitchFamily="18" charset="0"/>
              </a:rPr>
              <a:t>verfolgt?</a:t>
            </a:r>
            <a:endParaRPr lang="de-AT" dirty="0">
              <a:latin typeface="Cambria" panose="02040503050406030204" pitchFamily="18" charset="0"/>
            </a:endParaRPr>
          </a:p>
          <a:p>
            <a:pPr>
              <a:spcBef>
                <a:spcPts val="0"/>
              </a:spcBef>
              <a:spcAft>
                <a:spcPts val="526"/>
              </a:spcAft>
            </a:pPr>
            <a:r>
              <a:rPr lang="de-AT" dirty="0">
                <a:latin typeface="Cambria" panose="02040503050406030204" pitchFamily="18" charset="0"/>
              </a:rPr>
              <a:t>Wird ein Persistent Identifier (DOI, URN, Handle etc.) zur leichteren Zitation der Daten vergeben?</a:t>
            </a:r>
          </a:p>
          <a:p>
            <a:pPr marL="0" indent="0">
              <a:spcBef>
                <a:spcPts val="0"/>
              </a:spcBef>
              <a:spcAft>
                <a:spcPts val="526"/>
              </a:spcAft>
              <a:buNone/>
            </a:pPr>
            <a:endParaRPr lang="de-AT" dirty="0">
              <a:latin typeface="Cambria" panose="02040503050406030204" pitchFamily="18" charset="0"/>
            </a:endParaRPr>
          </a:p>
        </p:txBody>
      </p:sp>
      <p:sp>
        <p:nvSpPr>
          <p:cNvPr id="4" name="Foliennummernplatzhalter 3"/>
          <p:cNvSpPr>
            <a:spLocks noGrp="1"/>
          </p:cNvSpPr>
          <p:nvPr>
            <p:ph type="sldNum" sz="quarter" idx="4"/>
          </p:nvPr>
        </p:nvSpPr>
        <p:spPr/>
        <p:txBody>
          <a:bodyPr/>
          <a:lstStyle/>
          <a:p>
            <a:fld id="{D153592F-B737-4B5B-9F57-E826AED63FA4}" type="slidenum">
              <a:rPr lang="de-AT" smtClean="0"/>
              <a:t>37</a:t>
            </a:fld>
            <a:endParaRPr lang="de-AT"/>
          </a:p>
        </p:txBody>
      </p:sp>
    </p:spTree>
    <p:extLst>
      <p:ext uri="{BB962C8B-B14F-4D97-AF65-F5344CB8AC3E}">
        <p14:creationId xmlns:p14="http://schemas.microsoft.com/office/powerpoint/2010/main" val="16826519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101877" y="1110385"/>
            <a:ext cx="4712277" cy="5611090"/>
          </a:xfrm>
        </p:spPr>
        <p:txBody>
          <a:bodyPr>
            <a:normAutofit fontScale="85000" lnSpcReduction="10000"/>
          </a:bodyPr>
          <a:lstStyle/>
          <a:p>
            <a:pPr marL="0" indent="0">
              <a:spcBef>
                <a:spcPts val="1200"/>
              </a:spcBef>
              <a:spcAft>
                <a:spcPts val="1200"/>
              </a:spcAft>
              <a:buNone/>
            </a:pPr>
            <a:r>
              <a:rPr lang="de-AT" sz="2000" dirty="0">
                <a:latin typeface="Cambria" panose="02040503050406030204" pitchFamily="18" charset="0"/>
              </a:rPr>
              <a:t>Lizenzen erlauben es, Dritten ein </a:t>
            </a:r>
            <a:r>
              <a:rPr lang="de-AT" sz="2000" b="1" dirty="0">
                <a:latin typeface="Cambria" panose="02040503050406030204" pitchFamily="18" charset="0"/>
              </a:rPr>
              <a:t>Nutzungsrecht</a:t>
            </a:r>
            <a:r>
              <a:rPr lang="de-AT" sz="2000" dirty="0">
                <a:latin typeface="Cambria" panose="02040503050406030204" pitchFamily="18" charset="0"/>
              </a:rPr>
              <a:t>  an Daten unter </a:t>
            </a:r>
            <a:r>
              <a:rPr lang="de-AT" sz="2000" b="1" dirty="0">
                <a:latin typeface="Cambria" panose="02040503050406030204" pitchFamily="18" charset="0"/>
              </a:rPr>
              <a:t>definierten Bedingungen </a:t>
            </a:r>
            <a:r>
              <a:rPr lang="de-AT" sz="2000" dirty="0" smtClean="0">
                <a:latin typeface="Cambria" panose="02040503050406030204" pitchFamily="18" charset="0"/>
              </a:rPr>
              <a:t>einzuräumen</a:t>
            </a:r>
          </a:p>
          <a:p>
            <a:pPr marL="182880" lvl="1">
              <a:spcBef>
                <a:spcPts val="1200"/>
              </a:spcBef>
              <a:spcAft>
                <a:spcPts val="1200"/>
              </a:spcAft>
              <a:buClr>
                <a:srgbClr val="009FDF"/>
              </a:buClr>
              <a:buFont typeface="Symbol" panose="05050102010706020507" pitchFamily="18" charset="2"/>
              <a:buChar char="-"/>
            </a:pPr>
            <a:r>
              <a:rPr lang="de-AT" sz="2000" dirty="0">
                <a:latin typeface="Cambria" panose="02040503050406030204" pitchFamily="18" charset="0"/>
              </a:rPr>
              <a:t>Ein Beispiel für Nutzungslizenzen im wissenschaftlichen Kontext sind </a:t>
            </a:r>
            <a:r>
              <a:rPr lang="de-AT" sz="2000" b="1" dirty="0" smtClean="0">
                <a:latin typeface="Cambria" panose="02040503050406030204" pitchFamily="18" charset="0"/>
              </a:rPr>
              <a:t>Creative-</a:t>
            </a:r>
            <a:r>
              <a:rPr lang="de-AT" sz="2000" b="1" dirty="0" err="1" smtClean="0">
                <a:latin typeface="Cambria" panose="02040503050406030204" pitchFamily="18" charset="0"/>
              </a:rPr>
              <a:t>Commons</a:t>
            </a:r>
            <a:r>
              <a:rPr lang="de-AT" sz="2000" b="1" dirty="0" smtClean="0">
                <a:latin typeface="Cambria" panose="02040503050406030204" pitchFamily="18" charset="0"/>
              </a:rPr>
              <a:t>-Lizenzen </a:t>
            </a:r>
            <a:r>
              <a:rPr lang="de-AT" sz="2000" dirty="0" smtClean="0">
                <a:latin typeface="Cambria" panose="02040503050406030204" pitchFamily="18" charset="0"/>
              </a:rPr>
              <a:t>(CC-Lizenzen): </a:t>
            </a:r>
            <a:r>
              <a:rPr lang="de-AT" sz="1600" dirty="0">
                <a:latin typeface="Cambria" panose="02040503050406030204" pitchFamily="18" charset="0"/>
                <a:hlinkClick r:id="rId2"/>
              </a:rPr>
              <a:t>https://</a:t>
            </a:r>
            <a:r>
              <a:rPr lang="de-AT" sz="1600" dirty="0" smtClean="0">
                <a:latin typeface="Cambria" panose="02040503050406030204" pitchFamily="18" charset="0"/>
                <a:hlinkClick r:id="rId2"/>
              </a:rPr>
              <a:t>wiki.creativecommons.org/wiki/Data_and_CC_licenses</a:t>
            </a:r>
            <a:endParaRPr lang="de-AT" sz="1600" dirty="0" smtClean="0">
              <a:latin typeface="Cambria" panose="02040503050406030204" pitchFamily="18" charset="0"/>
            </a:endParaRPr>
          </a:p>
          <a:p>
            <a:pPr>
              <a:buFont typeface="Symbol" panose="05050102010706020507" pitchFamily="18" charset="2"/>
              <a:buChar char="-"/>
            </a:pPr>
            <a:r>
              <a:rPr lang="de-AT" sz="2000" dirty="0" smtClean="0">
                <a:latin typeface="Cambria" panose="02040503050406030204" pitchFamily="18" charset="0"/>
              </a:rPr>
              <a:t>Der </a:t>
            </a:r>
            <a:r>
              <a:rPr lang="de-AT" sz="2000" dirty="0">
                <a:latin typeface="Cambria" panose="02040503050406030204" pitchFamily="18" charset="0"/>
              </a:rPr>
              <a:t>Begriff Creative </a:t>
            </a:r>
            <a:r>
              <a:rPr lang="de-AT" sz="2000" dirty="0" err="1">
                <a:latin typeface="Cambria" panose="02040503050406030204" pitchFamily="18" charset="0"/>
              </a:rPr>
              <a:t>Commons</a:t>
            </a:r>
            <a:r>
              <a:rPr lang="de-AT" sz="2000" dirty="0">
                <a:latin typeface="Cambria" panose="02040503050406030204" pitchFamily="18" charset="0"/>
              </a:rPr>
              <a:t> </a:t>
            </a:r>
            <a:r>
              <a:rPr lang="de-AT" sz="2000" dirty="0" smtClean="0">
                <a:latin typeface="Cambria" panose="02040503050406030204" pitchFamily="18" charset="0"/>
              </a:rPr>
              <a:t>bezeichnet </a:t>
            </a:r>
            <a:r>
              <a:rPr lang="de-AT" sz="2000" dirty="0">
                <a:latin typeface="Cambria" panose="02040503050406030204" pitchFamily="18" charset="0"/>
              </a:rPr>
              <a:t>etablierte Formen der </a:t>
            </a:r>
            <a:r>
              <a:rPr lang="de-AT" sz="2000" b="1" dirty="0">
                <a:latin typeface="Cambria" panose="02040503050406030204" pitchFamily="18" charset="0"/>
              </a:rPr>
              <a:t>freiwilligen</a:t>
            </a:r>
            <a:r>
              <a:rPr lang="de-AT" sz="2000" dirty="0">
                <a:latin typeface="Cambria" panose="02040503050406030204" pitchFamily="18" charset="0"/>
              </a:rPr>
              <a:t> </a:t>
            </a:r>
            <a:r>
              <a:rPr lang="de-AT" sz="2000" b="1" dirty="0" smtClean="0">
                <a:latin typeface="Cambria" panose="02040503050406030204" pitchFamily="18" charset="0"/>
              </a:rPr>
              <a:t>Kennzeichnung</a:t>
            </a:r>
            <a:r>
              <a:rPr lang="de-AT" sz="2000" dirty="0" smtClean="0">
                <a:latin typeface="Cambria" panose="02040503050406030204" pitchFamily="18" charset="0"/>
              </a:rPr>
              <a:t> von </a:t>
            </a:r>
            <a:r>
              <a:rPr lang="de-AT" sz="2000" dirty="0">
                <a:latin typeface="Cambria" panose="02040503050406030204" pitchFamily="18" charset="0"/>
              </a:rPr>
              <a:t>Informationen und Objekten </a:t>
            </a:r>
            <a:r>
              <a:rPr lang="de-AT" sz="2000" b="1" dirty="0">
                <a:latin typeface="Cambria" panose="02040503050406030204" pitchFamily="18" charset="0"/>
              </a:rPr>
              <a:t>als kreatives Gemeingut </a:t>
            </a:r>
            <a:r>
              <a:rPr lang="de-AT" sz="2000" dirty="0">
                <a:latin typeface="Cambria" panose="02040503050406030204" pitchFamily="18" charset="0"/>
              </a:rPr>
              <a:t>im Internet durch Personen oder </a:t>
            </a:r>
            <a:r>
              <a:rPr lang="de-AT" sz="2000" dirty="0" smtClean="0">
                <a:latin typeface="Cambria" panose="02040503050406030204" pitchFamily="18" charset="0"/>
              </a:rPr>
              <a:t>Institutionen                                                    (</a:t>
            </a:r>
            <a:r>
              <a:rPr lang="de-AT" sz="2000" dirty="0">
                <a:latin typeface="Cambria" panose="02040503050406030204" pitchFamily="18" charset="0"/>
              </a:rPr>
              <a:t>aus: </a:t>
            </a:r>
            <a:r>
              <a:rPr lang="de-AT" sz="2000" dirty="0" err="1">
                <a:latin typeface="Cambria" panose="02040503050406030204" pitchFamily="18" charset="0"/>
              </a:rPr>
              <a:t>RfII</a:t>
            </a:r>
            <a:r>
              <a:rPr lang="de-AT" sz="2000" dirty="0">
                <a:latin typeface="Cambria" panose="02040503050406030204" pitchFamily="18" charset="0"/>
              </a:rPr>
              <a:t> – Rat für </a:t>
            </a:r>
            <a:r>
              <a:rPr lang="de-AT" sz="2000" dirty="0" smtClean="0">
                <a:latin typeface="Cambria" panose="02040503050406030204" pitchFamily="18" charset="0"/>
              </a:rPr>
              <a:t>Informationsinfrastrukturen</a:t>
            </a:r>
            <a:r>
              <a:rPr lang="de-AT" sz="2000" dirty="0">
                <a:latin typeface="Cambria" panose="02040503050406030204" pitchFamily="18" charset="0"/>
              </a:rPr>
              <a:t>: </a:t>
            </a:r>
            <a:r>
              <a:rPr lang="de-AT" sz="2000" i="1" dirty="0">
                <a:latin typeface="Cambria" panose="02040503050406030204" pitchFamily="18" charset="0"/>
              </a:rPr>
              <a:t>Leistung aus Vielfalt. Empfehlungen zu Strukturen</a:t>
            </a:r>
            <a:r>
              <a:rPr lang="de-AT" sz="2000" dirty="0">
                <a:latin typeface="Cambria" panose="02040503050406030204" pitchFamily="18" charset="0"/>
              </a:rPr>
              <a:t>, 2016) </a:t>
            </a:r>
          </a:p>
          <a:p>
            <a:pPr>
              <a:spcBef>
                <a:spcPts val="1200"/>
              </a:spcBef>
              <a:spcAft>
                <a:spcPts val="1200"/>
              </a:spcAft>
              <a:buClr>
                <a:srgbClr val="009FDF"/>
              </a:buClr>
              <a:buFont typeface="Symbol" panose="05050102010706020507" pitchFamily="18" charset="2"/>
              <a:buChar char="-"/>
            </a:pPr>
            <a:r>
              <a:rPr lang="de-AT" sz="2000" dirty="0" smtClean="0">
                <a:latin typeface="Cambria" panose="02040503050406030204" pitchFamily="18" charset="0"/>
              </a:rPr>
              <a:t>Merke: Nicht überall kann man CC-Lizenzen verwenden. Für </a:t>
            </a:r>
            <a:r>
              <a:rPr lang="de-AT" sz="2000" b="1" dirty="0" smtClean="0">
                <a:latin typeface="Cambria" panose="02040503050406030204" pitchFamily="18" charset="0"/>
              </a:rPr>
              <a:t>Software</a:t>
            </a:r>
            <a:r>
              <a:rPr lang="de-AT" sz="2000" dirty="0" smtClean="0">
                <a:latin typeface="Cambria" panose="02040503050406030204" pitchFamily="18" charset="0"/>
              </a:rPr>
              <a:t> gelten </a:t>
            </a:r>
            <a:r>
              <a:rPr lang="de-AT" sz="2000" b="1" dirty="0" smtClean="0">
                <a:latin typeface="Cambria" panose="02040503050406030204" pitchFamily="18" charset="0"/>
              </a:rPr>
              <a:t>GNU Lizenzen</a:t>
            </a:r>
            <a:r>
              <a:rPr lang="de-AT" sz="2000" dirty="0" smtClean="0">
                <a:latin typeface="Cambria" panose="02040503050406030204" pitchFamily="18" charset="0"/>
              </a:rPr>
              <a:t>:  </a:t>
            </a:r>
            <a:r>
              <a:rPr lang="de-AT" sz="1600" dirty="0" smtClean="0">
                <a:latin typeface="Cambria" panose="02040503050406030204" pitchFamily="18" charset="0"/>
                <a:hlinkClick r:id="rId3"/>
              </a:rPr>
              <a:t>http</a:t>
            </a:r>
            <a:r>
              <a:rPr lang="de-AT" sz="1600" dirty="0">
                <a:latin typeface="Cambria" panose="02040503050406030204" pitchFamily="18" charset="0"/>
                <a:hlinkClick r:id="rId3"/>
              </a:rPr>
              <a:t>://</a:t>
            </a:r>
            <a:r>
              <a:rPr lang="de-AT" sz="1600" dirty="0" smtClean="0">
                <a:latin typeface="Cambria" panose="02040503050406030204" pitchFamily="18" charset="0"/>
                <a:hlinkClick r:id="rId3"/>
              </a:rPr>
              <a:t>www.gnu.org/licenses/licenses.de.html</a:t>
            </a:r>
            <a:endParaRPr lang="de-AT" sz="1600" dirty="0" smtClean="0">
              <a:latin typeface="Cambria" panose="02040503050406030204" pitchFamily="18" charset="0"/>
            </a:endParaRPr>
          </a:p>
          <a:p>
            <a:pPr>
              <a:spcBef>
                <a:spcPts val="1200"/>
              </a:spcBef>
              <a:spcAft>
                <a:spcPts val="1200"/>
              </a:spcAft>
            </a:pPr>
            <a:endParaRPr lang="de-AT" dirty="0">
              <a:latin typeface="Cambria" panose="02040503050406030204" pitchFamily="18" charset="0"/>
            </a:endParaRPr>
          </a:p>
          <a:p>
            <a:pPr>
              <a:spcBef>
                <a:spcPts val="1200"/>
              </a:spcBef>
              <a:spcAft>
                <a:spcPts val="1200"/>
              </a:spcAft>
            </a:pPr>
            <a:endParaRPr lang="de-AT" dirty="0">
              <a:latin typeface="Cambria" panose="02040503050406030204" pitchFamily="18" charset="0"/>
            </a:endParaRPr>
          </a:p>
          <a:p>
            <a:pPr>
              <a:spcBef>
                <a:spcPts val="1200"/>
              </a:spcBef>
              <a:spcAft>
                <a:spcPts val="1200"/>
              </a:spcAft>
            </a:pPr>
            <a:endParaRPr lang="de-AT" dirty="0">
              <a:latin typeface="Cambria" panose="02040503050406030204" pitchFamily="18" charset="0"/>
            </a:endParaRPr>
          </a:p>
          <a:p>
            <a:pPr lvl="1">
              <a:spcBef>
                <a:spcPts val="1052"/>
              </a:spcBef>
              <a:spcAft>
                <a:spcPts val="1052"/>
              </a:spcAft>
            </a:pPr>
            <a:endParaRPr lang="de-AT" dirty="0" smtClean="0"/>
          </a:p>
          <a:p>
            <a:pPr lvl="1">
              <a:spcBef>
                <a:spcPts val="1052"/>
              </a:spcBef>
              <a:spcAft>
                <a:spcPts val="1052"/>
              </a:spcAft>
            </a:pPr>
            <a:endParaRPr lang="de-AT" dirty="0" smtClean="0"/>
          </a:p>
          <a:p>
            <a:pPr>
              <a:spcBef>
                <a:spcPts val="1052"/>
              </a:spcBef>
              <a:spcAft>
                <a:spcPts val="1052"/>
              </a:spcAft>
            </a:pPr>
            <a:endParaRPr lang="de-AT" dirty="0"/>
          </a:p>
        </p:txBody>
      </p:sp>
      <p:sp>
        <p:nvSpPr>
          <p:cNvPr id="6" name="Titel 1"/>
          <p:cNvSpPr txBox="1">
            <a:spLocks/>
          </p:cNvSpPr>
          <p:nvPr/>
        </p:nvSpPr>
        <p:spPr>
          <a:xfrm>
            <a:off x="778870" y="605642"/>
            <a:ext cx="3014248" cy="295053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i="0" kern="1200" spc="-100" baseline="0">
                <a:solidFill>
                  <a:srgbClr val="ED7C00"/>
                </a:solidFill>
                <a:latin typeface="Trebuchet MS"/>
                <a:ea typeface="+mj-ea"/>
                <a:cs typeface="Trebuchet MS"/>
              </a:defRPr>
            </a:lvl1pPr>
          </a:lstStyle>
          <a:p>
            <a:pPr algn="r"/>
            <a:r>
              <a:rPr lang="de-AT" dirty="0" smtClean="0">
                <a:solidFill>
                  <a:srgbClr val="009FDF"/>
                </a:solidFill>
                <a:latin typeface="Cambria" panose="02040503050406030204" pitchFamily="18" charset="0"/>
              </a:rPr>
              <a:t>Data Sharing</a:t>
            </a:r>
          </a:p>
          <a:p>
            <a:pPr algn="r"/>
            <a:r>
              <a:rPr lang="de-AT" b="0" i="1" dirty="0" smtClean="0">
                <a:solidFill>
                  <a:srgbClr val="009FDF"/>
                </a:solidFill>
                <a:latin typeface="Cambria" panose="02040503050406030204" pitchFamily="18" charset="0"/>
              </a:rPr>
              <a:t>Lizenzen</a:t>
            </a:r>
            <a:endParaRPr lang="de-AT" b="0" i="1" dirty="0">
              <a:solidFill>
                <a:srgbClr val="009FDF"/>
              </a:solidFill>
              <a:latin typeface="Cambria" panose="02040503050406030204" pitchFamily="18" charset="0"/>
            </a:endParaRPr>
          </a:p>
        </p:txBody>
      </p:sp>
      <p:sp>
        <p:nvSpPr>
          <p:cNvPr id="7" name="Foliennummernplatzhalter 6"/>
          <p:cNvSpPr>
            <a:spLocks noGrp="1"/>
          </p:cNvSpPr>
          <p:nvPr>
            <p:ph type="sldNum" sz="quarter" idx="4"/>
          </p:nvPr>
        </p:nvSpPr>
        <p:spPr/>
        <p:txBody>
          <a:bodyPr/>
          <a:lstStyle/>
          <a:p>
            <a:fld id="{D153592F-B737-4B5B-9F57-E826AED63FA4}" type="slidenum">
              <a:rPr lang="de-AT" smtClean="0"/>
              <a:t>38</a:t>
            </a:fld>
            <a:endParaRPr lang="de-AT" dirty="0"/>
          </a:p>
        </p:txBody>
      </p:sp>
      <p:pic>
        <p:nvPicPr>
          <p:cNvPr id="8" name="Bild 4" descr="Open_Content_A_Practical_Guide_to_Using_Creative_Commons_Licences_web-29.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697" y="2840665"/>
            <a:ext cx="2890594" cy="3046776"/>
          </a:xfrm>
          <a:prstGeom prst="rect">
            <a:avLst/>
          </a:prstGeom>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5548" y="5887441"/>
            <a:ext cx="1720892" cy="650638"/>
          </a:xfrm>
          <a:prstGeom prst="rect">
            <a:avLst/>
          </a:prstGeom>
        </p:spPr>
      </p:pic>
    </p:spTree>
    <p:extLst>
      <p:ext uri="{BB962C8B-B14F-4D97-AF65-F5344CB8AC3E}">
        <p14:creationId xmlns:p14="http://schemas.microsoft.com/office/powerpoint/2010/main" val="18245380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692805" y="6037620"/>
            <a:ext cx="6776774" cy="450263"/>
          </a:xfrm>
          <a:prstGeom prst="rect">
            <a:avLst/>
          </a:prstGeom>
          <a:noFill/>
        </p:spPr>
        <p:txBody>
          <a:bodyPr wrap="square" lIns="80147" tIns="40074" rIns="80147" bIns="40074" rtlCol="0">
            <a:spAutoFit/>
          </a:bodyPr>
          <a:lstStyle/>
          <a:p>
            <a:r>
              <a:rPr lang="en-US" sz="1200" dirty="0" err="1">
                <a:solidFill>
                  <a:schemeClr val="bg1">
                    <a:lumMod val="50000"/>
                  </a:schemeClr>
                </a:solidFill>
                <a:latin typeface="Cambria" panose="02040503050406030204" pitchFamily="18" charset="0"/>
              </a:rPr>
              <a:t>Quelle</a:t>
            </a:r>
            <a:r>
              <a:rPr lang="en-US" sz="1200" dirty="0">
                <a:solidFill>
                  <a:schemeClr val="bg1">
                    <a:lumMod val="50000"/>
                  </a:schemeClr>
                </a:solidFill>
                <a:latin typeface="Cambria" panose="02040503050406030204" pitchFamily="18" charset="0"/>
              </a:rPr>
              <a:t>: </a:t>
            </a:r>
            <a:r>
              <a:rPr lang="en-US" sz="1200" i="1" dirty="0" err="1">
                <a:solidFill>
                  <a:schemeClr val="bg1">
                    <a:lumMod val="50000"/>
                  </a:schemeClr>
                </a:solidFill>
                <a:latin typeface="Cambria" panose="02040503050406030204" pitchFamily="18" charset="0"/>
              </a:rPr>
              <a:t>OpenAIRE</a:t>
            </a:r>
            <a:r>
              <a:rPr lang="en-US" sz="1200" i="1" dirty="0">
                <a:solidFill>
                  <a:schemeClr val="bg1">
                    <a:lumMod val="50000"/>
                  </a:schemeClr>
                </a:solidFill>
                <a:latin typeface="Cambria" panose="02040503050406030204" pitchFamily="18" charset="0"/>
              </a:rPr>
              <a:t> Research Data Management Briefing Paper,</a:t>
            </a:r>
            <a:r>
              <a:rPr lang="en-US" sz="1200" dirty="0">
                <a:solidFill>
                  <a:schemeClr val="bg1">
                    <a:lumMod val="50000"/>
                  </a:schemeClr>
                </a:solidFill>
                <a:latin typeface="Cambria" panose="02040503050406030204" pitchFamily="18" charset="0"/>
              </a:rPr>
              <a:t> February 2016:  </a:t>
            </a:r>
            <a:r>
              <a:rPr lang="en-US" sz="1200" dirty="0">
                <a:solidFill>
                  <a:schemeClr val="bg1">
                    <a:lumMod val="50000"/>
                  </a:schemeClr>
                </a:solidFill>
                <a:latin typeface="Cambria" panose="02040503050406030204" pitchFamily="18" charset="0"/>
                <a:hlinkClick r:id="rId2"/>
              </a:rPr>
              <a:t>https://www.openaire.eu/briefpaper-rdm-infonoads</a:t>
            </a:r>
            <a:endParaRPr lang="de-AT" sz="2100" dirty="0">
              <a:solidFill>
                <a:schemeClr val="bg1">
                  <a:lumMod val="50000"/>
                </a:schemeClr>
              </a:solidFill>
              <a:latin typeface="Cambria" panose="02040503050406030204" pitchFamily="18" charset="0"/>
            </a:endParaRPr>
          </a:p>
        </p:txBody>
      </p:sp>
      <p:pic>
        <p:nvPicPr>
          <p:cNvPr id="7" name="Bild 6" descr="Bildschirmfoto 2016-02-22 um 18.40.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804" y="1273726"/>
            <a:ext cx="6978656" cy="4609303"/>
          </a:xfrm>
          <a:prstGeom prst="rect">
            <a:avLst/>
          </a:prstGeom>
        </p:spPr>
      </p:pic>
      <p:sp>
        <p:nvSpPr>
          <p:cNvPr id="5" name="Titel 1"/>
          <p:cNvSpPr txBox="1">
            <a:spLocks/>
          </p:cNvSpPr>
          <p:nvPr/>
        </p:nvSpPr>
        <p:spPr>
          <a:xfrm>
            <a:off x="457200" y="598220"/>
            <a:ext cx="8229600" cy="990600"/>
          </a:xfrm>
          <a:prstGeom prst="rect">
            <a:avLst/>
          </a:prstGeom>
        </p:spPr>
        <p:txBody>
          <a:bodyPr>
            <a:noAutofit/>
          </a:bodyPr>
          <a:lstStyle>
            <a:lvl1pPr algn="l" defTabSz="914400" rtl="0" eaLnBrk="1" latinLnBrk="0" hangingPunct="1">
              <a:spcBef>
                <a:spcPct val="0"/>
              </a:spcBef>
              <a:buNone/>
              <a:defRPr sz="3600" b="1" i="0" kern="1200" spc="-100" baseline="0">
                <a:solidFill>
                  <a:srgbClr val="ED7C00"/>
                </a:solidFill>
                <a:latin typeface="Trebuchet MS"/>
                <a:ea typeface="+mj-ea"/>
                <a:cs typeface="Trebuchet MS"/>
              </a:defRPr>
            </a:lvl1pPr>
          </a:lstStyle>
          <a:p>
            <a:r>
              <a:rPr lang="de-AT" sz="3200" dirty="0">
                <a:solidFill>
                  <a:srgbClr val="009FDF"/>
                </a:solidFill>
                <a:latin typeface="Cambria" panose="02040503050406030204" pitchFamily="18" charset="0"/>
              </a:rPr>
              <a:t>Welche Datenarchive/Repositorien gibt es?</a:t>
            </a:r>
          </a:p>
        </p:txBody>
      </p:sp>
      <p:sp>
        <p:nvSpPr>
          <p:cNvPr id="2" name="Foliennummernplatzhalter 1"/>
          <p:cNvSpPr>
            <a:spLocks noGrp="1"/>
          </p:cNvSpPr>
          <p:nvPr>
            <p:ph type="sldNum" sz="quarter" idx="10"/>
          </p:nvPr>
        </p:nvSpPr>
        <p:spPr/>
        <p:txBody>
          <a:bodyPr/>
          <a:lstStyle/>
          <a:p>
            <a:fld id="{D153592F-B737-4B5B-9F57-E826AED63FA4}" type="slidenum">
              <a:rPr lang="de-AT" smtClean="0"/>
              <a:t>39</a:t>
            </a:fld>
            <a:endParaRPr lang="de-AT"/>
          </a:p>
        </p:txBody>
      </p:sp>
    </p:spTree>
    <p:extLst>
      <p:ext uri="{BB962C8B-B14F-4D97-AF65-F5344CB8AC3E}">
        <p14:creationId xmlns:p14="http://schemas.microsoft.com/office/powerpoint/2010/main" val="27293324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2"/>
          <p:cNvSpPr txBox="1">
            <a:spLocks/>
          </p:cNvSpPr>
          <p:nvPr/>
        </p:nvSpPr>
        <p:spPr>
          <a:xfrm>
            <a:off x="254021" y="3506070"/>
            <a:ext cx="8688098" cy="1500187"/>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65000"/>
                  </a:schemeClr>
                </a:solidFill>
                <a:latin typeface="Trebuchet MS"/>
                <a:ea typeface="+mn-ea"/>
                <a:cs typeface="Trebuchet MS"/>
              </a:defRPr>
            </a:lvl1pPr>
            <a:lvl2pPr marL="457200" indent="0" algn="l" defTabSz="914400" rtl="0" eaLnBrk="1" latinLnBrk="0" hangingPunct="1">
              <a:spcBef>
                <a:spcPct val="20000"/>
              </a:spcBef>
              <a:buClr>
                <a:schemeClr val="accent1"/>
              </a:buClr>
              <a:buSzPct val="85000"/>
              <a:buFont typeface="Arial" pitchFamily="34" charset="0"/>
              <a:buNone/>
              <a:defRPr sz="1800" kern="1200">
                <a:solidFill>
                  <a:schemeClr val="tx1">
                    <a:tint val="75000"/>
                  </a:schemeClr>
                </a:solidFill>
                <a:latin typeface="Trebuchet MS"/>
                <a:ea typeface="+mn-ea"/>
                <a:cs typeface="Trebuchet MS"/>
              </a:defRPr>
            </a:lvl2pPr>
            <a:lvl3pPr marL="914400" indent="0" algn="l" defTabSz="914400" rtl="0" eaLnBrk="1" latinLnBrk="0" hangingPunct="1">
              <a:spcBef>
                <a:spcPct val="20000"/>
              </a:spcBef>
              <a:buClr>
                <a:schemeClr val="accent1"/>
              </a:buClr>
              <a:buSzPct val="90000"/>
              <a:buFont typeface="Arial" pitchFamily="34" charset="0"/>
              <a:buNone/>
              <a:defRPr sz="1600" kern="1200">
                <a:solidFill>
                  <a:schemeClr val="tx1">
                    <a:tint val="75000"/>
                  </a:schemeClr>
                </a:solidFill>
                <a:latin typeface="Trebuchet MS"/>
                <a:ea typeface="+mn-ea"/>
                <a:cs typeface="Trebuchet MS"/>
              </a:defRPr>
            </a:lvl3pPr>
            <a:lvl4pPr marL="1371600" indent="0" algn="l"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Trebuchet MS"/>
                <a:ea typeface="+mn-ea"/>
                <a:cs typeface="Trebuchet MS"/>
              </a:defRPr>
            </a:lvl4pPr>
            <a:lvl5pPr marL="1828800" indent="0" algn="l"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Trebuchet MS"/>
                <a:ea typeface="+mn-ea"/>
                <a:cs typeface="Trebuchet MS"/>
              </a:defRPr>
            </a:lvl5pPr>
            <a:lvl6pPr marL="2286000" indent="0" algn="l"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93A299"/>
              </a:buClr>
              <a:buSzPct val="85000"/>
              <a:buFont typeface="Arial" pitchFamily="34" charset="0"/>
              <a:buNone/>
              <a:tabLst/>
              <a:defRPr/>
            </a:pPr>
            <a:r>
              <a:rPr kumimoji="0" lang="de-AT" sz="2000" b="0" i="0" u="none" strike="noStrike" kern="1200" cap="none" spc="0" normalizeH="0" baseline="0" noProof="0" dirty="0" smtClean="0">
                <a:ln>
                  <a:noFill/>
                </a:ln>
                <a:solidFill>
                  <a:schemeClr val="bg1">
                    <a:lumMod val="50000"/>
                  </a:schemeClr>
                </a:solidFill>
                <a:effectLst/>
                <a:uLnTx/>
                <a:uFillTx/>
                <a:latin typeface="Cambria" panose="02040503050406030204" pitchFamily="18" charset="0"/>
              </a:rPr>
              <a:t>Schulungsunterlagen erstellt im Rahmen von </a:t>
            </a:r>
            <a:r>
              <a:rPr kumimoji="0" lang="de-AT" sz="2000" b="0" i="0" u="none" strike="noStrike" kern="1200" cap="none" spc="0" normalizeH="0" baseline="0" noProof="0" dirty="0" smtClean="0">
                <a:ln>
                  <a:noFill/>
                </a:ln>
                <a:solidFill>
                  <a:srgbClr val="009FDF"/>
                </a:solidFill>
                <a:effectLst/>
                <a:uLnTx/>
                <a:uFillTx/>
                <a:latin typeface="Cambria" panose="02040503050406030204" pitchFamily="18" charset="0"/>
              </a:rPr>
              <a:t>e-Infrastructures Austria</a:t>
            </a:r>
          </a:p>
          <a:p>
            <a:pPr marL="0" marR="0" lvl="0" indent="0" algn="ctr" defTabSz="914400" rtl="0" eaLnBrk="1" fontAlgn="auto" latinLnBrk="0" hangingPunct="1">
              <a:lnSpc>
                <a:spcPct val="100000"/>
              </a:lnSpc>
              <a:spcBef>
                <a:spcPct val="20000"/>
              </a:spcBef>
              <a:spcAft>
                <a:spcPts val="0"/>
              </a:spcAft>
              <a:buClr>
                <a:srgbClr val="93A299"/>
              </a:buClr>
              <a:buSzPct val="85000"/>
              <a:buFont typeface="Arial" pitchFamily="34" charset="0"/>
              <a:buNone/>
              <a:tabLst/>
              <a:defRPr/>
            </a:pPr>
            <a:r>
              <a:rPr lang="de-AT" sz="2000" dirty="0" smtClean="0">
                <a:solidFill>
                  <a:schemeClr val="bg1">
                    <a:lumMod val="50000"/>
                  </a:schemeClr>
                </a:solidFill>
                <a:latin typeface="Cambria" panose="02040503050406030204" pitchFamily="18" charset="0"/>
              </a:rPr>
              <a:t>August 2016</a:t>
            </a:r>
            <a:endParaRPr kumimoji="0" lang="de-AT" sz="2000" b="0" i="0" u="none" strike="noStrike" kern="1200" cap="none" spc="0" normalizeH="0" baseline="0" noProof="0" dirty="0" smtClean="0">
              <a:ln>
                <a:noFill/>
              </a:ln>
              <a:solidFill>
                <a:schemeClr val="bg1">
                  <a:lumMod val="50000"/>
                </a:schemeClr>
              </a:solidFill>
              <a:effectLst/>
              <a:uLnTx/>
              <a:uFillTx/>
              <a:latin typeface="Cambria" panose="02040503050406030204" pitchFamily="18" charset="0"/>
            </a:endParaRPr>
          </a:p>
        </p:txBody>
      </p:sp>
      <p:sp>
        <p:nvSpPr>
          <p:cNvPr id="6" name="Titel 1"/>
          <p:cNvSpPr txBox="1">
            <a:spLocks/>
          </p:cNvSpPr>
          <p:nvPr/>
        </p:nvSpPr>
        <p:spPr>
          <a:xfrm>
            <a:off x="0" y="1162793"/>
            <a:ext cx="9144000" cy="220027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800" b="0" i="0" kern="1200" cap="all" spc="-100" baseline="0">
                <a:solidFill>
                  <a:srgbClr val="ED7C00"/>
                </a:solidFill>
                <a:latin typeface="Trebuchet MS"/>
                <a:ea typeface="+mj-ea"/>
                <a:cs typeface="Trebuchet M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AT" sz="6000" i="0" u="none" strike="noStrike" kern="1200" cap="all" spc="-100" normalizeH="0" baseline="0" noProof="0" dirty="0" smtClean="0">
                <a:ln>
                  <a:noFill/>
                </a:ln>
                <a:solidFill>
                  <a:srgbClr val="009FDF"/>
                </a:solidFill>
                <a:effectLst/>
                <a:uLnTx/>
                <a:uFillTx/>
                <a:latin typeface="Trebuchet MS"/>
                <a:ea typeface="+mj-ea"/>
              </a:rPr>
              <a:t>Datenmanagementpläne</a:t>
            </a:r>
            <a:endParaRPr kumimoji="0" lang="de-AT" sz="4800" i="0" u="none" strike="noStrike" kern="1200" cap="all" spc="-100" normalizeH="0" baseline="0" noProof="0" dirty="0">
              <a:ln>
                <a:noFill/>
              </a:ln>
              <a:solidFill>
                <a:srgbClr val="009FDF"/>
              </a:solidFill>
              <a:effectLst/>
              <a:uLnTx/>
              <a:uFillTx/>
              <a:latin typeface="Trebuchet MS"/>
              <a:ea typeface="+mj-ea"/>
            </a:endParaRPr>
          </a:p>
        </p:txBody>
      </p:sp>
      <p:sp>
        <p:nvSpPr>
          <p:cNvPr id="9" name="Foliennummernplatzhalter 8"/>
          <p:cNvSpPr>
            <a:spLocks noGrp="1"/>
          </p:cNvSpPr>
          <p:nvPr>
            <p:ph type="sldNum" sz="quarter" idx="4"/>
          </p:nvPr>
        </p:nvSpPr>
        <p:spPr/>
        <p:txBody>
          <a:bodyPr/>
          <a:lstStyle/>
          <a:p>
            <a:fld id="{D153592F-B737-4B5B-9F57-E826AED63FA4}" type="slidenum">
              <a:rPr lang="de-AT" smtClean="0"/>
              <a:t>4</a:t>
            </a:fld>
            <a:endParaRPr lang="de-AT"/>
          </a:p>
        </p:txBody>
      </p:sp>
    </p:spTree>
    <p:extLst>
      <p:ext uri="{BB962C8B-B14F-4D97-AF65-F5344CB8AC3E}">
        <p14:creationId xmlns:p14="http://schemas.microsoft.com/office/powerpoint/2010/main" val="23836649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941447" y="1493905"/>
            <a:ext cx="4002345" cy="4256120"/>
          </a:xfrm>
        </p:spPr>
        <p:txBody>
          <a:bodyPr>
            <a:normAutofit fontScale="85000" lnSpcReduction="20000"/>
          </a:bodyPr>
          <a:lstStyle/>
          <a:p>
            <a:pPr>
              <a:spcBef>
                <a:spcPts val="526"/>
              </a:spcBef>
              <a:spcAft>
                <a:spcPts val="526"/>
              </a:spcAft>
            </a:pPr>
            <a:r>
              <a:rPr lang="de-DE" sz="2000" b="1" dirty="0" smtClean="0">
                <a:latin typeface="Cambria" panose="02040503050406030204" pitchFamily="18" charset="0"/>
              </a:rPr>
              <a:t>re3data.org </a:t>
            </a:r>
            <a:r>
              <a:rPr lang="de-DE" sz="2000" dirty="0">
                <a:latin typeface="Cambria" panose="02040503050406030204" pitchFamily="18" charset="0"/>
              </a:rPr>
              <a:t>- Registry </a:t>
            </a:r>
            <a:r>
              <a:rPr lang="de-DE" sz="2000" dirty="0" err="1">
                <a:latin typeface="Cambria" panose="02040503050406030204" pitchFamily="18" charset="0"/>
              </a:rPr>
              <a:t>of</a:t>
            </a:r>
            <a:r>
              <a:rPr lang="de-DE" sz="2000" dirty="0">
                <a:latin typeface="Cambria" panose="02040503050406030204" pitchFamily="18" charset="0"/>
              </a:rPr>
              <a:t> Research Data </a:t>
            </a:r>
            <a:r>
              <a:rPr lang="de-DE" sz="2000" dirty="0" err="1" smtClean="0">
                <a:latin typeface="Cambria" panose="02040503050406030204" pitchFamily="18" charset="0"/>
              </a:rPr>
              <a:t>Repositories</a:t>
            </a:r>
            <a:r>
              <a:rPr lang="de-DE" sz="2000" dirty="0">
                <a:latin typeface="Cambria" panose="02040503050406030204" pitchFamily="18" charset="0"/>
              </a:rPr>
              <a:t>: </a:t>
            </a:r>
            <a:r>
              <a:rPr lang="de-DE" sz="2000" dirty="0">
                <a:latin typeface="Cambria" panose="02040503050406030204" pitchFamily="18" charset="0"/>
                <a:hlinkClick r:id="rId2"/>
              </a:rPr>
              <a:t>http://www.re3data.org</a:t>
            </a:r>
            <a:r>
              <a:rPr lang="de-DE" sz="2000" dirty="0" smtClean="0">
                <a:latin typeface="Cambria" panose="02040503050406030204" pitchFamily="18" charset="0"/>
                <a:hlinkClick r:id="rId2"/>
              </a:rPr>
              <a:t>/</a:t>
            </a:r>
            <a:endParaRPr lang="de-DE" sz="2000" dirty="0" smtClean="0">
              <a:latin typeface="Cambria" panose="02040503050406030204" pitchFamily="18" charset="0"/>
            </a:endParaRPr>
          </a:p>
          <a:p>
            <a:pPr>
              <a:spcBef>
                <a:spcPts val="526"/>
              </a:spcBef>
              <a:spcAft>
                <a:spcPts val="526"/>
              </a:spcAft>
              <a:buClr>
                <a:srgbClr val="009FDF"/>
              </a:buClr>
              <a:buFont typeface="Symbol" panose="05050102010706020507" pitchFamily="18" charset="2"/>
              <a:buChar char="-"/>
            </a:pPr>
            <a:r>
              <a:rPr lang="de-DE" sz="2000" dirty="0" smtClean="0">
                <a:latin typeface="Cambria" panose="02040503050406030204" pitchFamily="18" charset="0"/>
              </a:rPr>
              <a:t>Globales </a:t>
            </a:r>
            <a:r>
              <a:rPr lang="de-DE" sz="2000" dirty="0">
                <a:latin typeface="Cambria" panose="02040503050406030204" pitchFamily="18" charset="0"/>
              </a:rPr>
              <a:t>Verzeichnis von </a:t>
            </a:r>
            <a:r>
              <a:rPr lang="de-DE" sz="2000" dirty="0" smtClean="0">
                <a:latin typeface="Cambria" panose="02040503050406030204" pitchFamily="18" charset="0"/>
              </a:rPr>
              <a:t>Forschungsdatenrepositorien</a:t>
            </a:r>
          </a:p>
          <a:p>
            <a:pPr>
              <a:spcBef>
                <a:spcPts val="526"/>
              </a:spcBef>
              <a:spcAft>
                <a:spcPts val="526"/>
              </a:spcAft>
              <a:buClr>
                <a:srgbClr val="009FDF"/>
              </a:buClr>
              <a:buFont typeface="Symbol" panose="05050102010706020507" pitchFamily="18" charset="2"/>
              <a:buChar char="-"/>
            </a:pPr>
            <a:r>
              <a:rPr lang="de-DE" sz="2000" dirty="0" smtClean="0">
                <a:latin typeface="Cambria" panose="02040503050406030204" pitchFamily="18" charset="0"/>
              </a:rPr>
              <a:t>Nachweis von weltweit 1.475 </a:t>
            </a:r>
            <a:r>
              <a:rPr lang="de-DE" sz="2000" dirty="0">
                <a:latin typeface="Cambria" panose="02040503050406030204" pitchFamily="18" charset="0"/>
              </a:rPr>
              <a:t>Repositorien (disziplinär, multidisziplinär, behördlich, </a:t>
            </a:r>
            <a:r>
              <a:rPr lang="de-DE" sz="2000" dirty="0" smtClean="0">
                <a:latin typeface="Cambria" panose="02040503050406030204" pitchFamily="18" charset="0"/>
              </a:rPr>
              <a:t>institutionell und </a:t>
            </a:r>
            <a:r>
              <a:rPr lang="de-DE" sz="2000" dirty="0">
                <a:latin typeface="Cambria" panose="02040503050406030204" pitchFamily="18" charset="0"/>
              </a:rPr>
              <a:t>projektspezifisch</a:t>
            </a:r>
            <a:r>
              <a:rPr lang="de-DE" sz="2000" dirty="0" smtClean="0">
                <a:latin typeface="Cambria" panose="02040503050406030204" pitchFamily="18" charset="0"/>
              </a:rPr>
              <a:t>)</a:t>
            </a:r>
          </a:p>
          <a:p>
            <a:pPr>
              <a:spcBef>
                <a:spcPts val="526"/>
              </a:spcBef>
              <a:spcAft>
                <a:spcPts val="526"/>
              </a:spcAft>
            </a:pPr>
            <a:endParaRPr lang="de-DE" sz="2000" b="1" dirty="0" smtClean="0">
              <a:latin typeface="Cambria" panose="02040503050406030204" pitchFamily="18" charset="0"/>
            </a:endParaRPr>
          </a:p>
          <a:p>
            <a:pPr>
              <a:spcBef>
                <a:spcPts val="526"/>
              </a:spcBef>
              <a:spcAft>
                <a:spcPts val="526"/>
              </a:spcAft>
            </a:pPr>
            <a:r>
              <a:rPr lang="de-DE" sz="2000" b="1" dirty="0" err="1" smtClean="0">
                <a:latin typeface="Cambria" panose="02040503050406030204" pitchFamily="18" charset="0"/>
              </a:rPr>
              <a:t>OpenDOAR</a:t>
            </a:r>
            <a:r>
              <a:rPr lang="de-DE" sz="2000" dirty="0" smtClean="0">
                <a:latin typeface="Cambria" panose="02040503050406030204" pitchFamily="18" charset="0"/>
              </a:rPr>
              <a:t> </a:t>
            </a:r>
            <a:r>
              <a:rPr lang="de-DE" sz="2000" dirty="0">
                <a:latin typeface="Cambria" panose="02040503050406030204" pitchFamily="18" charset="0"/>
              </a:rPr>
              <a:t>- </a:t>
            </a:r>
            <a:r>
              <a:rPr lang="en-US" sz="2000" dirty="0">
                <a:latin typeface="Cambria" panose="02040503050406030204" pitchFamily="18" charset="0"/>
              </a:rPr>
              <a:t>The Directory of Open Access Repositories: </a:t>
            </a:r>
            <a:r>
              <a:rPr lang="de-DE" sz="2000" dirty="0">
                <a:latin typeface="Cambria" panose="02040503050406030204" pitchFamily="18" charset="0"/>
              </a:rPr>
              <a:t> </a:t>
            </a:r>
            <a:r>
              <a:rPr lang="de-DE" sz="2000" dirty="0">
                <a:latin typeface="Cambria" panose="02040503050406030204" pitchFamily="18" charset="0"/>
                <a:hlinkClick r:id="rId3"/>
              </a:rPr>
              <a:t>http://www.opendoar.org/</a:t>
            </a:r>
            <a:endParaRPr lang="de-DE" sz="2000" dirty="0">
              <a:latin typeface="Cambria" panose="02040503050406030204" pitchFamily="18" charset="0"/>
            </a:endParaRPr>
          </a:p>
          <a:p>
            <a:pPr lvl="1">
              <a:spcBef>
                <a:spcPts val="526"/>
              </a:spcBef>
              <a:spcAft>
                <a:spcPts val="526"/>
              </a:spcAft>
              <a:buClr>
                <a:srgbClr val="009FDF"/>
              </a:buClr>
              <a:buFont typeface="Symbol" panose="05050102010706020507" pitchFamily="18" charset="2"/>
              <a:buChar char="-"/>
            </a:pPr>
            <a:r>
              <a:rPr lang="de-DE" dirty="0">
                <a:latin typeface="Cambria" panose="02040503050406030204" pitchFamily="18" charset="0"/>
              </a:rPr>
              <a:t>Verzeichnis für wissenschaftliche OA Repositorien</a:t>
            </a:r>
          </a:p>
          <a:p>
            <a:pPr>
              <a:spcBef>
                <a:spcPts val="526"/>
              </a:spcBef>
              <a:spcAft>
                <a:spcPts val="526"/>
              </a:spcAft>
              <a:buClr>
                <a:srgbClr val="009FDF"/>
              </a:buClr>
              <a:buFont typeface="Symbol" panose="05050102010706020507" pitchFamily="18" charset="2"/>
              <a:buChar char="-"/>
            </a:pPr>
            <a:endParaRPr lang="de-DE" sz="2000" dirty="0">
              <a:latin typeface="Cambria" panose="02040503050406030204" pitchFamily="18" charset="0"/>
            </a:endParaRPr>
          </a:p>
          <a:p>
            <a:pPr>
              <a:spcBef>
                <a:spcPts val="1052"/>
              </a:spcBef>
              <a:spcAft>
                <a:spcPts val="1052"/>
              </a:spcAft>
              <a:buClr>
                <a:srgbClr val="009FDF"/>
              </a:buClr>
              <a:buFont typeface="Symbol" panose="05050102010706020507" pitchFamily="18" charset="2"/>
              <a:buChar char="-"/>
            </a:pPr>
            <a:endParaRPr lang="de-DE" sz="2800" dirty="0"/>
          </a:p>
          <a:p>
            <a:pPr>
              <a:spcBef>
                <a:spcPts val="1052"/>
              </a:spcBef>
              <a:spcAft>
                <a:spcPts val="1052"/>
              </a:spcAft>
            </a:pPr>
            <a:endParaRPr lang="de-DE" dirty="0" smtClean="0"/>
          </a:p>
          <a:p>
            <a:pPr>
              <a:spcBef>
                <a:spcPts val="1052"/>
              </a:spcBef>
              <a:spcAft>
                <a:spcPts val="1052"/>
              </a:spcAft>
            </a:pPr>
            <a:endParaRPr lang="de-DE" dirty="0"/>
          </a:p>
          <a:p>
            <a:pPr>
              <a:spcBef>
                <a:spcPts val="1052"/>
              </a:spcBef>
              <a:spcAft>
                <a:spcPts val="1052"/>
              </a:spcAft>
            </a:pPr>
            <a:endParaRPr lang="de-DE" dirty="0" smtClean="0"/>
          </a:p>
          <a:p>
            <a:pPr>
              <a:spcBef>
                <a:spcPts val="1052"/>
              </a:spcBef>
              <a:spcAft>
                <a:spcPts val="1052"/>
              </a:spcAft>
            </a:pPr>
            <a:endParaRPr lang="de-DE" dirty="0" smtClean="0"/>
          </a:p>
          <a:p>
            <a:pPr>
              <a:spcBef>
                <a:spcPts val="1052"/>
              </a:spcBef>
              <a:spcAft>
                <a:spcPts val="1052"/>
              </a:spcAft>
            </a:pPr>
            <a:endParaRPr lang="de-AT" dirty="0" smtClean="0"/>
          </a:p>
          <a:p>
            <a:pPr>
              <a:spcBef>
                <a:spcPts val="1052"/>
              </a:spcBef>
              <a:spcAft>
                <a:spcPts val="1052"/>
              </a:spcAft>
            </a:pPr>
            <a:endParaRPr lang="de-AT" dirty="0"/>
          </a:p>
        </p:txBody>
      </p:sp>
      <p:sp>
        <p:nvSpPr>
          <p:cNvPr id="8" name="Textfeld 7"/>
          <p:cNvSpPr txBox="1"/>
          <p:nvPr/>
        </p:nvSpPr>
        <p:spPr>
          <a:xfrm>
            <a:off x="330836" y="6041315"/>
            <a:ext cx="3756047" cy="307066"/>
          </a:xfrm>
          <a:prstGeom prst="rect">
            <a:avLst/>
          </a:prstGeom>
          <a:noFill/>
        </p:spPr>
        <p:txBody>
          <a:bodyPr wrap="square" lIns="80147" tIns="40074" rIns="80147" bIns="40074" rtlCol="0">
            <a:spAutoFit/>
          </a:bodyPr>
          <a:lstStyle/>
          <a:p>
            <a:pPr>
              <a:spcBef>
                <a:spcPts val="1052"/>
              </a:spcBef>
              <a:spcAft>
                <a:spcPts val="1052"/>
              </a:spcAft>
            </a:pPr>
            <a:r>
              <a:rPr lang="de-DE" sz="1400" dirty="0">
                <a:solidFill>
                  <a:schemeClr val="bg1">
                    <a:lumMod val="50000"/>
                  </a:schemeClr>
                </a:solidFill>
                <a:latin typeface="Cambria" panose="02040503050406030204" pitchFamily="18" charset="0"/>
              </a:rPr>
              <a:t>Grafik: Suchmaske von re3data.org</a:t>
            </a:r>
          </a:p>
        </p:txBody>
      </p:sp>
      <p:pic>
        <p:nvPicPr>
          <p:cNvPr id="6" name="Picture 2">
            <a:hlinkClick r:id="rId2"/>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376" t="10244" r="24778" b="12682"/>
          <a:stretch/>
        </p:blipFill>
        <p:spPr bwMode="auto">
          <a:xfrm>
            <a:off x="413077" y="1399553"/>
            <a:ext cx="4528370" cy="4641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liennummernplatzhalter 1"/>
          <p:cNvSpPr>
            <a:spLocks noGrp="1"/>
          </p:cNvSpPr>
          <p:nvPr>
            <p:ph type="sldNum" sz="quarter" idx="4"/>
          </p:nvPr>
        </p:nvSpPr>
        <p:spPr/>
        <p:txBody>
          <a:bodyPr/>
          <a:lstStyle/>
          <a:p>
            <a:fld id="{D153592F-B737-4B5B-9F57-E826AED63FA4}" type="slidenum">
              <a:rPr lang="de-AT" smtClean="0"/>
              <a:t>40</a:t>
            </a:fld>
            <a:endParaRPr lang="de-AT"/>
          </a:p>
        </p:txBody>
      </p:sp>
      <p:sp>
        <p:nvSpPr>
          <p:cNvPr id="7" name="Titel 1"/>
          <p:cNvSpPr>
            <a:spLocks noGrp="1"/>
          </p:cNvSpPr>
          <p:nvPr>
            <p:ph type="title"/>
          </p:nvPr>
        </p:nvSpPr>
        <p:spPr>
          <a:xfrm>
            <a:off x="457200" y="340158"/>
            <a:ext cx="8229600" cy="990600"/>
          </a:xfrm>
        </p:spPr>
        <p:txBody>
          <a:bodyPr>
            <a:normAutofit/>
          </a:bodyPr>
          <a:lstStyle/>
          <a:p>
            <a:r>
              <a:rPr lang="de-AT" dirty="0" smtClean="0">
                <a:solidFill>
                  <a:srgbClr val="009FDF"/>
                </a:solidFill>
                <a:latin typeface="Cambria" panose="02040503050406030204" pitchFamily="18" charset="0"/>
              </a:rPr>
              <a:t>Verzeichnisse von Repositorien</a:t>
            </a:r>
            <a:endParaRPr lang="de-AT" dirty="0">
              <a:solidFill>
                <a:srgbClr val="009FDF"/>
              </a:solidFill>
              <a:latin typeface="Cambria" panose="02040503050406030204" pitchFamily="18" charset="0"/>
            </a:endParaRPr>
          </a:p>
        </p:txBody>
      </p:sp>
    </p:spTree>
    <p:extLst>
      <p:ext uri="{BB962C8B-B14F-4D97-AF65-F5344CB8AC3E}">
        <p14:creationId xmlns:p14="http://schemas.microsoft.com/office/powerpoint/2010/main" val="13876265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186" y="1588820"/>
            <a:ext cx="5562912" cy="3099016"/>
          </a:xfrm>
          <a:prstGeom prst="rect">
            <a:avLst/>
          </a:prstGeom>
        </p:spPr>
      </p:pic>
      <p:sp>
        <p:nvSpPr>
          <p:cNvPr id="7" name="Textfeld 6"/>
          <p:cNvSpPr txBox="1"/>
          <p:nvPr/>
        </p:nvSpPr>
        <p:spPr>
          <a:xfrm>
            <a:off x="457200" y="5009281"/>
            <a:ext cx="4987007" cy="586217"/>
          </a:xfrm>
          <a:prstGeom prst="rect">
            <a:avLst/>
          </a:prstGeom>
          <a:noFill/>
        </p:spPr>
        <p:txBody>
          <a:bodyPr wrap="square" lIns="80147" tIns="40074" rIns="80147" bIns="40074" rtlCol="0">
            <a:spAutoFit/>
          </a:bodyPr>
          <a:lstStyle/>
          <a:p>
            <a:r>
              <a:rPr lang="en-US" sz="1100" dirty="0" err="1">
                <a:solidFill>
                  <a:schemeClr val="bg1">
                    <a:lumMod val="50000"/>
                  </a:schemeClr>
                </a:solidFill>
                <a:latin typeface="Cambria" panose="02040503050406030204" pitchFamily="18" charset="0"/>
              </a:rPr>
              <a:t>Quelle</a:t>
            </a:r>
            <a:r>
              <a:rPr lang="en-US" sz="1100" dirty="0">
                <a:solidFill>
                  <a:schemeClr val="bg1">
                    <a:lumMod val="50000"/>
                  </a:schemeClr>
                </a:solidFill>
                <a:latin typeface="Cambria" panose="02040503050406030204" pitchFamily="18" charset="0"/>
              </a:rPr>
              <a:t>: </a:t>
            </a:r>
            <a:r>
              <a:rPr lang="en-US" sz="1100" dirty="0" err="1">
                <a:solidFill>
                  <a:schemeClr val="bg1">
                    <a:lumMod val="50000"/>
                  </a:schemeClr>
                </a:solidFill>
                <a:latin typeface="Cambria" panose="02040503050406030204" pitchFamily="18" charset="0"/>
              </a:rPr>
              <a:t>Helbig</a:t>
            </a:r>
            <a:r>
              <a:rPr lang="en-US" sz="1100" dirty="0">
                <a:solidFill>
                  <a:schemeClr val="bg1">
                    <a:lumMod val="50000"/>
                  </a:schemeClr>
                </a:solidFill>
                <a:latin typeface="Cambria" panose="02040503050406030204" pitchFamily="18" charset="0"/>
              </a:rPr>
              <a:t>, Kerstin ; </a:t>
            </a:r>
            <a:r>
              <a:rPr lang="en-US" sz="1100" dirty="0" err="1">
                <a:solidFill>
                  <a:schemeClr val="bg1">
                    <a:lumMod val="50000"/>
                  </a:schemeClr>
                </a:solidFill>
                <a:latin typeface="Cambria" panose="02040503050406030204" pitchFamily="18" charset="0"/>
              </a:rPr>
              <a:t>Aust</a:t>
            </a:r>
            <a:r>
              <a:rPr lang="en-US" sz="1100" i="1" dirty="0">
                <a:solidFill>
                  <a:schemeClr val="bg1">
                    <a:lumMod val="50000"/>
                  </a:schemeClr>
                </a:solidFill>
                <a:latin typeface="Cambria" panose="02040503050406030204" pitchFamily="18" charset="0"/>
              </a:rPr>
              <a:t>, </a:t>
            </a:r>
            <a:r>
              <a:rPr lang="en-US" sz="1100" dirty="0">
                <a:solidFill>
                  <a:schemeClr val="bg1">
                    <a:lumMod val="50000"/>
                  </a:schemeClr>
                </a:solidFill>
                <a:latin typeface="Cambria" panose="02040503050406030204" pitchFamily="18" charset="0"/>
              </a:rPr>
              <a:t>Pamela</a:t>
            </a:r>
            <a:r>
              <a:rPr lang="en-US" sz="1100" i="1" dirty="0">
                <a:solidFill>
                  <a:schemeClr val="bg1">
                    <a:lumMod val="50000"/>
                  </a:schemeClr>
                </a:solidFill>
                <a:latin typeface="Cambria" panose="02040503050406030204" pitchFamily="18" charset="0"/>
              </a:rPr>
              <a:t>. </a:t>
            </a:r>
            <a:r>
              <a:rPr lang="de-AT" sz="1100" i="1" dirty="0">
                <a:solidFill>
                  <a:schemeClr val="bg1">
                    <a:lumMod val="50000"/>
                  </a:schemeClr>
                </a:solidFill>
                <a:latin typeface="Cambria" panose="02040503050406030204" pitchFamily="18" charset="0"/>
              </a:rPr>
              <a:t>Datenmanagementpläne für EU, DFG und BMBF. </a:t>
            </a:r>
            <a:r>
              <a:rPr lang="de-AT" sz="1100" dirty="0">
                <a:solidFill>
                  <a:schemeClr val="bg1">
                    <a:lumMod val="50000"/>
                  </a:schemeClr>
                </a:solidFill>
                <a:latin typeface="Cambria" panose="02040503050406030204" pitchFamily="18" charset="0"/>
              </a:rPr>
              <a:t>November 2015. Workshop-Unterlagen online unter: </a:t>
            </a:r>
            <a:r>
              <a:rPr lang="en-US" sz="1100" dirty="0">
                <a:solidFill>
                  <a:schemeClr val="bg1">
                    <a:lumMod val="50000"/>
                  </a:schemeClr>
                </a:solidFill>
                <a:latin typeface="Cambria" panose="02040503050406030204" pitchFamily="18" charset="0"/>
                <a:hlinkClick r:id="rId4"/>
              </a:rPr>
              <a:t>http://dx.doi.org/10.5281/zenodo.33482</a:t>
            </a:r>
            <a:endParaRPr lang="en-US" sz="1100" dirty="0">
              <a:solidFill>
                <a:schemeClr val="bg1">
                  <a:lumMod val="50000"/>
                </a:schemeClr>
              </a:solidFill>
              <a:latin typeface="Cambria" panose="02040503050406030204" pitchFamily="18" charset="0"/>
            </a:endParaRPr>
          </a:p>
        </p:txBody>
      </p:sp>
      <p:graphicFrame>
        <p:nvGraphicFramePr>
          <p:cNvPr id="2" name="Diagramm 1"/>
          <p:cNvGraphicFramePr/>
          <p:nvPr>
            <p:extLst>
              <p:ext uri="{D42A27DB-BD31-4B8C-83A1-F6EECF244321}">
                <p14:modId xmlns:p14="http://schemas.microsoft.com/office/powerpoint/2010/main" val="3831234037"/>
              </p:ext>
            </p:extLst>
          </p:nvPr>
        </p:nvGraphicFramePr>
        <p:xfrm>
          <a:off x="5862098" y="1576242"/>
          <a:ext cx="3091897" cy="45717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itel 1"/>
          <p:cNvSpPr txBox="1">
            <a:spLocks/>
          </p:cNvSpPr>
          <p:nvPr/>
        </p:nvSpPr>
        <p:spPr>
          <a:xfrm>
            <a:off x="457200" y="598220"/>
            <a:ext cx="8229600" cy="990600"/>
          </a:xfrm>
          <a:prstGeom prst="rect">
            <a:avLst/>
          </a:prstGeom>
        </p:spPr>
        <p:txBody>
          <a:bodyPr>
            <a:noAutofit/>
          </a:bodyPr>
          <a:lstStyle>
            <a:lvl1pPr algn="l" defTabSz="914400" rtl="0" eaLnBrk="1" latinLnBrk="0" hangingPunct="1">
              <a:spcBef>
                <a:spcPct val="0"/>
              </a:spcBef>
              <a:buNone/>
              <a:defRPr sz="3600" b="1" i="0" kern="1200" spc="-100" baseline="0">
                <a:solidFill>
                  <a:srgbClr val="ED7C00"/>
                </a:solidFill>
                <a:latin typeface="Trebuchet MS"/>
                <a:ea typeface="+mj-ea"/>
                <a:cs typeface="Trebuchet MS"/>
              </a:defRPr>
            </a:lvl1pPr>
          </a:lstStyle>
          <a:p>
            <a:r>
              <a:rPr lang="de-DE" dirty="0" smtClean="0">
                <a:solidFill>
                  <a:srgbClr val="009FDF"/>
                </a:solidFill>
                <a:latin typeface="Cambria" panose="02040503050406030204" pitchFamily="18" charset="0"/>
              </a:rPr>
              <a:t>Wie </a:t>
            </a:r>
            <a:r>
              <a:rPr lang="de-DE" dirty="0">
                <a:solidFill>
                  <a:srgbClr val="009FDF"/>
                </a:solidFill>
                <a:latin typeface="Cambria" panose="02040503050406030204" pitchFamily="18" charset="0"/>
              </a:rPr>
              <a:t>wählt man ein Repositorium aus?</a:t>
            </a:r>
          </a:p>
        </p:txBody>
      </p:sp>
      <p:sp>
        <p:nvSpPr>
          <p:cNvPr id="3" name="Foliennummernplatzhalter 2"/>
          <p:cNvSpPr>
            <a:spLocks noGrp="1"/>
          </p:cNvSpPr>
          <p:nvPr>
            <p:ph type="sldNum" sz="quarter" idx="10"/>
          </p:nvPr>
        </p:nvSpPr>
        <p:spPr/>
        <p:txBody>
          <a:bodyPr/>
          <a:lstStyle/>
          <a:p>
            <a:fld id="{D153592F-B737-4B5B-9F57-E826AED63FA4}" type="slidenum">
              <a:rPr lang="de-AT" smtClean="0"/>
              <a:t>41</a:t>
            </a:fld>
            <a:endParaRPr lang="de-AT"/>
          </a:p>
        </p:txBody>
      </p:sp>
    </p:spTree>
    <p:extLst>
      <p:ext uri="{BB962C8B-B14F-4D97-AF65-F5344CB8AC3E}">
        <p14:creationId xmlns:p14="http://schemas.microsoft.com/office/powerpoint/2010/main" val="161941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69656" y="6195789"/>
            <a:ext cx="7921201" cy="450263"/>
          </a:xfrm>
          <a:prstGeom prst="rect">
            <a:avLst/>
          </a:prstGeom>
          <a:noFill/>
        </p:spPr>
        <p:txBody>
          <a:bodyPr wrap="square" lIns="80147" tIns="40074" rIns="80147" bIns="40074" rtlCol="0">
            <a:spAutoFit/>
          </a:bodyPr>
          <a:lstStyle/>
          <a:p>
            <a:r>
              <a:rPr lang="en-US" sz="1200" dirty="0" err="1" smtClean="0">
                <a:solidFill>
                  <a:schemeClr val="bg1">
                    <a:lumMod val="50000"/>
                  </a:schemeClr>
                </a:solidFill>
                <a:latin typeface="Cambria" panose="02040503050406030204" pitchFamily="18" charset="0"/>
              </a:rPr>
              <a:t>Aus</a:t>
            </a:r>
            <a:r>
              <a:rPr lang="en-US" sz="1200" dirty="0">
                <a:solidFill>
                  <a:schemeClr val="bg1">
                    <a:lumMod val="50000"/>
                  </a:schemeClr>
                </a:solidFill>
                <a:latin typeface="Cambria" panose="02040503050406030204" pitchFamily="18" charset="0"/>
              </a:rPr>
              <a:t>: Sarah Jones: </a:t>
            </a:r>
            <a:r>
              <a:rPr lang="en-GB" sz="1200" i="1" dirty="0">
                <a:solidFill>
                  <a:schemeClr val="bg1">
                    <a:lumMod val="50000"/>
                  </a:schemeClr>
                </a:solidFill>
                <a:latin typeface="Cambria" panose="02040503050406030204" pitchFamily="18" charset="0"/>
              </a:rPr>
              <a:t>The European Framework: Horizon 2020 and the Open Research Data pilot</a:t>
            </a:r>
            <a:r>
              <a:rPr lang="en-GB" sz="1200" dirty="0">
                <a:solidFill>
                  <a:schemeClr val="bg1">
                    <a:lumMod val="50000"/>
                  </a:schemeClr>
                </a:solidFill>
                <a:latin typeface="Cambria" panose="02040503050406030204" pitchFamily="18" charset="0"/>
              </a:rPr>
              <a:t>. Bologna, Workshop, November 2015</a:t>
            </a:r>
          </a:p>
        </p:txBody>
      </p:sp>
      <p:pic>
        <p:nvPicPr>
          <p:cNvPr id="5" name="Bild 4" descr="Bildschirmfoto 2016-02-28 um 12.34.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233" y="1588820"/>
            <a:ext cx="6788683" cy="4510261"/>
          </a:xfrm>
          <a:prstGeom prst="rect">
            <a:avLst/>
          </a:prstGeom>
        </p:spPr>
      </p:pic>
      <p:sp>
        <p:nvSpPr>
          <p:cNvPr id="7" name="Titel 1"/>
          <p:cNvSpPr txBox="1">
            <a:spLocks/>
          </p:cNvSpPr>
          <p:nvPr/>
        </p:nvSpPr>
        <p:spPr>
          <a:xfrm>
            <a:off x="457200" y="396340"/>
            <a:ext cx="8229600" cy="990600"/>
          </a:xfrm>
          <a:prstGeom prst="rect">
            <a:avLst/>
          </a:prstGeom>
        </p:spPr>
        <p:txBody>
          <a:bodyPr>
            <a:noAutofit/>
          </a:bodyPr>
          <a:lstStyle>
            <a:lvl1pPr algn="l" defTabSz="914400" rtl="0" eaLnBrk="1" latinLnBrk="0" hangingPunct="1">
              <a:spcBef>
                <a:spcPct val="0"/>
              </a:spcBef>
              <a:buNone/>
              <a:defRPr sz="3600" b="1" i="0" kern="1200" spc="-100" baseline="0">
                <a:solidFill>
                  <a:srgbClr val="ED7C00"/>
                </a:solidFill>
                <a:latin typeface="Trebuchet MS"/>
                <a:ea typeface="+mj-ea"/>
                <a:cs typeface="Trebuchet MS"/>
              </a:defRPr>
            </a:lvl1pPr>
          </a:lstStyle>
          <a:p>
            <a:endParaRPr lang="de-AT" sz="2800" dirty="0" smtClean="0">
              <a:solidFill>
                <a:srgbClr val="009FDF"/>
              </a:solidFill>
              <a:latin typeface="Cambria" panose="02040503050406030204" pitchFamily="18" charset="0"/>
            </a:endParaRPr>
          </a:p>
          <a:p>
            <a:r>
              <a:rPr lang="de-AT" sz="2800" dirty="0" smtClean="0">
                <a:solidFill>
                  <a:srgbClr val="009FDF"/>
                </a:solidFill>
                <a:latin typeface="Cambria" panose="02040503050406030204" pitchFamily="18" charset="0"/>
              </a:rPr>
              <a:t>Disziplinspezifische </a:t>
            </a:r>
            <a:r>
              <a:rPr lang="de-AT" sz="2800" dirty="0">
                <a:solidFill>
                  <a:srgbClr val="009FDF"/>
                </a:solidFill>
                <a:latin typeface="Cambria" panose="02040503050406030204" pitchFamily="18" charset="0"/>
              </a:rPr>
              <a:t>Speicher-Infrastrukturen (EU)</a:t>
            </a:r>
          </a:p>
        </p:txBody>
      </p:sp>
      <p:sp>
        <p:nvSpPr>
          <p:cNvPr id="2" name="Foliennummernplatzhalter 1"/>
          <p:cNvSpPr>
            <a:spLocks noGrp="1"/>
          </p:cNvSpPr>
          <p:nvPr>
            <p:ph type="sldNum" sz="quarter" idx="10"/>
          </p:nvPr>
        </p:nvSpPr>
        <p:spPr/>
        <p:txBody>
          <a:bodyPr/>
          <a:lstStyle/>
          <a:p>
            <a:fld id="{D153592F-B737-4B5B-9F57-E826AED63FA4}" type="slidenum">
              <a:rPr lang="de-AT" smtClean="0"/>
              <a:t>42</a:t>
            </a:fld>
            <a:endParaRPr lang="de-AT"/>
          </a:p>
        </p:txBody>
      </p:sp>
    </p:spTree>
    <p:extLst>
      <p:ext uri="{BB962C8B-B14F-4D97-AF65-F5344CB8AC3E}">
        <p14:creationId xmlns:p14="http://schemas.microsoft.com/office/powerpoint/2010/main" val="34838656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solidFill>
                  <a:srgbClr val="009FDF"/>
                </a:solidFill>
                <a:latin typeface="Cambria" panose="02040503050406030204" pitchFamily="18" charset="0"/>
              </a:rPr>
              <a:t>Download DMP Templates (Word </a:t>
            </a:r>
            <a:r>
              <a:rPr lang="de-DE" dirty="0" err="1">
                <a:solidFill>
                  <a:srgbClr val="009FDF"/>
                </a:solidFill>
                <a:latin typeface="Cambria" panose="02040503050406030204" pitchFamily="18" charset="0"/>
              </a:rPr>
              <a:t>Docs</a:t>
            </a:r>
            <a:r>
              <a:rPr lang="de-DE" dirty="0">
                <a:solidFill>
                  <a:srgbClr val="009FDF"/>
                </a:solidFill>
                <a:latin typeface="Cambria" panose="02040503050406030204" pitchFamily="18" charset="0"/>
              </a:rPr>
              <a:t>)</a:t>
            </a:r>
            <a:endParaRPr lang="de-AT" dirty="0">
              <a:solidFill>
                <a:srgbClr val="009FDF"/>
              </a:solidFill>
              <a:latin typeface="Cambria" panose="02040503050406030204" pitchFamily="18" charset="0"/>
            </a:endParaRPr>
          </a:p>
        </p:txBody>
      </p:sp>
      <p:sp>
        <p:nvSpPr>
          <p:cNvPr id="3" name="Inhaltsplatzhalter 2"/>
          <p:cNvSpPr>
            <a:spLocks noGrp="1"/>
          </p:cNvSpPr>
          <p:nvPr>
            <p:ph idx="1"/>
          </p:nvPr>
        </p:nvSpPr>
        <p:spPr/>
        <p:txBody>
          <a:bodyPr>
            <a:normAutofit/>
          </a:bodyPr>
          <a:lstStyle/>
          <a:p>
            <a:pPr>
              <a:spcBef>
                <a:spcPts val="0"/>
              </a:spcBef>
              <a:spcAft>
                <a:spcPts val="526"/>
              </a:spcAft>
            </a:pPr>
            <a:r>
              <a:rPr lang="de-AT" sz="2000" dirty="0" smtClean="0">
                <a:latin typeface="Cambria" panose="02040503050406030204" pitchFamily="18" charset="0"/>
              </a:rPr>
              <a:t>Im Rahmen des Projekts e-Infrastructures Austria wurden DMP-Templates erstellt, welche den Anforderungen der nationalen Fördergeber entsprechen.</a:t>
            </a:r>
            <a:endParaRPr lang="de-AT" sz="2000" dirty="0">
              <a:latin typeface="Cambria" panose="02040503050406030204" pitchFamily="18" charset="0"/>
            </a:endParaRPr>
          </a:p>
        </p:txBody>
      </p:sp>
      <p:sp>
        <p:nvSpPr>
          <p:cNvPr id="5" name="Inhaltsplatzhalter 2"/>
          <p:cNvSpPr txBox="1">
            <a:spLocks/>
          </p:cNvSpPr>
          <p:nvPr/>
        </p:nvSpPr>
        <p:spPr>
          <a:xfrm>
            <a:off x="3788847" y="2125079"/>
            <a:ext cx="4723923" cy="4265605"/>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rgbClr val="808080"/>
                </a:solidFill>
                <a:latin typeface="Trebuchet MS"/>
                <a:ea typeface="+mn-ea"/>
                <a:cs typeface="Trebuchet M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808080"/>
                </a:solidFill>
                <a:latin typeface="Trebuchet MS"/>
                <a:ea typeface="+mn-ea"/>
                <a:cs typeface="Trebuchet M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rgbClr val="808080"/>
                </a:solidFill>
                <a:latin typeface="Trebuchet MS"/>
                <a:ea typeface="+mn-ea"/>
                <a:cs typeface="Trebuchet MS"/>
              </a:defRPr>
            </a:lvl3pPr>
            <a:lvl4pPr marL="1005840" indent="-182880" algn="l" defTabSz="914400" rtl="0" eaLnBrk="1" latinLnBrk="0" hangingPunct="1">
              <a:spcBef>
                <a:spcPct val="20000"/>
              </a:spcBef>
              <a:buClr>
                <a:schemeClr val="accent1"/>
              </a:buClr>
              <a:buFont typeface="Arial" pitchFamily="34" charset="0"/>
              <a:buChar char="•"/>
              <a:defRPr sz="1600" kern="1200">
                <a:solidFill>
                  <a:srgbClr val="808080"/>
                </a:solidFill>
                <a:latin typeface="Trebuchet MS"/>
                <a:ea typeface="+mn-ea"/>
                <a:cs typeface="Trebuchet M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rgbClr val="808080"/>
                </a:solidFill>
                <a:latin typeface="Trebuchet MS"/>
                <a:ea typeface="+mn-ea"/>
                <a:cs typeface="Trebuchet M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endParaRPr lang="de-DE" dirty="0" smtClean="0"/>
          </a:p>
          <a:p>
            <a:r>
              <a:rPr lang="de-AT" sz="2000" dirty="0" smtClean="0">
                <a:latin typeface="Cambria" panose="02040503050406030204" pitchFamily="18" charset="0"/>
              </a:rPr>
              <a:t>Template Deutsch: </a:t>
            </a:r>
            <a:r>
              <a:rPr lang="de-AT" sz="2000" dirty="0">
                <a:latin typeface="Cambria" panose="02040503050406030204" pitchFamily="18" charset="0"/>
                <a:hlinkClick r:id="rId2"/>
              </a:rPr>
              <a:t>http://</a:t>
            </a:r>
            <a:r>
              <a:rPr lang="de-AT" sz="2000" dirty="0" smtClean="0">
                <a:latin typeface="Cambria" panose="02040503050406030204" pitchFamily="18" charset="0"/>
                <a:hlinkClick r:id="rId2"/>
              </a:rPr>
              <a:t>phaidra.univie.ac.at/o:459215</a:t>
            </a:r>
            <a:endParaRPr lang="de-AT" sz="2000" dirty="0" smtClean="0">
              <a:latin typeface="Cambria" panose="02040503050406030204" pitchFamily="18" charset="0"/>
            </a:endParaRPr>
          </a:p>
          <a:p>
            <a:r>
              <a:rPr lang="de-AT" sz="2000" dirty="0" smtClean="0">
                <a:latin typeface="Cambria" panose="02040503050406030204" pitchFamily="18" charset="0"/>
              </a:rPr>
              <a:t>Template Englisch: </a:t>
            </a:r>
            <a:r>
              <a:rPr lang="de-AT" sz="2000" dirty="0" smtClean="0">
                <a:latin typeface="Cambria" panose="02040503050406030204" pitchFamily="18" charset="0"/>
                <a:hlinkClick r:id="rId3"/>
              </a:rPr>
              <a:t>http</a:t>
            </a:r>
            <a:r>
              <a:rPr lang="de-AT" sz="2000" dirty="0">
                <a:latin typeface="Cambria" panose="02040503050406030204" pitchFamily="18" charset="0"/>
                <a:hlinkClick r:id="rId3"/>
              </a:rPr>
              <a:t>://</a:t>
            </a:r>
            <a:r>
              <a:rPr lang="de-AT" sz="2000" dirty="0" smtClean="0">
                <a:latin typeface="Cambria" panose="02040503050406030204" pitchFamily="18" charset="0"/>
                <a:hlinkClick r:id="rId3"/>
              </a:rPr>
              <a:t>phaidra.univie.ac.at/o:459216</a:t>
            </a:r>
            <a:endParaRPr lang="de-AT" sz="2000" dirty="0" smtClean="0">
              <a:latin typeface="Cambria" panose="02040503050406030204" pitchFamily="18" charset="0"/>
            </a:endParaRPr>
          </a:p>
          <a:p>
            <a:endParaRPr lang="de-AT" sz="2200" dirty="0">
              <a:latin typeface="Cambria" panose="02040503050406030204" pitchFamily="18" charset="0"/>
            </a:endParaRPr>
          </a:p>
          <a:p>
            <a:endParaRPr lang="de-AT" sz="2000" dirty="0">
              <a:latin typeface="Cambria" panose="02040503050406030204" pitchFamily="18" charset="0"/>
            </a:endParaRPr>
          </a:p>
          <a:p>
            <a:pPr marL="0" indent="0">
              <a:buNone/>
            </a:pPr>
            <a:endParaRPr lang="de-AT" sz="2000" i="1" dirty="0">
              <a:latin typeface="Cambria" panose="02040503050406030204" pitchFamily="18" charset="0"/>
            </a:endParaRPr>
          </a:p>
          <a:p>
            <a:endParaRPr lang="de-AT" sz="2600" dirty="0">
              <a:latin typeface="Cambria" panose="02040503050406030204" pitchFamily="18" charset="0"/>
            </a:endParaRPr>
          </a:p>
          <a:p>
            <a:endParaRPr lang="de-AT" sz="2600" dirty="0" smtClean="0">
              <a:latin typeface="Cambria" panose="02040503050406030204" pitchFamily="18" charset="0"/>
            </a:endParaRPr>
          </a:p>
          <a:p>
            <a:endParaRPr lang="de-AT" sz="2600" dirty="0">
              <a:latin typeface="Cambria" panose="02040503050406030204" pitchFamily="18" charset="0"/>
            </a:endParaRPr>
          </a:p>
        </p:txBody>
      </p:sp>
      <p:sp>
        <p:nvSpPr>
          <p:cNvPr id="4" name="Foliennummernplatzhalter 3"/>
          <p:cNvSpPr>
            <a:spLocks noGrp="1"/>
          </p:cNvSpPr>
          <p:nvPr>
            <p:ph type="sldNum" sz="quarter" idx="4"/>
          </p:nvPr>
        </p:nvSpPr>
        <p:spPr/>
        <p:txBody>
          <a:bodyPr/>
          <a:lstStyle/>
          <a:p>
            <a:fld id="{D153592F-B737-4B5B-9F57-E826AED63FA4}" type="slidenum">
              <a:rPr lang="de-AT" smtClean="0"/>
              <a:t>43</a:t>
            </a:fld>
            <a:endParaRPr lang="de-AT"/>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583" y="2628302"/>
            <a:ext cx="2782208" cy="3832551"/>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501655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2"/>
          <p:cNvSpPr txBox="1">
            <a:spLocks/>
          </p:cNvSpPr>
          <p:nvPr/>
        </p:nvSpPr>
        <p:spPr>
          <a:xfrm>
            <a:off x="871538" y="4634227"/>
            <a:ext cx="7772400" cy="1500187"/>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65000"/>
                  </a:schemeClr>
                </a:solidFill>
                <a:latin typeface="Trebuchet MS"/>
                <a:ea typeface="+mn-ea"/>
                <a:cs typeface="Trebuchet MS"/>
              </a:defRPr>
            </a:lvl1pPr>
            <a:lvl2pPr marL="457200" indent="0" algn="l" defTabSz="914400" rtl="0" eaLnBrk="1" latinLnBrk="0" hangingPunct="1">
              <a:spcBef>
                <a:spcPct val="20000"/>
              </a:spcBef>
              <a:buClr>
                <a:schemeClr val="accent1"/>
              </a:buClr>
              <a:buSzPct val="85000"/>
              <a:buFont typeface="Arial" pitchFamily="34" charset="0"/>
              <a:buNone/>
              <a:defRPr sz="1800" kern="1200">
                <a:solidFill>
                  <a:schemeClr val="tx1">
                    <a:tint val="75000"/>
                  </a:schemeClr>
                </a:solidFill>
                <a:latin typeface="Trebuchet MS"/>
                <a:ea typeface="+mn-ea"/>
                <a:cs typeface="Trebuchet MS"/>
              </a:defRPr>
            </a:lvl2pPr>
            <a:lvl3pPr marL="914400" indent="0" algn="l" defTabSz="914400" rtl="0" eaLnBrk="1" latinLnBrk="0" hangingPunct="1">
              <a:spcBef>
                <a:spcPct val="20000"/>
              </a:spcBef>
              <a:buClr>
                <a:schemeClr val="accent1"/>
              </a:buClr>
              <a:buSzPct val="90000"/>
              <a:buFont typeface="Arial" pitchFamily="34" charset="0"/>
              <a:buNone/>
              <a:defRPr sz="1600" kern="1200">
                <a:solidFill>
                  <a:schemeClr val="tx1">
                    <a:tint val="75000"/>
                  </a:schemeClr>
                </a:solidFill>
                <a:latin typeface="Trebuchet MS"/>
                <a:ea typeface="+mn-ea"/>
                <a:cs typeface="Trebuchet MS"/>
              </a:defRPr>
            </a:lvl3pPr>
            <a:lvl4pPr marL="1371600" indent="0" algn="l"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Trebuchet MS"/>
                <a:ea typeface="+mn-ea"/>
                <a:cs typeface="Trebuchet MS"/>
              </a:defRPr>
            </a:lvl4pPr>
            <a:lvl5pPr marL="1828800" indent="0" algn="l"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Trebuchet MS"/>
                <a:ea typeface="+mn-ea"/>
                <a:cs typeface="Trebuchet MS"/>
              </a:defRPr>
            </a:lvl5pPr>
            <a:lvl6pPr marL="2286000" indent="0" algn="l"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93A299"/>
              </a:buClr>
              <a:buSzPct val="85000"/>
              <a:buFont typeface="Arial" pitchFamily="34" charset="0"/>
              <a:buNone/>
              <a:tabLst/>
              <a:defRPr/>
            </a:pPr>
            <a:endParaRPr kumimoji="0" lang="de-AT" sz="2400" b="0" i="0" u="none" strike="noStrike" kern="1200" cap="none" spc="0" normalizeH="0" baseline="0" noProof="0" dirty="0">
              <a:ln>
                <a:noFill/>
              </a:ln>
              <a:solidFill>
                <a:schemeClr val="bg1">
                  <a:lumMod val="50000"/>
                </a:schemeClr>
              </a:solidFill>
              <a:effectLst/>
              <a:uLnTx/>
              <a:uFillTx/>
              <a:latin typeface="Trebuchet MS"/>
              <a:ea typeface="+mn-ea"/>
            </a:endParaRPr>
          </a:p>
        </p:txBody>
      </p:sp>
      <p:sp>
        <p:nvSpPr>
          <p:cNvPr id="4" name="Titel 1"/>
          <p:cNvSpPr txBox="1">
            <a:spLocks/>
          </p:cNvSpPr>
          <p:nvPr/>
        </p:nvSpPr>
        <p:spPr>
          <a:xfrm>
            <a:off x="0" y="1162793"/>
            <a:ext cx="9144000" cy="220027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800" b="0" i="0" kern="1200" cap="all" spc="-100" baseline="0">
                <a:solidFill>
                  <a:srgbClr val="ED7C00"/>
                </a:solidFill>
                <a:latin typeface="Trebuchet MS"/>
                <a:ea typeface="+mj-ea"/>
                <a:cs typeface="Trebuchet M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AT" sz="4400" i="0" u="none" strike="noStrike" kern="1200" cap="all" spc="-100" normalizeH="0" baseline="0" noProof="0" dirty="0" smtClean="0">
                <a:ln>
                  <a:noFill/>
                </a:ln>
                <a:solidFill>
                  <a:srgbClr val="009FDF"/>
                </a:solidFill>
                <a:effectLst/>
                <a:uLnTx/>
                <a:uFillTx/>
                <a:latin typeface="Trebuchet MS"/>
                <a:ea typeface="+mj-ea"/>
              </a:rPr>
              <a:t>Danke für Ihre Aufmerksamkeit!</a:t>
            </a:r>
            <a:endParaRPr kumimoji="0" lang="de-AT" sz="4800" i="0" u="none" strike="noStrike" kern="1200" cap="all" spc="-100" normalizeH="0" baseline="0" noProof="0" dirty="0">
              <a:ln>
                <a:noFill/>
              </a:ln>
              <a:solidFill>
                <a:srgbClr val="009FDF"/>
              </a:solidFill>
              <a:effectLst/>
              <a:uLnTx/>
              <a:uFillTx/>
              <a:latin typeface="Trebuchet MS"/>
              <a:ea typeface="+mj-ea"/>
            </a:endParaRPr>
          </a:p>
        </p:txBody>
      </p:sp>
      <p:sp>
        <p:nvSpPr>
          <p:cNvPr id="7" name="Foliennummernplatzhalter 6"/>
          <p:cNvSpPr>
            <a:spLocks noGrp="1"/>
          </p:cNvSpPr>
          <p:nvPr>
            <p:ph type="sldNum" sz="quarter" idx="4"/>
          </p:nvPr>
        </p:nvSpPr>
        <p:spPr>
          <a:xfrm>
            <a:off x="6553200" y="6356350"/>
            <a:ext cx="2133600" cy="365125"/>
          </a:xfrm>
          <a:prstGeom prst="rect">
            <a:avLst/>
          </a:prstGeom>
        </p:spPr>
        <p:txBody>
          <a:bodyPr/>
          <a:lstStyle/>
          <a:p>
            <a:pPr>
              <a:defRPr/>
            </a:pPr>
            <a:fld id="{B8F4EF22-D378-4BF3-BE9A-F3BC10FA5378}" type="slidenum">
              <a:rPr lang="de-DE" smtClean="0"/>
              <a:t>44</a:t>
            </a:fld>
            <a:endParaRPr lang="de-DE" dirty="0"/>
          </a:p>
        </p:txBody>
      </p:sp>
    </p:spTree>
    <p:extLst>
      <p:ext uri="{BB962C8B-B14F-4D97-AF65-F5344CB8AC3E}">
        <p14:creationId xmlns:p14="http://schemas.microsoft.com/office/powerpoint/2010/main" val="41457359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722313" y="1282534"/>
            <a:ext cx="7772400" cy="1408651"/>
          </a:xfrm>
          <a:prstGeom prst="rect">
            <a:avLst/>
          </a:prstGeom>
        </p:spPr>
        <p:txBody>
          <a:bodyPr vert="horz" lIns="91440" tIns="45720" rIns="91440" bIns="45720" rtlCol="0" anchor="b">
            <a:normAutofit/>
          </a:bodyPr>
          <a:lstStyle>
            <a:lvl1pPr algn="l" defTabSz="914400" rtl="0" eaLnBrk="1" latinLnBrk="0" hangingPunct="1">
              <a:spcBef>
                <a:spcPct val="0"/>
              </a:spcBef>
              <a:buNone/>
              <a:defRPr sz="4800" b="0" i="0" kern="1200" cap="all" spc="-100" baseline="0">
                <a:solidFill>
                  <a:srgbClr val="ED7C00"/>
                </a:solidFill>
                <a:latin typeface="Trebuchet MS"/>
                <a:ea typeface="+mj-ea"/>
                <a:cs typeface="Trebuchet MS"/>
              </a:defRPr>
            </a:lvl1pPr>
          </a:lstStyle>
          <a:p>
            <a:pPr lvl="0"/>
            <a:r>
              <a:rPr lang="de-AT" sz="4400" dirty="0" smtClean="0">
                <a:solidFill>
                  <a:srgbClr val="CC3300"/>
                </a:solidFill>
              </a:rPr>
              <a:t>Appendix</a:t>
            </a:r>
            <a:endParaRPr kumimoji="0" lang="de-AT" sz="4800" b="0" i="0" u="none" strike="noStrike" kern="1200" spc="-100" normalizeH="0" noProof="0" dirty="0">
              <a:ln>
                <a:noFill/>
              </a:ln>
              <a:solidFill>
                <a:srgbClr val="CC3300"/>
              </a:solidFill>
              <a:effectLst/>
              <a:uLnTx/>
              <a:uFillTx/>
            </a:endParaRPr>
          </a:p>
        </p:txBody>
      </p:sp>
      <p:sp>
        <p:nvSpPr>
          <p:cNvPr id="7" name="Textplatzhalter 2"/>
          <p:cNvSpPr txBox="1">
            <a:spLocks/>
          </p:cNvSpPr>
          <p:nvPr/>
        </p:nvSpPr>
        <p:spPr>
          <a:xfrm>
            <a:off x="722313" y="2940567"/>
            <a:ext cx="8279183" cy="2213323"/>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85000"/>
              <a:buFont typeface="Arial" pitchFamily="34" charset="0"/>
              <a:buNone/>
              <a:defRPr sz="2400" kern="1200">
                <a:solidFill>
                  <a:schemeClr val="tx1">
                    <a:tint val="75000"/>
                  </a:schemeClr>
                </a:solidFill>
                <a:latin typeface="Trebuchet MS"/>
                <a:ea typeface="+mn-ea"/>
                <a:cs typeface="Trebuchet M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Trebuchet MS"/>
                <a:ea typeface="+mn-ea"/>
                <a:cs typeface="Trebuchet M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Trebuchet MS"/>
                <a:ea typeface="+mn-ea"/>
                <a:cs typeface="Trebuchet M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Trebuchet MS"/>
                <a:ea typeface="+mn-ea"/>
                <a:cs typeface="Trebuchet M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Trebuchet MS"/>
                <a:ea typeface="+mn-ea"/>
                <a:cs typeface="Trebuchet M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l"/>
            <a:r>
              <a:rPr lang="de-AT" dirty="0" smtClean="0">
                <a:latin typeface="Cambria" panose="02040503050406030204" pitchFamily="18" charset="0"/>
              </a:rPr>
              <a:t>Weiterführende Quellen und Links</a:t>
            </a:r>
            <a:endParaRPr lang="de-AT" dirty="0">
              <a:latin typeface="Cambria" panose="02040503050406030204" pitchFamily="18" charset="0"/>
            </a:endParaRPr>
          </a:p>
          <a:p>
            <a:pPr algn="l"/>
            <a:endParaRPr lang="de-AT" dirty="0">
              <a:latin typeface="Cambria" panose="02040503050406030204" pitchFamily="18" charset="0"/>
            </a:endParaRPr>
          </a:p>
        </p:txBody>
      </p:sp>
      <p:sp>
        <p:nvSpPr>
          <p:cNvPr id="5" name="Foliennummernplatzhalter 4"/>
          <p:cNvSpPr>
            <a:spLocks noGrp="1"/>
          </p:cNvSpPr>
          <p:nvPr>
            <p:ph type="sldNum" sz="quarter" idx="4"/>
          </p:nvPr>
        </p:nvSpPr>
        <p:spPr>
          <a:xfrm>
            <a:off x="6553200" y="6356350"/>
            <a:ext cx="2133600" cy="365125"/>
          </a:xfrm>
          <a:prstGeom prst="rect">
            <a:avLst/>
          </a:prstGeom>
        </p:spPr>
        <p:txBody>
          <a:bodyPr/>
          <a:lstStyle/>
          <a:p>
            <a:pPr>
              <a:defRPr/>
            </a:pPr>
            <a:fld id="{B8F4EF22-D378-4BF3-BE9A-F3BC10FA5378}" type="slidenum">
              <a:rPr lang="de-DE" smtClean="0"/>
              <a:t>45</a:t>
            </a:fld>
            <a:endParaRPr lang="de-DE" dirty="0"/>
          </a:p>
        </p:txBody>
      </p:sp>
    </p:spTree>
    <p:extLst>
      <p:ext uri="{BB962C8B-B14F-4D97-AF65-F5344CB8AC3E}">
        <p14:creationId xmlns:p14="http://schemas.microsoft.com/office/powerpoint/2010/main" val="30788878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solidFill>
                  <a:srgbClr val="009FDF"/>
                </a:solidFill>
                <a:latin typeface="Cambria" panose="02040503050406030204" pitchFamily="18" charset="0"/>
              </a:rPr>
              <a:t>Horizon</a:t>
            </a:r>
            <a:r>
              <a:rPr lang="de-AT" dirty="0" smtClean="0">
                <a:solidFill>
                  <a:srgbClr val="009FDF"/>
                </a:solidFill>
                <a:latin typeface="Cambria" panose="02040503050406030204" pitchFamily="18" charset="0"/>
              </a:rPr>
              <a:t> 2020 (1/3)</a:t>
            </a:r>
            <a:endParaRPr lang="de-AT" dirty="0">
              <a:solidFill>
                <a:srgbClr val="009FDF"/>
              </a:solidFill>
              <a:latin typeface="Cambria" panose="02040503050406030204" pitchFamily="18" charset="0"/>
            </a:endParaRPr>
          </a:p>
        </p:txBody>
      </p:sp>
      <p:sp>
        <p:nvSpPr>
          <p:cNvPr id="3" name="Inhaltsplatzhalter 2"/>
          <p:cNvSpPr>
            <a:spLocks noGrp="1"/>
          </p:cNvSpPr>
          <p:nvPr>
            <p:ph idx="1"/>
          </p:nvPr>
        </p:nvSpPr>
        <p:spPr/>
        <p:txBody>
          <a:bodyPr>
            <a:normAutofit/>
          </a:bodyPr>
          <a:lstStyle/>
          <a:p>
            <a:r>
              <a:rPr lang="en-GB" altLang="en-US" sz="1800" dirty="0">
                <a:latin typeface="Cambria" panose="02040503050406030204" pitchFamily="18" charset="0"/>
              </a:rPr>
              <a:t>Horizon 2020 </a:t>
            </a:r>
            <a:r>
              <a:rPr lang="en-GB" altLang="en-US" sz="1800" dirty="0" smtClean="0">
                <a:latin typeface="Cambria" panose="02040503050406030204" pitchFamily="18" charset="0"/>
              </a:rPr>
              <a:t>– EU Guidelines:</a:t>
            </a:r>
            <a:endParaRPr lang="en-GB" altLang="en-US" sz="1800" dirty="0">
              <a:latin typeface="Cambria" panose="02040503050406030204" pitchFamily="18" charset="0"/>
            </a:endParaRPr>
          </a:p>
          <a:p>
            <a:pPr lvl="1"/>
            <a:r>
              <a:rPr lang="en-GB" sz="1800" dirty="0">
                <a:latin typeface="Cambria" panose="02040503050406030204" pitchFamily="18" charset="0"/>
              </a:rPr>
              <a:t>Factsheet on Open Access: </a:t>
            </a:r>
            <a:r>
              <a:rPr lang="en-GB" sz="1800" dirty="0">
                <a:latin typeface="Cambria" panose="02040503050406030204" pitchFamily="18" charset="0"/>
                <a:hlinkClick r:id="rId2"/>
              </a:rPr>
              <a:t>https://ec.europa.eu/programmes/horizon2020/sites/horizon2020/files/FactSheet_Open_Access.pdf</a:t>
            </a:r>
            <a:endParaRPr lang="en-GB" sz="1800" dirty="0">
              <a:latin typeface="Cambria" panose="02040503050406030204" pitchFamily="18" charset="0"/>
            </a:endParaRPr>
          </a:p>
          <a:p>
            <a:pPr lvl="1"/>
            <a:r>
              <a:rPr lang="en-GB" sz="1800" dirty="0">
                <a:latin typeface="Cambria" panose="02040503050406030204" pitchFamily="18" charset="0"/>
              </a:rPr>
              <a:t>Guidelines on Open Access to Scientific Publications and Research Data in Horizon 2020: </a:t>
            </a:r>
            <a:r>
              <a:rPr lang="en-GB" sz="1800" dirty="0">
                <a:latin typeface="Cambria" panose="02040503050406030204" pitchFamily="18" charset="0"/>
                <a:hlinkClick r:id="rId3"/>
              </a:rPr>
              <a:t>http://ec.europa.eu/research/participants/data/ref/h2020/grants_manual/hi/oa_pilot/h2020-hi-oa-pilot-guide_en.pdf</a:t>
            </a:r>
            <a:r>
              <a:rPr lang="en-GB" sz="1800" dirty="0">
                <a:latin typeface="Cambria" panose="02040503050406030204" pitchFamily="18" charset="0"/>
              </a:rPr>
              <a:t> </a:t>
            </a:r>
          </a:p>
          <a:p>
            <a:pPr lvl="1"/>
            <a:r>
              <a:rPr lang="en-GB" sz="1800" dirty="0">
                <a:latin typeface="Cambria" panose="02040503050406030204" pitchFamily="18" charset="0"/>
              </a:rPr>
              <a:t>Guidelines on Data Management in Horizon 2020 (</a:t>
            </a:r>
            <a:r>
              <a:rPr lang="en-GB" sz="1800" dirty="0" err="1">
                <a:latin typeface="Cambria" panose="02040503050406030204" pitchFamily="18" charset="0"/>
              </a:rPr>
              <a:t>aktualisierte</a:t>
            </a:r>
            <a:r>
              <a:rPr lang="en-GB" sz="1800" dirty="0">
                <a:latin typeface="Cambria" panose="02040503050406030204" pitchFamily="18" charset="0"/>
              </a:rPr>
              <a:t> </a:t>
            </a:r>
            <a:r>
              <a:rPr lang="en-GB" sz="1800" dirty="0" err="1">
                <a:latin typeface="Cambria" panose="02040503050406030204" pitchFamily="18" charset="0"/>
              </a:rPr>
              <a:t>Fassung</a:t>
            </a:r>
            <a:r>
              <a:rPr lang="en-GB" sz="1800" dirty="0">
                <a:latin typeface="Cambria" panose="02040503050406030204" pitchFamily="18" charset="0"/>
              </a:rPr>
              <a:t>/Feb 2016): </a:t>
            </a:r>
            <a:r>
              <a:rPr lang="en-GB" sz="1800" dirty="0">
                <a:latin typeface="Cambria" panose="02040503050406030204" pitchFamily="18" charset="0"/>
                <a:hlinkClick r:id="rId4"/>
              </a:rPr>
              <a:t>http://</a:t>
            </a:r>
            <a:r>
              <a:rPr lang="en-GB" sz="1800" dirty="0" smtClean="0">
                <a:latin typeface="Cambria" panose="02040503050406030204" pitchFamily="18" charset="0"/>
                <a:hlinkClick r:id="rId4"/>
              </a:rPr>
              <a:t>ec.europa.eu/research/participants/data/ref/h2020/grants_manual/hi/oa_pilot/h2020-hi-oa-data-mgt_en.pdf</a:t>
            </a:r>
            <a:endParaRPr lang="en-GB" sz="1800" dirty="0" smtClean="0">
              <a:latin typeface="Cambria" panose="02040503050406030204" pitchFamily="18" charset="0"/>
            </a:endParaRPr>
          </a:p>
          <a:p>
            <a:pPr lvl="1"/>
            <a:r>
              <a:rPr lang="en-US" sz="1800" dirty="0">
                <a:latin typeface="Cambria" panose="02040503050406030204" pitchFamily="18" charset="0"/>
              </a:rPr>
              <a:t>Guidelines </a:t>
            </a:r>
            <a:r>
              <a:rPr lang="en-US" sz="1800" dirty="0" smtClean="0">
                <a:latin typeface="Cambria" panose="02040503050406030204" pitchFamily="18" charset="0"/>
              </a:rPr>
              <a:t>on FAIR Data Management in </a:t>
            </a:r>
            <a:r>
              <a:rPr lang="en-US" sz="1800" dirty="0">
                <a:latin typeface="Cambria" panose="02040503050406030204" pitchFamily="18" charset="0"/>
              </a:rPr>
              <a:t>Horizon </a:t>
            </a:r>
            <a:r>
              <a:rPr lang="en-US" sz="1800" dirty="0" smtClean="0">
                <a:latin typeface="Cambria" panose="02040503050406030204" pitchFamily="18" charset="0"/>
              </a:rPr>
              <a:t>(</a:t>
            </a:r>
            <a:r>
              <a:rPr lang="de-AT" sz="1800" dirty="0" smtClean="0">
                <a:latin typeface="Cambria" panose="02040503050406030204" pitchFamily="18" charset="0"/>
              </a:rPr>
              <a:t>FAIR </a:t>
            </a:r>
            <a:r>
              <a:rPr lang="de-AT" sz="1800" dirty="0">
                <a:latin typeface="Cambria" panose="02040503050406030204" pitchFamily="18" charset="0"/>
              </a:rPr>
              <a:t>DMP </a:t>
            </a:r>
            <a:r>
              <a:rPr lang="de-AT" sz="1800" dirty="0" err="1">
                <a:latin typeface="Cambria" panose="02040503050406030204" pitchFamily="18" charset="0"/>
              </a:rPr>
              <a:t>template</a:t>
            </a:r>
            <a:r>
              <a:rPr lang="de-AT" sz="1800" dirty="0">
                <a:latin typeface="Cambria" panose="02040503050406030204" pitchFamily="18" charset="0"/>
              </a:rPr>
              <a:t> </a:t>
            </a:r>
            <a:r>
              <a:rPr lang="de-AT" sz="1800" dirty="0" smtClean="0">
                <a:latin typeface="Cambria" panose="02040503050406030204" pitchFamily="18" charset="0"/>
              </a:rPr>
              <a:t>in Annex 1!): </a:t>
            </a:r>
            <a:r>
              <a:rPr lang="en-GB" sz="1800" dirty="0" smtClean="0">
                <a:latin typeface="Cambria" panose="02040503050406030204" pitchFamily="18" charset="0"/>
                <a:hlinkClick r:id="rId4"/>
              </a:rPr>
              <a:t>http</a:t>
            </a:r>
            <a:r>
              <a:rPr lang="en-GB" sz="1800" dirty="0">
                <a:latin typeface="Cambria" panose="02040503050406030204" pitchFamily="18" charset="0"/>
                <a:hlinkClick r:id="rId4"/>
              </a:rPr>
              <a:t>://</a:t>
            </a:r>
            <a:r>
              <a:rPr lang="en-GB" sz="1800" dirty="0" smtClean="0">
                <a:latin typeface="Cambria" panose="02040503050406030204" pitchFamily="18" charset="0"/>
                <a:hlinkClick r:id="rId4"/>
              </a:rPr>
              <a:t>ec.europa.eu/research/participants/data/ref/h2020/grants_manual/hi/oa_pilot/h2020-hi-oa-data-mgt_en.pdf</a:t>
            </a:r>
            <a:endParaRPr lang="en-GB" sz="1800" dirty="0" smtClean="0">
              <a:latin typeface="Cambria" panose="02040503050406030204" pitchFamily="18" charset="0"/>
            </a:endParaRPr>
          </a:p>
          <a:p>
            <a:pPr lvl="1"/>
            <a:endParaRPr lang="en-GB" sz="1800" dirty="0">
              <a:latin typeface="Cambria" panose="02040503050406030204" pitchFamily="18" charset="0"/>
            </a:endParaRPr>
          </a:p>
          <a:p>
            <a:pPr lvl="1"/>
            <a:endParaRPr lang="en-GB" sz="1600" dirty="0">
              <a:hlinkClick r:id="rId4"/>
            </a:endParaRPr>
          </a:p>
          <a:p>
            <a:pPr lvl="1"/>
            <a:endParaRPr lang="en-GB" sz="1800" dirty="0">
              <a:hlinkClick r:id="rId4"/>
            </a:endParaRPr>
          </a:p>
          <a:p>
            <a:pPr marL="474483" lvl="1" indent="0">
              <a:buNone/>
            </a:pPr>
            <a:endParaRPr lang="en-GB" sz="1800" dirty="0">
              <a:hlinkClick r:id="rId4"/>
            </a:endParaRPr>
          </a:p>
          <a:p>
            <a:pPr lvl="1"/>
            <a:endParaRPr lang="en-GB" sz="1800" dirty="0">
              <a:hlinkClick r:id="rId4"/>
            </a:endParaRPr>
          </a:p>
          <a:p>
            <a:pPr marL="239808" indent="-239808">
              <a:buSzPct val="100000"/>
              <a:buNone/>
              <a:defRPr/>
            </a:pPr>
            <a:endParaRPr lang="en-GB" sz="2300" dirty="0"/>
          </a:p>
          <a:p>
            <a:pPr lvl="1"/>
            <a:endParaRPr lang="en-GB" sz="1600" dirty="0"/>
          </a:p>
          <a:p>
            <a:pPr lvl="1"/>
            <a:endParaRPr lang="en-GB" sz="2100" dirty="0"/>
          </a:p>
          <a:p>
            <a:pPr lvl="1"/>
            <a:endParaRPr lang="en-GB" sz="2100" dirty="0"/>
          </a:p>
        </p:txBody>
      </p:sp>
      <p:sp>
        <p:nvSpPr>
          <p:cNvPr id="5" name="Textfeld 4"/>
          <p:cNvSpPr txBox="1"/>
          <p:nvPr/>
        </p:nvSpPr>
        <p:spPr>
          <a:xfrm>
            <a:off x="485116" y="5020666"/>
            <a:ext cx="307873" cy="1004260"/>
          </a:xfrm>
          <a:prstGeom prst="rect">
            <a:avLst/>
          </a:prstGeom>
          <a:noFill/>
        </p:spPr>
        <p:txBody>
          <a:bodyPr wrap="square" lIns="80147" tIns="40074" rIns="80147" bIns="40074" rtlCol="0">
            <a:spAutoFit/>
          </a:bodyPr>
          <a:lstStyle/>
          <a:p>
            <a:r>
              <a:rPr lang="de-DE" sz="6000" b="1" dirty="0">
                <a:solidFill>
                  <a:srgbClr val="CC3300"/>
                </a:solidFill>
              </a:rPr>
              <a:t>!</a:t>
            </a:r>
          </a:p>
        </p:txBody>
      </p:sp>
      <p:sp>
        <p:nvSpPr>
          <p:cNvPr id="6" name="Foliennummernplatzhalter 5"/>
          <p:cNvSpPr>
            <a:spLocks noGrp="1"/>
          </p:cNvSpPr>
          <p:nvPr>
            <p:ph type="sldNum" sz="quarter" idx="4"/>
          </p:nvPr>
        </p:nvSpPr>
        <p:spPr/>
        <p:txBody>
          <a:bodyPr/>
          <a:lstStyle/>
          <a:p>
            <a:fld id="{D153592F-B737-4B5B-9F57-E826AED63FA4}" type="slidenum">
              <a:rPr lang="de-AT" smtClean="0"/>
              <a:t>46</a:t>
            </a:fld>
            <a:endParaRPr lang="de-AT"/>
          </a:p>
        </p:txBody>
      </p:sp>
    </p:spTree>
    <p:extLst>
      <p:ext uri="{BB962C8B-B14F-4D97-AF65-F5344CB8AC3E}">
        <p14:creationId xmlns:p14="http://schemas.microsoft.com/office/powerpoint/2010/main" val="22718808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solidFill>
                  <a:srgbClr val="009FDF"/>
                </a:solidFill>
                <a:latin typeface="Cambria" panose="02040503050406030204" pitchFamily="18" charset="0"/>
              </a:rPr>
              <a:t>Horizon</a:t>
            </a:r>
            <a:r>
              <a:rPr lang="de-AT" dirty="0" smtClean="0">
                <a:solidFill>
                  <a:srgbClr val="009FDF"/>
                </a:solidFill>
                <a:latin typeface="Cambria" panose="02040503050406030204" pitchFamily="18" charset="0"/>
              </a:rPr>
              <a:t> 2020 (2/3)</a:t>
            </a:r>
            <a:endParaRPr lang="de-AT" dirty="0">
              <a:solidFill>
                <a:srgbClr val="009FDF"/>
              </a:solidFill>
              <a:latin typeface="Cambria" panose="02040503050406030204" pitchFamily="18" charset="0"/>
            </a:endParaRPr>
          </a:p>
        </p:txBody>
      </p:sp>
      <p:sp>
        <p:nvSpPr>
          <p:cNvPr id="3" name="Inhaltsplatzhalter 2"/>
          <p:cNvSpPr>
            <a:spLocks noGrp="1"/>
          </p:cNvSpPr>
          <p:nvPr>
            <p:ph idx="1"/>
          </p:nvPr>
        </p:nvSpPr>
        <p:spPr/>
        <p:txBody>
          <a:bodyPr>
            <a:normAutofit lnSpcReduction="10000"/>
          </a:bodyPr>
          <a:lstStyle/>
          <a:p>
            <a:r>
              <a:rPr lang="en-GB" altLang="en-US" sz="2200" dirty="0" smtClean="0">
                <a:latin typeface="Cambria" panose="02040503050406030204" pitchFamily="18" charset="0"/>
              </a:rPr>
              <a:t>Horizon 2020</a:t>
            </a:r>
            <a:endParaRPr lang="en-GB" sz="1900" dirty="0" smtClean="0">
              <a:latin typeface="Cambria" panose="02040503050406030204" pitchFamily="18" charset="0"/>
              <a:hlinkClick r:id="rId2"/>
            </a:endParaRPr>
          </a:p>
          <a:p>
            <a:pPr lvl="1"/>
            <a:r>
              <a:rPr lang="en-US" sz="1900" dirty="0">
                <a:latin typeface="Cambria" panose="02040503050406030204" pitchFamily="18" charset="0"/>
              </a:rPr>
              <a:t>Horizon 2020 </a:t>
            </a:r>
            <a:r>
              <a:rPr lang="en-US" sz="1900" dirty="0" err="1">
                <a:latin typeface="Cambria" panose="02040503050406030204" pitchFamily="18" charset="0"/>
              </a:rPr>
              <a:t>Programmes</a:t>
            </a:r>
            <a:r>
              <a:rPr lang="en-US" sz="1900" dirty="0">
                <a:latin typeface="Cambria" panose="02040503050406030204" pitchFamily="18" charset="0"/>
              </a:rPr>
              <a:t>: </a:t>
            </a:r>
            <a:r>
              <a:rPr lang="en-US" sz="1900" dirty="0">
                <a:latin typeface="Cambria" panose="02040503050406030204" pitchFamily="18" charset="0"/>
                <a:hlinkClick r:id="rId3"/>
              </a:rPr>
              <a:t>http://ec.europa.eu/programmes/horizon2020/</a:t>
            </a:r>
            <a:endParaRPr lang="en-US" sz="1900" dirty="0">
              <a:latin typeface="Cambria" panose="02040503050406030204" pitchFamily="18" charset="0"/>
            </a:endParaRPr>
          </a:p>
          <a:p>
            <a:pPr lvl="1"/>
            <a:r>
              <a:rPr lang="en-US" sz="1900" dirty="0">
                <a:latin typeface="Cambria" panose="02040503050406030204" pitchFamily="18" charset="0"/>
              </a:rPr>
              <a:t>Horizon 2020 Grant Agreement: </a:t>
            </a:r>
            <a:r>
              <a:rPr lang="en-US" sz="1900" dirty="0">
                <a:latin typeface="Cambria" panose="02040503050406030204" pitchFamily="18" charset="0"/>
                <a:hlinkClick r:id="rId4"/>
              </a:rPr>
              <a:t>http://</a:t>
            </a:r>
            <a:r>
              <a:rPr lang="en-US" sz="1900" dirty="0" smtClean="0">
                <a:latin typeface="Cambria" panose="02040503050406030204" pitchFamily="18" charset="0"/>
                <a:hlinkClick r:id="rId4"/>
              </a:rPr>
              <a:t>ec.europa.eu/research/participants/data/ref/h2020/grants_manual/amga/h2020-amga_en.pdf</a:t>
            </a:r>
            <a:endParaRPr lang="en-US" sz="1900" dirty="0" smtClean="0">
              <a:latin typeface="Cambria" panose="02040503050406030204" pitchFamily="18" charset="0"/>
            </a:endParaRPr>
          </a:p>
          <a:p>
            <a:pPr lvl="1"/>
            <a:r>
              <a:rPr lang="de-AT" sz="1900" dirty="0">
                <a:latin typeface="Cambria" panose="02040503050406030204" pitchFamily="18" charset="0"/>
              </a:rPr>
              <a:t>Jean-Francois </a:t>
            </a:r>
            <a:r>
              <a:rPr lang="de-AT" sz="1900" dirty="0" err="1" smtClean="0">
                <a:latin typeface="Cambria" panose="02040503050406030204" pitchFamily="18" charset="0"/>
              </a:rPr>
              <a:t>Dechamp</a:t>
            </a:r>
            <a:r>
              <a:rPr lang="de-AT" sz="1900" dirty="0" smtClean="0">
                <a:latin typeface="Cambria" panose="02040503050406030204" pitchFamily="18" charset="0"/>
              </a:rPr>
              <a:t>, European </a:t>
            </a:r>
            <a:r>
              <a:rPr lang="de-AT" sz="1900" dirty="0" err="1" smtClean="0">
                <a:latin typeface="Cambria" panose="02040503050406030204" pitchFamily="18" charset="0"/>
              </a:rPr>
              <a:t>Commission</a:t>
            </a:r>
            <a:r>
              <a:rPr lang="de-AT" sz="1900" dirty="0" smtClean="0">
                <a:latin typeface="Cambria" panose="02040503050406030204" pitchFamily="18" charset="0"/>
              </a:rPr>
              <a:t>: Open </a:t>
            </a:r>
            <a:r>
              <a:rPr lang="de-AT" sz="1900" dirty="0" err="1">
                <a:latin typeface="Cambria" panose="02040503050406030204" pitchFamily="18" charset="0"/>
              </a:rPr>
              <a:t>by</a:t>
            </a:r>
            <a:r>
              <a:rPr lang="de-AT" sz="1900" dirty="0">
                <a:latin typeface="Cambria" panose="02040503050406030204" pitchFamily="18" charset="0"/>
              </a:rPr>
              <a:t> </a:t>
            </a:r>
            <a:r>
              <a:rPr lang="de-AT" sz="1900" dirty="0" err="1">
                <a:latin typeface="Cambria" panose="02040503050406030204" pitchFamily="18" charset="0"/>
              </a:rPr>
              <a:t>default</a:t>
            </a:r>
            <a:r>
              <a:rPr lang="de-AT" sz="1900" dirty="0">
                <a:latin typeface="Cambria" panose="02040503050406030204" pitchFamily="18" charset="0"/>
              </a:rPr>
              <a:t>: </a:t>
            </a:r>
            <a:r>
              <a:rPr lang="de-AT" sz="1900" dirty="0" err="1">
                <a:latin typeface="Cambria" panose="02040503050406030204" pitchFamily="18" charset="0"/>
              </a:rPr>
              <a:t>the</a:t>
            </a:r>
            <a:r>
              <a:rPr lang="de-AT" sz="1900" dirty="0">
                <a:latin typeface="Cambria" panose="02040503050406030204" pitchFamily="18" charset="0"/>
              </a:rPr>
              <a:t> </a:t>
            </a:r>
            <a:r>
              <a:rPr lang="de-AT" sz="1900" dirty="0" err="1">
                <a:latin typeface="Cambria" panose="02040503050406030204" pitchFamily="18" charset="0"/>
              </a:rPr>
              <a:t>challenge</a:t>
            </a:r>
            <a:r>
              <a:rPr lang="de-AT" sz="1900" dirty="0">
                <a:latin typeface="Cambria" panose="02040503050406030204" pitchFamily="18" charset="0"/>
              </a:rPr>
              <a:t> </a:t>
            </a:r>
            <a:r>
              <a:rPr lang="de-AT" sz="1900" dirty="0" err="1">
                <a:latin typeface="Cambria" panose="02040503050406030204" pitchFamily="18" charset="0"/>
              </a:rPr>
              <a:t>of</a:t>
            </a:r>
            <a:r>
              <a:rPr lang="de-AT" sz="1900" dirty="0">
                <a:latin typeface="Cambria" panose="02040503050406030204" pitchFamily="18" charset="0"/>
              </a:rPr>
              <a:t> </a:t>
            </a:r>
            <a:r>
              <a:rPr lang="de-AT" sz="1900" dirty="0" err="1">
                <a:latin typeface="Cambria" panose="02040503050406030204" pitchFamily="18" charset="0"/>
              </a:rPr>
              <a:t>research</a:t>
            </a:r>
            <a:r>
              <a:rPr lang="de-AT" sz="1900" dirty="0">
                <a:latin typeface="Cambria" panose="02040503050406030204" pitchFamily="18" charset="0"/>
              </a:rPr>
              <a:t> </a:t>
            </a:r>
            <a:r>
              <a:rPr lang="de-AT" sz="1900" dirty="0" err="1">
                <a:latin typeface="Cambria" panose="02040503050406030204" pitchFamily="18" charset="0"/>
              </a:rPr>
              <a:t>data</a:t>
            </a:r>
            <a:r>
              <a:rPr lang="de-AT" sz="1900" dirty="0">
                <a:latin typeface="Cambria" panose="02040503050406030204" pitchFamily="18" charset="0"/>
              </a:rPr>
              <a:t> in </a:t>
            </a:r>
            <a:r>
              <a:rPr lang="de-AT" sz="1900" dirty="0" smtClean="0">
                <a:latin typeface="Cambria" panose="02040503050406030204" pitchFamily="18" charset="0"/>
              </a:rPr>
              <a:t>Europe. 28 June 2016. Vortragsfolien unter: </a:t>
            </a:r>
            <a:r>
              <a:rPr lang="de-AT" sz="1900" u="sng" dirty="0">
                <a:latin typeface="Cambria" panose="02040503050406030204" pitchFamily="18" charset="0"/>
                <a:hlinkClick r:id="rId5"/>
              </a:rPr>
              <a:t>http://learn-rdm.eu/workshops/3rd-workshop/presentations/</a:t>
            </a:r>
            <a:endParaRPr lang="en-US" sz="1900" dirty="0">
              <a:latin typeface="Cambria" panose="02040503050406030204" pitchFamily="18" charset="0"/>
            </a:endParaRPr>
          </a:p>
          <a:p>
            <a:pPr lvl="1"/>
            <a:r>
              <a:rPr lang="en-US" sz="1900" dirty="0">
                <a:latin typeface="Cambria" panose="02040503050406030204" pitchFamily="18" charset="0"/>
              </a:rPr>
              <a:t>Jean-Francois </a:t>
            </a:r>
            <a:r>
              <a:rPr lang="en-US" sz="1900" dirty="0" err="1">
                <a:latin typeface="Cambria" panose="02040503050406030204" pitchFamily="18" charset="0"/>
              </a:rPr>
              <a:t>Dechamp</a:t>
            </a:r>
            <a:r>
              <a:rPr lang="en-US" sz="1900" dirty="0">
                <a:latin typeface="Cambria" panose="02040503050406030204" pitchFamily="18" charset="0"/>
              </a:rPr>
              <a:t>, Celina </a:t>
            </a:r>
            <a:r>
              <a:rPr lang="en-US" sz="1900" dirty="0" err="1" smtClean="0">
                <a:latin typeface="Cambria" panose="02040503050406030204" pitchFamily="18" charset="0"/>
              </a:rPr>
              <a:t>Ramjoué</a:t>
            </a:r>
            <a:r>
              <a:rPr lang="en-US" sz="1900" dirty="0" smtClean="0">
                <a:latin typeface="Cambria" panose="02040503050406030204" pitchFamily="18" charset="0"/>
              </a:rPr>
              <a:t>, European </a:t>
            </a:r>
            <a:r>
              <a:rPr lang="en-US" sz="1900" dirty="0">
                <a:latin typeface="Cambria" panose="02040503050406030204" pitchFamily="18" charset="0"/>
              </a:rPr>
              <a:t>Commission: Horizon 2020 and Open Access in 10 minutes. February 2016. </a:t>
            </a:r>
            <a:r>
              <a:rPr lang="en-US" sz="1900" dirty="0" err="1">
                <a:latin typeface="Cambria" panose="02040503050406030204" pitchFamily="18" charset="0"/>
              </a:rPr>
              <a:t>Vortragsfolien</a:t>
            </a:r>
            <a:r>
              <a:rPr lang="en-US" sz="1900" dirty="0">
                <a:latin typeface="Cambria" panose="02040503050406030204" pitchFamily="18" charset="0"/>
              </a:rPr>
              <a:t> online </a:t>
            </a:r>
            <a:r>
              <a:rPr lang="en-US" sz="1900" dirty="0" err="1">
                <a:latin typeface="Cambria" panose="02040503050406030204" pitchFamily="18" charset="0"/>
              </a:rPr>
              <a:t>unter</a:t>
            </a:r>
            <a:r>
              <a:rPr lang="en-US" sz="1900" dirty="0">
                <a:latin typeface="Cambria" panose="02040503050406030204" pitchFamily="18" charset="0"/>
              </a:rPr>
              <a:t>: </a:t>
            </a:r>
            <a:r>
              <a:rPr lang="en-US" sz="1900" dirty="0">
                <a:latin typeface="Cambria" panose="02040503050406030204" pitchFamily="18" charset="0"/>
                <a:hlinkClick r:id="rId6"/>
              </a:rPr>
              <a:t>http://de.slideshare.net/OpenAccessEC/horizon2020-and-openaccess-in-10-minutes</a:t>
            </a:r>
            <a:endParaRPr lang="en-US" sz="1900" dirty="0">
              <a:latin typeface="Cambria" panose="02040503050406030204" pitchFamily="18" charset="0"/>
            </a:endParaRPr>
          </a:p>
          <a:p>
            <a:pPr lvl="1"/>
            <a:r>
              <a:rPr lang="de-AT" sz="1900" dirty="0">
                <a:latin typeface="Cambria" panose="02040503050406030204" pitchFamily="18" charset="0"/>
              </a:rPr>
              <a:t>Martin Baumgartner, FFG: Open Access und Open Data in </a:t>
            </a:r>
            <a:r>
              <a:rPr lang="de-AT" sz="1900" dirty="0" err="1">
                <a:latin typeface="Cambria" panose="02040503050406030204" pitchFamily="18" charset="0"/>
              </a:rPr>
              <a:t>Horizon</a:t>
            </a:r>
            <a:r>
              <a:rPr lang="de-AT" sz="1900" dirty="0">
                <a:latin typeface="Cambria" panose="02040503050406030204" pitchFamily="18" charset="0"/>
              </a:rPr>
              <a:t> 2020, Vortrag vom 11.06.2015. Online unter: </a:t>
            </a:r>
            <a:r>
              <a:rPr lang="de-AT" sz="1900" dirty="0">
                <a:latin typeface="Cambria" panose="02040503050406030204" pitchFamily="18" charset="0"/>
                <a:hlinkClick r:id="rId7"/>
              </a:rPr>
              <a:t>https://www.fosteropenscience.eu/content/open-access-and-open-data-horizon-2020-legal-requirements</a:t>
            </a:r>
            <a:endParaRPr lang="de-AT" sz="1900" dirty="0">
              <a:latin typeface="Cambria" panose="02040503050406030204" pitchFamily="18" charset="0"/>
            </a:endParaRPr>
          </a:p>
          <a:p>
            <a:pPr lvl="1"/>
            <a:endParaRPr lang="en-GB" sz="1800" dirty="0" smtClean="0">
              <a:hlinkClick r:id="rId2"/>
            </a:endParaRPr>
          </a:p>
          <a:p>
            <a:pPr marL="474483" lvl="1" indent="0">
              <a:buNone/>
            </a:pPr>
            <a:endParaRPr lang="en-GB" sz="1800" dirty="0">
              <a:hlinkClick r:id="rId2"/>
            </a:endParaRPr>
          </a:p>
          <a:p>
            <a:pPr lvl="1"/>
            <a:endParaRPr lang="en-GB" sz="1800" dirty="0">
              <a:hlinkClick r:id="rId2"/>
            </a:endParaRPr>
          </a:p>
          <a:p>
            <a:pPr marL="239808" indent="-239808">
              <a:buSzPct val="100000"/>
              <a:buNone/>
              <a:defRPr/>
            </a:pPr>
            <a:endParaRPr lang="en-GB" sz="2300" dirty="0"/>
          </a:p>
          <a:p>
            <a:pPr lvl="1"/>
            <a:endParaRPr lang="en-GB" sz="1600" dirty="0"/>
          </a:p>
          <a:p>
            <a:pPr lvl="1"/>
            <a:endParaRPr lang="en-GB" sz="2100" dirty="0"/>
          </a:p>
          <a:p>
            <a:pPr lvl="1"/>
            <a:endParaRPr lang="en-GB" sz="2100" dirty="0"/>
          </a:p>
        </p:txBody>
      </p:sp>
      <p:sp>
        <p:nvSpPr>
          <p:cNvPr id="4" name="Foliennummernplatzhalter 3"/>
          <p:cNvSpPr>
            <a:spLocks noGrp="1"/>
          </p:cNvSpPr>
          <p:nvPr>
            <p:ph type="sldNum" sz="quarter" idx="4"/>
          </p:nvPr>
        </p:nvSpPr>
        <p:spPr/>
        <p:txBody>
          <a:bodyPr/>
          <a:lstStyle/>
          <a:p>
            <a:fld id="{D153592F-B737-4B5B-9F57-E826AED63FA4}" type="slidenum">
              <a:rPr lang="de-AT" smtClean="0"/>
              <a:t>47</a:t>
            </a:fld>
            <a:endParaRPr lang="de-AT"/>
          </a:p>
        </p:txBody>
      </p:sp>
    </p:spTree>
    <p:extLst>
      <p:ext uri="{BB962C8B-B14F-4D97-AF65-F5344CB8AC3E}">
        <p14:creationId xmlns:p14="http://schemas.microsoft.com/office/powerpoint/2010/main" val="4331193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solidFill>
                  <a:srgbClr val="009FDF"/>
                </a:solidFill>
                <a:latin typeface="Cambria" panose="02040503050406030204" pitchFamily="18" charset="0"/>
              </a:rPr>
              <a:t>Horizon</a:t>
            </a:r>
            <a:r>
              <a:rPr lang="de-AT" dirty="0" smtClean="0">
                <a:solidFill>
                  <a:srgbClr val="009FDF"/>
                </a:solidFill>
                <a:latin typeface="Cambria" panose="02040503050406030204" pitchFamily="18" charset="0"/>
              </a:rPr>
              <a:t> 2020 (3/3)</a:t>
            </a:r>
            <a:endParaRPr lang="de-AT" dirty="0">
              <a:solidFill>
                <a:srgbClr val="009FDF"/>
              </a:solidFill>
              <a:latin typeface="Cambria" panose="02040503050406030204" pitchFamily="18" charset="0"/>
            </a:endParaRPr>
          </a:p>
        </p:txBody>
      </p:sp>
      <p:sp>
        <p:nvSpPr>
          <p:cNvPr id="3" name="Inhaltsplatzhalter 2"/>
          <p:cNvSpPr>
            <a:spLocks noGrp="1"/>
          </p:cNvSpPr>
          <p:nvPr>
            <p:ph idx="1"/>
          </p:nvPr>
        </p:nvSpPr>
        <p:spPr/>
        <p:txBody>
          <a:bodyPr>
            <a:normAutofit/>
          </a:bodyPr>
          <a:lstStyle/>
          <a:p>
            <a:r>
              <a:rPr lang="en-US" sz="1800" dirty="0" err="1">
                <a:latin typeface="Cambria" panose="02040503050406030204" pitchFamily="18" charset="0"/>
              </a:rPr>
              <a:t>Weitere</a:t>
            </a:r>
            <a:r>
              <a:rPr lang="en-US" sz="1800" dirty="0">
                <a:latin typeface="Cambria" panose="02040503050406030204" pitchFamily="18" charset="0"/>
              </a:rPr>
              <a:t> </a:t>
            </a:r>
            <a:r>
              <a:rPr lang="en-US" sz="1800" dirty="0" err="1">
                <a:latin typeface="Cambria" panose="02040503050406030204" pitchFamily="18" charset="0"/>
              </a:rPr>
              <a:t>Unterlagen</a:t>
            </a:r>
            <a:r>
              <a:rPr lang="en-US" sz="1800" dirty="0">
                <a:latin typeface="Cambria" panose="02040503050406030204" pitchFamily="18" charset="0"/>
              </a:rPr>
              <a:t> zum </a:t>
            </a:r>
            <a:r>
              <a:rPr lang="en-US" sz="1800" dirty="0" err="1">
                <a:latin typeface="Cambria" panose="02040503050406030204" pitchFamily="18" charset="0"/>
              </a:rPr>
              <a:t>Verständnis</a:t>
            </a:r>
            <a:r>
              <a:rPr lang="en-US" sz="1800" dirty="0">
                <a:latin typeface="Cambria" panose="02040503050406030204" pitchFamily="18" charset="0"/>
              </a:rPr>
              <a:t> des H2020 Open Research Data Pilot:  </a:t>
            </a:r>
          </a:p>
          <a:p>
            <a:pPr lvl="1"/>
            <a:r>
              <a:rPr lang="en-GB" sz="1800" dirty="0">
                <a:latin typeface="Cambria" panose="02040503050406030204" pitchFamily="18" charset="0"/>
              </a:rPr>
              <a:t>European IPR Helpdesk: FAQs Open Access to scientific publications and research data in Horizon 2020: </a:t>
            </a:r>
            <a:r>
              <a:rPr lang="en-GB" sz="1800" dirty="0">
                <a:latin typeface="Cambria" panose="02040503050406030204" pitchFamily="18" charset="0"/>
                <a:hlinkClick r:id="rId2"/>
              </a:rPr>
              <a:t>https://www.iprhelpdesk.eu/Fact-Sheet-Open-Access-to-Publications-and-Data-in-H2020-FAQ</a:t>
            </a:r>
            <a:endParaRPr lang="en-GB" sz="1800" dirty="0">
              <a:latin typeface="Cambria" panose="02040503050406030204" pitchFamily="18" charset="0"/>
            </a:endParaRPr>
          </a:p>
          <a:p>
            <a:pPr lvl="1"/>
            <a:r>
              <a:rPr lang="en-GB" sz="1800" dirty="0" err="1">
                <a:latin typeface="Cambria" panose="02040503050406030204" pitchFamily="18" charset="0"/>
              </a:rPr>
              <a:t>O</a:t>
            </a:r>
            <a:r>
              <a:rPr lang="en-GB" altLang="en-US" sz="1800" dirty="0" err="1">
                <a:latin typeface="Cambria" panose="02040503050406030204" pitchFamily="18" charset="0"/>
              </a:rPr>
              <a:t>penAIRE</a:t>
            </a:r>
            <a:r>
              <a:rPr lang="en-GB" altLang="en-US" sz="1800" dirty="0">
                <a:latin typeface="Cambria" panose="02040503050406030204" pitchFamily="18" charset="0"/>
              </a:rPr>
              <a:t> guide on the Open Research Data Pilot: </a:t>
            </a:r>
            <a:r>
              <a:rPr lang="en-GB" altLang="en-US" sz="1800" dirty="0">
                <a:latin typeface="Cambria" panose="02040503050406030204" pitchFamily="18" charset="0"/>
                <a:hlinkClick r:id="rId3"/>
              </a:rPr>
              <a:t>https://www.openaire.eu/opendatapilot</a:t>
            </a:r>
            <a:endParaRPr lang="en-GB" altLang="en-US" sz="1800" dirty="0">
              <a:latin typeface="Cambria" panose="02040503050406030204" pitchFamily="18" charset="0"/>
            </a:endParaRPr>
          </a:p>
          <a:p>
            <a:pPr lvl="1"/>
            <a:r>
              <a:rPr lang="en-US" sz="1800" dirty="0" err="1">
                <a:latin typeface="Cambria" panose="02040503050406030204" pitchFamily="18" charset="0"/>
              </a:rPr>
              <a:t>OpenAIRE</a:t>
            </a:r>
            <a:r>
              <a:rPr lang="en-US" sz="1800" dirty="0">
                <a:latin typeface="Cambria" panose="02040503050406030204" pitchFamily="18" charset="0"/>
              </a:rPr>
              <a:t> Research Data Management Briefing paper. February 2016: </a:t>
            </a:r>
            <a:r>
              <a:rPr lang="en-US" sz="1800" dirty="0">
                <a:latin typeface="Cambria" panose="02040503050406030204" pitchFamily="18" charset="0"/>
                <a:hlinkClick r:id="rId4"/>
              </a:rPr>
              <a:t>https://www.openaire.eu/briefpaper-rdm-infonoads</a:t>
            </a:r>
            <a:endParaRPr lang="en-US" sz="1800" dirty="0">
              <a:latin typeface="Cambria" panose="02040503050406030204" pitchFamily="18" charset="0"/>
            </a:endParaRPr>
          </a:p>
          <a:p>
            <a:pPr lvl="1"/>
            <a:r>
              <a:rPr lang="en-GB" altLang="en-US" sz="1800" dirty="0" err="1">
                <a:latin typeface="Cambria" panose="02040503050406030204" pitchFamily="18" charset="0"/>
              </a:rPr>
              <a:t>OpenAIRE</a:t>
            </a:r>
            <a:r>
              <a:rPr lang="en-GB" altLang="en-US" sz="1800" dirty="0">
                <a:latin typeface="Cambria" panose="02040503050406030204" pitchFamily="18" charset="0"/>
              </a:rPr>
              <a:t> guide on the Open Research Data Pilot: </a:t>
            </a:r>
            <a:r>
              <a:rPr lang="en-GB" altLang="en-US" sz="1800" dirty="0">
                <a:latin typeface="Cambria" panose="02040503050406030204" pitchFamily="18" charset="0"/>
                <a:hlinkClick r:id="rId3"/>
              </a:rPr>
              <a:t>https://</a:t>
            </a:r>
            <a:r>
              <a:rPr lang="en-GB" altLang="en-US" sz="1800" dirty="0" smtClean="0">
                <a:latin typeface="Cambria" panose="02040503050406030204" pitchFamily="18" charset="0"/>
                <a:hlinkClick r:id="rId3"/>
              </a:rPr>
              <a:t>www.openaire.eu/opendatapilot</a:t>
            </a:r>
            <a:endParaRPr lang="en-GB" altLang="en-US" sz="1800" dirty="0" smtClean="0">
              <a:latin typeface="Cambria" panose="02040503050406030204" pitchFamily="18" charset="0"/>
            </a:endParaRPr>
          </a:p>
          <a:p>
            <a:pPr lvl="1"/>
            <a:r>
              <a:rPr lang="en-GB" altLang="en-US" sz="1800" dirty="0" err="1" smtClean="0">
                <a:latin typeface="Cambria" panose="02040503050406030204" pitchFamily="18" charset="0"/>
              </a:rPr>
              <a:t>Infografik</a:t>
            </a:r>
            <a:r>
              <a:rPr lang="en-GB" altLang="en-US" sz="1800" dirty="0" smtClean="0">
                <a:latin typeface="Cambria" panose="02040503050406030204" pitchFamily="18" charset="0"/>
              </a:rPr>
              <a:t> Open Research Data in Horizon 2020: </a:t>
            </a:r>
            <a:r>
              <a:rPr lang="en-GB" altLang="en-US" sz="1800" dirty="0" smtClean="0">
                <a:latin typeface="Cambria" panose="02040503050406030204" pitchFamily="18" charset="0"/>
                <a:hlinkClick r:id="rId5"/>
              </a:rPr>
              <a:t>https://ec.europa.eu/research/press/2016/pdf/opendata-infographic_072016.pdf</a:t>
            </a:r>
            <a:endParaRPr lang="en-GB" altLang="en-US" sz="1800" dirty="0" smtClean="0">
              <a:latin typeface="Cambria" panose="02040503050406030204" pitchFamily="18" charset="0"/>
            </a:endParaRPr>
          </a:p>
          <a:p>
            <a:pPr lvl="1"/>
            <a:endParaRPr lang="en-GB" altLang="en-US" sz="1800" dirty="0">
              <a:latin typeface="Cambria" panose="02040503050406030204" pitchFamily="18" charset="0"/>
            </a:endParaRPr>
          </a:p>
          <a:p>
            <a:pPr marL="239808" indent="-239808">
              <a:buSzPct val="100000"/>
              <a:buNone/>
              <a:defRPr/>
            </a:pPr>
            <a:endParaRPr lang="en-GB" sz="2000" dirty="0">
              <a:latin typeface="Cambria" panose="02040503050406030204" pitchFamily="18" charset="0"/>
            </a:endParaRPr>
          </a:p>
          <a:p>
            <a:pPr marL="239808" indent="-239808">
              <a:buSzPct val="100000"/>
              <a:buNone/>
              <a:defRPr/>
            </a:pPr>
            <a:endParaRPr lang="en-GB" sz="2300" dirty="0"/>
          </a:p>
          <a:p>
            <a:pPr lvl="1"/>
            <a:endParaRPr lang="en-GB" sz="1600" dirty="0"/>
          </a:p>
          <a:p>
            <a:pPr lvl="1"/>
            <a:endParaRPr lang="en-GB" sz="2100" dirty="0"/>
          </a:p>
          <a:p>
            <a:pPr lvl="1"/>
            <a:endParaRPr lang="en-GB" sz="2100" dirty="0"/>
          </a:p>
        </p:txBody>
      </p:sp>
      <p:sp>
        <p:nvSpPr>
          <p:cNvPr id="4" name="Foliennummernplatzhalter 3"/>
          <p:cNvSpPr>
            <a:spLocks noGrp="1"/>
          </p:cNvSpPr>
          <p:nvPr>
            <p:ph type="sldNum" sz="quarter" idx="4"/>
          </p:nvPr>
        </p:nvSpPr>
        <p:spPr/>
        <p:txBody>
          <a:bodyPr/>
          <a:lstStyle/>
          <a:p>
            <a:fld id="{D153592F-B737-4B5B-9F57-E826AED63FA4}" type="slidenum">
              <a:rPr lang="de-AT" smtClean="0"/>
              <a:t>48</a:t>
            </a:fld>
            <a:endParaRPr lang="de-AT"/>
          </a:p>
        </p:txBody>
      </p:sp>
    </p:spTree>
    <p:extLst>
      <p:ext uri="{BB962C8B-B14F-4D97-AF65-F5344CB8AC3E}">
        <p14:creationId xmlns:p14="http://schemas.microsoft.com/office/powerpoint/2010/main" val="38917065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solidFill>
                  <a:srgbClr val="009FDF"/>
                </a:solidFill>
                <a:latin typeface="Cambria" panose="02040503050406030204" pitchFamily="18" charset="0"/>
              </a:rPr>
              <a:t>Forschungsdatenmanagement</a:t>
            </a:r>
            <a:endParaRPr lang="de-AT" dirty="0">
              <a:solidFill>
                <a:srgbClr val="009FDF"/>
              </a:solidFill>
              <a:latin typeface="Cambria" panose="02040503050406030204" pitchFamily="18" charset="0"/>
            </a:endParaRPr>
          </a:p>
        </p:txBody>
      </p:sp>
      <p:sp>
        <p:nvSpPr>
          <p:cNvPr id="3" name="Inhaltsplatzhalter 2"/>
          <p:cNvSpPr>
            <a:spLocks noGrp="1"/>
          </p:cNvSpPr>
          <p:nvPr>
            <p:ph idx="1"/>
          </p:nvPr>
        </p:nvSpPr>
        <p:spPr/>
        <p:txBody>
          <a:bodyPr>
            <a:normAutofit fontScale="47500" lnSpcReduction="20000"/>
          </a:bodyPr>
          <a:lstStyle/>
          <a:p>
            <a:r>
              <a:rPr lang="de-DE" sz="3300" dirty="0" smtClean="0">
                <a:latin typeface="Cambria" panose="02040503050406030204" pitchFamily="18" charset="0"/>
              </a:rPr>
              <a:t>Forschungsdatenmanagement/DMP/Lizenzen:</a:t>
            </a:r>
            <a:endParaRPr lang="de-DE" sz="3300" dirty="0">
              <a:latin typeface="Cambria" panose="02040503050406030204" pitchFamily="18" charset="0"/>
            </a:endParaRPr>
          </a:p>
          <a:p>
            <a:pPr lvl="1"/>
            <a:r>
              <a:rPr lang="de-DE" sz="3300" dirty="0">
                <a:latin typeface="Cambria" panose="02040503050406030204" pitchFamily="18" charset="0"/>
              </a:rPr>
              <a:t>FOSTER </a:t>
            </a:r>
            <a:r>
              <a:rPr lang="en-GB" sz="3300" dirty="0">
                <a:latin typeface="Cambria" panose="02040503050406030204" pitchFamily="18" charset="0"/>
              </a:rPr>
              <a:t>(Facilitate Open Science Training for European Research): </a:t>
            </a:r>
            <a:r>
              <a:rPr lang="en-GB" sz="3300" dirty="0">
                <a:latin typeface="Cambria" panose="02040503050406030204" pitchFamily="18" charset="0"/>
                <a:hlinkClick r:id="rId2"/>
              </a:rPr>
              <a:t>https://www.fosteropenscience.eu/</a:t>
            </a:r>
            <a:endParaRPr lang="en-GB" sz="3300" dirty="0">
              <a:latin typeface="Cambria" panose="02040503050406030204" pitchFamily="18" charset="0"/>
            </a:endParaRPr>
          </a:p>
          <a:p>
            <a:pPr lvl="1"/>
            <a:r>
              <a:rPr lang="en-GB" sz="3300" dirty="0">
                <a:latin typeface="Cambria" panose="02040503050406030204" pitchFamily="18" charset="0"/>
              </a:rPr>
              <a:t>RDA (Research Data Alliance) Europe Training Programme: </a:t>
            </a:r>
            <a:r>
              <a:rPr lang="en-GB" sz="3300" dirty="0">
                <a:latin typeface="Cambria" panose="02040503050406030204" pitchFamily="18" charset="0"/>
                <a:hlinkClick r:id="rId3"/>
              </a:rPr>
              <a:t>http://europe.rd-alliance.org/training-programme</a:t>
            </a:r>
            <a:endParaRPr lang="en-GB" sz="3300" dirty="0">
              <a:latin typeface="Cambria" panose="02040503050406030204" pitchFamily="18" charset="0"/>
            </a:endParaRPr>
          </a:p>
          <a:p>
            <a:pPr lvl="1"/>
            <a:r>
              <a:rPr lang="de-DE" sz="3300" dirty="0">
                <a:latin typeface="Cambria" panose="02040503050406030204" pitchFamily="18" charset="0"/>
              </a:rPr>
              <a:t>Mantra (University </a:t>
            </a:r>
            <a:r>
              <a:rPr lang="de-DE" sz="3300" dirty="0" err="1">
                <a:latin typeface="Cambria" panose="02040503050406030204" pitchFamily="18" charset="0"/>
              </a:rPr>
              <a:t>of</a:t>
            </a:r>
            <a:r>
              <a:rPr lang="de-DE" sz="3300" dirty="0">
                <a:latin typeface="Cambria" panose="02040503050406030204" pitchFamily="18" charset="0"/>
              </a:rPr>
              <a:t> Edinburgh): </a:t>
            </a:r>
            <a:r>
              <a:rPr lang="en-GB" sz="3300" dirty="0">
                <a:latin typeface="Cambria" panose="02040503050406030204" pitchFamily="18" charset="0"/>
                <a:hlinkClick r:id="rId4"/>
              </a:rPr>
              <a:t>http://datalib.edina.ac.uk/mantra</a:t>
            </a:r>
            <a:endParaRPr lang="en-GB" sz="3300" dirty="0">
              <a:latin typeface="Cambria" panose="02040503050406030204" pitchFamily="18" charset="0"/>
            </a:endParaRPr>
          </a:p>
          <a:p>
            <a:pPr lvl="1"/>
            <a:r>
              <a:rPr lang="en-GB" sz="3300" dirty="0">
                <a:latin typeface="Cambria" panose="02040503050406030204" pitchFamily="18" charset="0"/>
              </a:rPr>
              <a:t>Research Data Oxford: </a:t>
            </a:r>
            <a:r>
              <a:rPr lang="en-GB" sz="3300" dirty="0">
                <a:latin typeface="Cambria" panose="02040503050406030204" pitchFamily="18" charset="0"/>
                <a:hlinkClick r:id="rId5"/>
              </a:rPr>
              <a:t>http://researchdata.ox.ac.uk</a:t>
            </a:r>
            <a:r>
              <a:rPr lang="en-GB" sz="3300" dirty="0" smtClean="0">
                <a:latin typeface="Cambria" panose="02040503050406030204" pitchFamily="18" charset="0"/>
                <a:hlinkClick r:id="rId5"/>
              </a:rPr>
              <a:t>/</a:t>
            </a:r>
            <a:endParaRPr lang="en-GB" sz="3300" dirty="0" smtClean="0">
              <a:latin typeface="Cambria" panose="02040503050406030204" pitchFamily="18" charset="0"/>
            </a:endParaRPr>
          </a:p>
          <a:p>
            <a:pPr lvl="1"/>
            <a:r>
              <a:rPr lang="fr-FR" sz="3300" dirty="0">
                <a:latin typeface="Cambria" panose="02040503050406030204" pitchFamily="18" charset="0"/>
              </a:rPr>
              <a:t>Digital Curation Center (DCC) </a:t>
            </a:r>
            <a:r>
              <a:rPr lang="fr-FR" sz="3300" dirty="0" err="1">
                <a:latin typeface="Cambria" panose="02040503050406030204" pitchFamily="18" charset="0"/>
              </a:rPr>
              <a:t>resources</a:t>
            </a:r>
            <a:r>
              <a:rPr lang="fr-FR" sz="3300" dirty="0">
                <a:latin typeface="Cambria" panose="02040503050406030204" pitchFamily="18" charset="0"/>
              </a:rPr>
              <a:t> on </a:t>
            </a:r>
            <a:r>
              <a:rPr lang="fr-FR" sz="3300" dirty="0" err="1">
                <a:latin typeface="Cambria" panose="02040503050406030204" pitchFamily="18" charset="0"/>
              </a:rPr>
              <a:t>DMPs</a:t>
            </a:r>
            <a:r>
              <a:rPr lang="fr-FR" sz="3300" dirty="0">
                <a:latin typeface="Cambria" panose="02040503050406030204" pitchFamily="18" charset="0"/>
              </a:rPr>
              <a:t>: </a:t>
            </a:r>
            <a:r>
              <a:rPr lang="fr-FR" sz="3300" dirty="0" smtClean="0">
                <a:latin typeface="Cambria" panose="02040503050406030204" pitchFamily="18" charset="0"/>
                <a:hlinkClick r:id="rId6"/>
              </a:rPr>
              <a:t>www.dcc.ac.uk/resources/data-management-plans</a:t>
            </a:r>
            <a:endParaRPr lang="fr-FR" sz="3300" dirty="0" smtClean="0">
              <a:latin typeface="Cambria" panose="02040503050406030204" pitchFamily="18" charset="0"/>
            </a:endParaRPr>
          </a:p>
          <a:p>
            <a:pPr lvl="1"/>
            <a:r>
              <a:rPr lang="en-GB" sz="3300" dirty="0" smtClean="0">
                <a:latin typeface="Cambria" panose="02040503050406030204" pitchFamily="18" charset="0"/>
              </a:rPr>
              <a:t>Australian </a:t>
            </a:r>
            <a:r>
              <a:rPr lang="en-GB" sz="3300" dirty="0">
                <a:latin typeface="Cambria" panose="02040503050406030204" pitchFamily="18" charset="0"/>
              </a:rPr>
              <a:t>National Data Service (ANDS): </a:t>
            </a:r>
            <a:r>
              <a:rPr lang="en-GB" sz="3300" dirty="0">
                <a:latin typeface="Cambria" panose="02040503050406030204" pitchFamily="18" charset="0"/>
                <a:hlinkClick r:id="rId7"/>
              </a:rPr>
              <a:t>http://ands.org.au/working-with-data/data-management/data-management-plans</a:t>
            </a:r>
            <a:endParaRPr lang="en-GB" sz="3300" dirty="0">
              <a:latin typeface="Cambria" panose="02040503050406030204" pitchFamily="18" charset="0"/>
            </a:endParaRPr>
          </a:p>
          <a:p>
            <a:pPr lvl="1"/>
            <a:r>
              <a:rPr lang="en-GB" sz="3300" dirty="0">
                <a:latin typeface="Cambria" panose="02040503050406030204" pitchFamily="18" charset="0"/>
              </a:rPr>
              <a:t>Stanford University Libraries: </a:t>
            </a:r>
            <a:r>
              <a:rPr lang="en-GB" sz="3300" dirty="0">
                <a:latin typeface="Cambria" panose="02040503050406030204" pitchFamily="18" charset="0"/>
                <a:hlinkClick r:id="rId8"/>
              </a:rPr>
              <a:t>https://library.stanford.edu/research/data-management-services/data-management-plans</a:t>
            </a:r>
            <a:endParaRPr lang="en-GB" sz="3300" dirty="0">
              <a:latin typeface="Cambria" panose="02040503050406030204" pitchFamily="18" charset="0"/>
            </a:endParaRPr>
          </a:p>
          <a:p>
            <a:pPr lvl="1"/>
            <a:r>
              <a:rPr lang="en-GB" sz="3300" dirty="0" err="1">
                <a:latin typeface="Cambria" panose="02040503050406030204" pitchFamily="18" charset="0"/>
              </a:rPr>
              <a:t>Forschungsdaten</a:t>
            </a:r>
            <a:r>
              <a:rPr lang="en-GB" sz="3300" dirty="0">
                <a:latin typeface="Cambria" panose="02040503050406030204" pitchFamily="18" charset="0"/>
              </a:rPr>
              <a:t> in </a:t>
            </a:r>
            <a:r>
              <a:rPr lang="en-GB" sz="3300" dirty="0" err="1">
                <a:latin typeface="Cambria" panose="02040503050406030204" pitchFamily="18" charset="0"/>
              </a:rPr>
              <a:t>Sozial</a:t>
            </a:r>
            <a:r>
              <a:rPr lang="en-GB" sz="3300" dirty="0">
                <a:latin typeface="Cambria" panose="02040503050406030204" pitchFamily="18" charset="0"/>
              </a:rPr>
              <a:t>- und </a:t>
            </a:r>
            <a:r>
              <a:rPr lang="en-GB" sz="3300" dirty="0" err="1">
                <a:latin typeface="Cambria" panose="02040503050406030204" pitchFamily="18" charset="0"/>
              </a:rPr>
              <a:t>Wirtschaftswissenschaften</a:t>
            </a:r>
            <a:r>
              <a:rPr lang="en-GB" sz="3300" dirty="0">
                <a:latin typeface="Cambria" panose="02040503050406030204" pitchFamily="18" charset="0"/>
              </a:rPr>
              <a:t>: </a:t>
            </a:r>
            <a:r>
              <a:rPr lang="en-GB" sz="3300" dirty="0">
                <a:latin typeface="Cambria" panose="02040503050406030204" pitchFamily="18" charset="0"/>
                <a:hlinkClick r:id="rId9"/>
              </a:rPr>
              <a:t>http://auffinden-zitieren-dokumentieren.de/</a:t>
            </a:r>
            <a:endParaRPr lang="en-GB" sz="3300" dirty="0">
              <a:latin typeface="Cambria" panose="02040503050406030204" pitchFamily="18" charset="0"/>
            </a:endParaRPr>
          </a:p>
          <a:p>
            <a:pPr lvl="1"/>
            <a:r>
              <a:rPr lang="de-AT" sz="3300" dirty="0" smtClean="0">
                <a:latin typeface="Cambria" panose="02040503050406030204" pitchFamily="18" charset="0"/>
              </a:rPr>
              <a:t>FAQs </a:t>
            </a:r>
            <a:r>
              <a:rPr lang="de-AT" sz="3300" dirty="0">
                <a:latin typeface="Cambria" panose="02040503050406030204" pitchFamily="18" charset="0"/>
              </a:rPr>
              <a:t>zu Creative-</a:t>
            </a:r>
            <a:r>
              <a:rPr lang="de-AT" sz="3300" dirty="0" err="1">
                <a:latin typeface="Cambria" panose="02040503050406030204" pitchFamily="18" charset="0"/>
              </a:rPr>
              <a:t>Commons</a:t>
            </a:r>
            <a:r>
              <a:rPr lang="de-AT" sz="3300" dirty="0">
                <a:latin typeface="Cambria" panose="02040503050406030204" pitchFamily="18" charset="0"/>
              </a:rPr>
              <a:t>-Lizenzen unter besonderer Berücksichtigung der Wissenschaft (e-Infrastructures Austria): </a:t>
            </a:r>
            <a:r>
              <a:rPr lang="de-AT" sz="3300" dirty="0">
                <a:latin typeface="Cambria" panose="02040503050406030204" pitchFamily="18" charset="0"/>
                <a:hlinkClick r:id="rId10"/>
              </a:rPr>
              <a:t>https://</a:t>
            </a:r>
            <a:r>
              <a:rPr lang="de-AT" sz="3300" dirty="0" smtClean="0">
                <a:latin typeface="Cambria" panose="02040503050406030204" pitchFamily="18" charset="0"/>
                <a:hlinkClick r:id="rId10"/>
              </a:rPr>
              <a:t>phaidra.univie.ac.at/detail_object/o:408042</a:t>
            </a:r>
            <a:endParaRPr lang="de-AT" sz="3300" dirty="0" smtClean="0">
              <a:latin typeface="Cambria" panose="02040503050406030204" pitchFamily="18" charset="0"/>
            </a:endParaRPr>
          </a:p>
          <a:p>
            <a:pPr lvl="1"/>
            <a:r>
              <a:rPr lang="de-AT" sz="3800" dirty="0">
                <a:latin typeface="Cambria" panose="02040503050406030204" pitchFamily="18" charset="0"/>
              </a:rPr>
              <a:t>EUDAT: Tool für die Auswahl einer geeigneten Forschungsdaten-Lizenz: </a:t>
            </a:r>
            <a:r>
              <a:rPr lang="de-AT" sz="3800" dirty="0">
                <a:latin typeface="Cambria" panose="02040503050406030204" pitchFamily="18" charset="0"/>
                <a:hlinkClick r:id="rId11"/>
              </a:rPr>
              <a:t>https://b2share.eudat.eu/</a:t>
            </a:r>
            <a:endParaRPr lang="de-AT" sz="3800" dirty="0">
              <a:latin typeface="Cambria" panose="02040503050406030204" pitchFamily="18" charset="0"/>
            </a:endParaRPr>
          </a:p>
          <a:p>
            <a:pPr lvl="1"/>
            <a:endParaRPr lang="de-AT" sz="3300" dirty="0" smtClean="0">
              <a:latin typeface="Cambria" panose="02040503050406030204" pitchFamily="18" charset="0"/>
            </a:endParaRPr>
          </a:p>
          <a:p>
            <a:pPr lvl="1"/>
            <a:endParaRPr lang="de-AT" sz="3300" dirty="0" smtClean="0">
              <a:latin typeface="Cambria" panose="02040503050406030204" pitchFamily="18" charset="0"/>
            </a:endParaRPr>
          </a:p>
          <a:p>
            <a:pPr lvl="1"/>
            <a:endParaRPr lang="de-AT" sz="3300" dirty="0" smtClean="0">
              <a:latin typeface="Cambria" panose="02040503050406030204" pitchFamily="18" charset="0"/>
            </a:endParaRPr>
          </a:p>
          <a:p>
            <a:pPr lvl="1"/>
            <a:endParaRPr lang="de-AT" sz="3300" dirty="0">
              <a:latin typeface="Cambria" panose="02040503050406030204" pitchFamily="18" charset="0"/>
            </a:endParaRPr>
          </a:p>
          <a:p>
            <a:pPr lvl="1"/>
            <a:endParaRPr lang="en-GB" sz="3300" dirty="0">
              <a:latin typeface="Cambria" panose="02040503050406030204" pitchFamily="18" charset="0"/>
            </a:endParaRPr>
          </a:p>
          <a:p>
            <a:pPr lvl="1"/>
            <a:endParaRPr lang="en-GB" sz="2900" dirty="0"/>
          </a:p>
          <a:p>
            <a:pPr lvl="1"/>
            <a:endParaRPr lang="en-GB" sz="2900" dirty="0"/>
          </a:p>
          <a:p>
            <a:pPr marL="239808" indent="-239808">
              <a:buSzPct val="100000"/>
              <a:buNone/>
              <a:defRPr/>
            </a:pPr>
            <a:endParaRPr lang="en-GB" sz="2300" dirty="0"/>
          </a:p>
          <a:p>
            <a:pPr lvl="1"/>
            <a:endParaRPr lang="en-GB" sz="1600" dirty="0"/>
          </a:p>
          <a:p>
            <a:pPr lvl="1"/>
            <a:endParaRPr lang="en-GB" sz="2100" dirty="0"/>
          </a:p>
          <a:p>
            <a:pPr lvl="1"/>
            <a:endParaRPr lang="en-GB" sz="2100" dirty="0"/>
          </a:p>
        </p:txBody>
      </p:sp>
      <p:sp>
        <p:nvSpPr>
          <p:cNvPr id="4" name="Foliennummernplatzhalter 3"/>
          <p:cNvSpPr>
            <a:spLocks noGrp="1"/>
          </p:cNvSpPr>
          <p:nvPr>
            <p:ph type="sldNum" sz="quarter" idx="4"/>
          </p:nvPr>
        </p:nvSpPr>
        <p:spPr/>
        <p:txBody>
          <a:bodyPr/>
          <a:lstStyle/>
          <a:p>
            <a:fld id="{D153592F-B737-4B5B-9F57-E826AED63FA4}" type="slidenum">
              <a:rPr lang="de-AT" smtClean="0"/>
              <a:t>49</a:t>
            </a:fld>
            <a:endParaRPr lang="de-AT"/>
          </a:p>
        </p:txBody>
      </p:sp>
    </p:spTree>
    <p:extLst>
      <p:ext uri="{BB962C8B-B14F-4D97-AF65-F5344CB8AC3E}">
        <p14:creationId xmlns:p14="http://schemas.microsoft.com/office/powerpoint/2010/main" val="7669326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600201"/>
            <a:ext cx="8363272" cy="4525963"/>
          </a:xfrm>
        </p:spPr>
        <p:txBody>
          <a:bodyPr>
            <a:normAutofit/>
          </a:bodyPr>
          <a:lstStyle/>
          <a:p>
            <a:pPr marL="0" indent="0" algn="ctr">
              <a:spcBef>
                <a:spcPts val="0"/>
              </a:spcBef>
              <a:buNone/>
            </a:pPr>
            <a:endParaRPr lang="de-AT" sz="1600" dirty="0" smtClean="0">
              <a:solidFill>
                <a:schemeClr val="bg1">
                  <a:lumMod val="50000"/>
                </a:schemeClr>
              </a:solidFill>
            </a:endParaRPr>
          </a:p>
          <a:p>
            <a:pPr marL="0" indent="0" algn="ctr">
              <a:spcBef>
                <a:spcPts val="0"/>
              </a:spcBef>
              <a:buNone/>
            </a:pPr>
            <a:endParaRPr lang="de-AT" sz="2000" dirty="0" smtClean="0">
              <a:solidFill>
                <a:schemeClr val="bg1">
                  <a:lumMod val="50000"/>
                </a:schemeClr>
              </a:solidFill>
            </a:endParaRPr>
          </a:p>
          <a:p>
            <a:pPr marL="0" indent="0" algn="ctr">
              <a:spcBef>
                <a:spcPts val="0"/>
              </a:spcBef>
              <a:buNone/>
            </a:pPr>
            <a:r>
              <a:rPr lang="de-AT" sz="2000" dirty="0">
                <a:solidFill>
                  <a:schemeClr val="bg1">
                    <a:lumMod val="50000"/>
                  </a:schemeClr>
                </a:solidFill>
                <a:latin typeface="Cambria" panose="02040503050406030204" pitchFamily="18" charset="0"/>
              </a:rPr>
              <a:t>Diese Unterlagen wurden im Rahmen des Projekts e-Infrastructures Austria im Work-Package-Cluster C erstellt und stehen unter folgender CC-</a:t>
            </a:r>
            <a:r>
              <a:rPr lang="de-AT" sz="2000" dirty="0" err="1">
                <a:solidFill>
                  <a:schemeClr val="bg1">
                    <a:lumMod val="50000"/>
                  </a:schemeClr>
                </a:solidFill>
                <a:latin typeface="Cambria" panose="02040503050406030204" pitchFamily="18" charset="0"/>
              </a:rPr>
              <a:t>by</a:t>
            </a:r>
            <a:r>
              <a:rPr lang="de-AT" sz="2000" dirty="0">
                <a:solidFill>
                  <a:schemeClr val="bg1">
                    <a:lumMod val="50000"/>
                  </a:schemeClr>
                </a:solidFill>
                <a:latin typeface="Cambria" panose="02040503050406030204" pitchFamily="18" charset="0"/>
              </a:rPr>
              <a:t> Lizenz zur Verfügung:</a:t>
            </a:r>
          </a:p>
          <a:p>
            <a:pPr marL="0" indent="0" algn="ctr">
              <a:buNone/>
            </a:pPr>
            <a:endParaRPr lang="de-AT" dirty="0">
              <a:solidFill>
                <a:schemeClr val="bg1">
                  <a:lumMod val="50000"/>
                </a:schemeClr>
              </a:solidFill>
              <a:latin typeface="Cambria" panose="02040503050406030204" pitchFamily="18" charset="0"/>
            </a:endParaRPr>
          </a:p>
          <a:p>
            <a:pPr marL="0" indent="0" algn="ctr">
              <a:buNone/>
            </a:pPr>
            <a:endParaRPr lang="de-AT" sz="1800" dirty="0">
              <a:solidFill>
                <a:srgbClr val="404040"/>
              </a:solidFill>
            </a:endParaRPr>
          </a:p>
          <a:p>
            <a:pPr marL="0" indent="0" algn="ctr">
              <a:spcBef>
                <a:spcPts val="0"/>
              </a:spcBef>
              <a:buNone/>
            </a:pPr>
            <a:endParaRPr lang="de-AT" sz="2000" dirty="0" smtClean="0">
              <a:solidFill>
                <a:schemeClr val="bg1">
                  <a:lumMod val="50000"/>
                </a:schemeClr>
              </a:solidFill>
            </a:endParaRPr>
          </a:p>
          <a:p>
            <a:pPr marL="0" indent="0" algn="ctr">
              <a:spcBef>
                <a:spcPts val="0"/>
              </a:spcBef>
              <a:buNone/>
            </a:pPr>
            <a:endParaRPr lang="de-AT" sz="2000" dirty="0" smtClean="0">
              <a:solidFill>
                <a:schemeClr val="bg1">
                  <a:lumMod val="50000"/>
                </a:schemeClr>
              </a:solidFill>
              <a:latin typeface="Cambria" panose="02040503050406030204" pitchFamily="18" charset="0"/>
            </a:endParaRPr>
          </a:p>
          <a:p>
            <a:pPr marL="0" indent="0" algn="ctr">
              <a:spcBef>
                <a:spcPts val="0"/>
              </a:spcBef>
              <a:buNone/>
            </a:pPr>
            <a:r>
              <a:rPr lang="de-AT" sz="2000" dirty="0" smtClean="0">
                <a:solidFill>
                  <a:schemeClr val="bg1">
                    <a:lumMod val="50000"/>
                  </a:schemeClr>
                </a:solidFill>
                <a:latin typeface="Cambria" panose="02040503050406030204" pitchFamily="18" charset="0"/>
              </a:rPr>
              <a:t>Projekt-Website</a:t>
            </a:r>
            <a:r>
              <a:rPr lang="de-AT" sz="2000" dirty="0">
                <a:solidFill>
                  <a:schemeClr val="bg1">
                    <a:lumMod val="50000"/>
                  </a:schemeClr>
                </a:solidFill>
                <a:latin typeface="Cambria" panose="02040503050406030204" pitchFamily="18" charset="0"/>
              </a:rPr>
              <a:t>:</a:t>
            </a:r>
            <a:r>
              <a:rPr lang="de-AT" sz="2000" dirty="0">
                <a:solidFill>
                  <a:srgbClr val="404040"/>
                </a:solidFill>
                <a:latin typeface="Cambria" panose="02040503050406030204" pitchFamily="18" charset="0"/>
              </a:rPr>
              <a:t> </a:t>
            </a:r>
            <a:r>
              <a:rPr lang="de-AT" sz="2000" dirty="0">
                <a:solidFill>
                  <a:srgbClr val="009FDF"/>
                </a:solidFill>
                <a:latin typeface="Cambria" panose="02040503050406030204" pitchFamily="18" charset="0"/>
              </a:rPr>
              <a:t>http://e-infrastructures.at/</a:t>
            </a:r>
          </a:p>
          <a:p>
            <a:pPr marL="0" indent="0" algn="ctr">
              <a:buNone/>
            </a:pPr>
            <a:endParaRPr lang="de-AT" sz="2400" dirty="0">
              <a:solidFill>
                <a:srgbClr val="404040"/>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307" y="3424582"/>
            <a:ext cx="678974" cy="2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2363189" y="3307636"/>
            <a:ext cx="5747658" cy="738664"/>
          </a:xfrm>
          <a:prstGeom prst="rect">
            <a:avLst/>
          </a:prstGeom>
          <a:noFill/>
        </p:spPr>
        <p:txBody>
          <a:bodyPr wrap="square" rtlCol="0">
            <a:spAutoFit/>
          </a:bodyPr>
          <a:lstStyle/>
          <a:p>
            <a:r>
              <a:rPr lang="de-AT" sz="1200" dirty="0">
                <a:solidFill>
                  <a:schemeClr val="bg1">
                    <a:lumMod val="50000"/>
                  </a:schemeClr>
                </a:solidFill>
                <a:latin typeface="Cambria" panose="02040503050406030204" pitchFamily="18" charset="0"/>
              </a:rPr>
              <a:t>Dieses Werk bzw. dieser Inhalt steht unter einer Creative </a:t>
            </a:r>
            <a:r>
              <a:rPr lang="de-AT" sz="1200" dirty="0" err="1">
                <a:solidFill>
                  <a:schemeClr val="bg1">
                    <a:lumMod val="50000"/>
                  </a:schemeClr>
                </a:solidFill>
                <a:latin typeface="Cambria" panose="02040503050406030204" pitchFamily="18" charset="0"/>
              </a:rPr>
              <a:t>Commons</a:t>
            </a:r>
            <a:r>
              <a:rPr lang="de-AT" sz="1200" dirty="0">
                <a:solidFill>
                  <a:schemeClr val="bg1">
                    <a:lumMod val="50000"/>
                  </a:schemeClr>
                </a:solidFill>
                <a:latin typeface="Cambria" panose="02040503050406030204" pitchFamily="18" charset="0"/>
              </a:rPr>
              <a:t> Namensnennung 4.0 International Lizenz. http://creativecommons.org/licenses/by/4.0/legalcode</a:t>
            </a:r>
          </a:p>
          <a:p>
            <a:endParaRPr lang="de-AT" dirty="0"/>
          </a:p>
        </p:txBody>
      </p:sp>
      <p:sp>
        <p:nvSpPr>
          <p:cNvPr id="4" name="Foliennummernplatzhalter 3"/>
          <p:cNvSpPr>
            <a:spLocks noGrp="1"/>
          </p:cNvSpPr>
          <p:nvPr>
            <p:ph type="sldNum" sz="quarter" idx="4"/>
          </p:nvPr>
        </p:nvSpPr>
        <p:spPr/>
        <p:txBody>
          <a:bodyPr/>
          <a:lstStyle/>
          <a:p>
            <a:fld id="{D153592F-B737-4B5B-9F57-E826AED63FA4}" type="slidenum">
              <a:rPr lang="de-AT" smtClean="0"/>
              <a:t>5</a:t>
            </a:fld>
            <a:endParaRPr lang="de-AT"/>
          </a:p>
        </p:txBody>
      </p:sp>
    </p:spTree>
    <p:extLst>
      <p:ext uri="{BB962C8B-B14F-4D97-AF65-F5344CB8AC3E}">
        <p14:creationId xmlns:p14="http://schemas.microsoft.com/office/powerpoint/2010/main" val="42308835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solidFill>
                  <a:srgbClr val="009FDF"/>
                </a:solidFill>
                <a:latin typeface="Cambria" panose="02040503050406030204" pitchFamily="18" charset="0"/>
              </a:rPr>
              <a:t>Beispiele für DMPs</a:t>
            </a:r>
            <a:endParaRPr lang="de-AT" dirty="0">
              <a:solidFill>
                <a:srgbClr val="009FDF"/>
              </a:solidFill>
              <a:latin typeface="Cambria" panose="02040503050406030204" pitchFamily="18" charset="0"/>
            </a:endParaRPr>
          </a:p>
        </p:txBody>
      </p:sp>
      <p:sp>
        <p:nvSpPr>
          <p:cNvPr id="3" name="Inhaltsplatzhalter 2"/>
          <p:cNvSpPr>
            <a:spLocks noGrp="1"/>
          </p:cNvSpPr>
          <p:nvPr>
            <p:ph idx="1"/>
          </p:nvPr>
        </p:nvSpPr>
        <p:spPr/>
        <p:txBody>
          <a:bodyPr>
            <a:normAutofit lnSpcReduction="10000"/>
          </a:bodyPr>
          <a:lstStyle/>
          <a:p>
            <a:pPr marL="0" lvl="0" indent="0">
              <a:buNone/>
            </a:pPr>
            <a:r>
              <a:rPr lang="en-GB" sz="1900" dirty="0" smtClean="0">
                <a:latin typeface="Cambria" panose="02040503050406030204" pitchFamily="18" charset="0"/>
              </a:rPr>
              <a:t>DMP-Templates, </a:t>
            </a:r>
            <a:r>
              <a:rPr lang="en-GB" sz="1900" dirty="0" err="1" smtClean="0">
                <a:latin typeface="Cambria" panose="02040503050406030204" pitchFamily="18" charset="0"/>
              </a:rPr>
              <a:t>gesammelt</a:t>
            </a:r>
            <a:r>
              <a:rPr lang="en-GB" sz="1900" dirty="0" smtClean="0">
                <a:latin typeface="Cambria" panose="02040503050406030204" pitchFamily="18" charset="0"/>
              </a:rPr>
              <a:t> von </a:t>
            </a:r>
            <a:r>
              <a:rPr lang="en-GB" sz="1900" dirty="0" err="1" smtClean="0">
                <a:latin typeface="Cambria" panose="02040503050406030204" pitchFamily="18" charset="0"/>
              </a:rPr>
              <a:t>Forschungseinrichtungen</a:t>
            </a:r>
            <a:r>
              <a:rPr lang="en-GB" sz="1900" dirty="0" smtClean="0">
                <a:latin typeface="Cambria" panose="02040503050406030204" pitchFamily="18" charset="0"/>
              </a:rPr>
              <a:t>:</a:t>
            </a:r>
          </a:p>
          <a:p>
            <a:pPr lvl="0"/>
            <a:r>
              <a:rPr lang="en-GB" sz="1900" dirty="0" smtClean="0">
                <a:latin typeface="Cambria" panose="02040503050406030204" pitchFamily="18" charset="0"/>
              </a:rPr>
              <a:t>DMPs </a:t>
            </a:r>
            <a:r>
              <a:rPr lang="en-GB" sz="1900" dirty="0" err="1" smtClean="0">
                <a:latin typeface="Cambria" panose="02040503050406030204" pitchFamily="18" charset="0"/>
              </a:rPr>
              <a:t>für</a:t>
            </a:r>
            <a:r>
              <a:rPr lang="en-GB" sz="1900" dirty="0" smtClean="0">
                <a:latin typeface="Cambria" panose="02040503050406030204" pitchFamily="18" charset="0"/>
              </a:rPr>
              <a:t> </a:t>
            </a:r>
            <a:r>
              <a:rPr lang="en-GB" sz="1900" dirty="0" err="1" smtClean="0">
                <a:latin typeface="Cambria" panose="02040503050406030204" pitchFamily="18" charset="0"/>
              </a:rPr>
              <a:t>Geisteswissenschaften</a:t>
            </a:r>
            <a:r>
              <a:rPr lang="en-GB" sz="1900" dirty="0" smtClean="0">
                <a:latin typeface="Cambria" panose="02040503050406030204" pitchFamily="18" charset="0"/>
              </a:rPr>
              <a:t> (National Endowment for the Humanities/US): </a:t>
            </a:r>
            <a:r>
              <a:rPr lang="en-GB" sz="1900" dirty="0" smtClean="0">
                <a:latin typeface="Cambria" panose="02040503050406030204" pitchFamily="18" charset="0"/>
                <a:hlinkClick r:id="rId2"/>
              </a:rPr>
              <a:t>www.neh.gov/divisions/odh/grant-news/data-management-plans-successful-grant-applications-2011-2014-now-available</a:t>
            </a:r>
            <a:endParaRPr lang="de-AT" sz="1900" dirty="0">
              <a:latin typeface="Cambria" panose="02040503050406030204" pitchFamily="18" charset="0"/>
            </a:endParaRPr>
          </a:p>
          <a:p>
            <a:pPr lvl="0"/>
            <a:r>
              <a:rPr lang="en-GB" sz="1900" dirty="0" smtClean="0">
                <a:latin typeface="Cambria" panose="02040503050406030204" pitchFamily="18" charset="0"/>
              </a:rPr>
              <a:t>DMPs </a:t>
            </a:r>
            <a:r>
              <a:rPr lang="en-GB" sz="1900" dirty="0" err="1" smtClean="0">
                <a:latin typeface="Cambria" panose="02040503050406030204" pitchFamily="18" charset="0"/>
              </a:rPr>
              <a:t>für</a:t>
            </a:r>
            <a:r>
              <a:rPr lang="en-GB" sz="1900" dirty="0" smtClean="0">
                <a:latin typeface="Cambria" panose="02040503050406030204" pitchFamily="18" charset="0"/>
              </a:rPr>
              <a:t> </a:t>
            </a:r>
            <a:r>
              <a:rPr lang="en-GB" sz="1900" dirty="0" err="1" smtClean="0">
                <a:latin typeface="Cambria" panose="02040503050406030204" pitchFamily="18" charset="0"/>
              </a:rPr>
              <a:t>unterschiedliche</a:t>
            </a:r>
            <a:r>
              <a:rPr lang="en-GB" sz="1900" dirty="0" smtClean="0">
                <a:latin typeface="Cambria" panose="02040503050406030204" pitchFamily="18" charset="0"/>
              </a:rPr>
              <a:t> </a:t>
            </a:r>
            <a:r>
              <a:rPr lang="en-GB" sz="1900" dirty="0" err="1" smtClean="0">
                <a:latin typeface="Cambria" panose="02040503050406030204" pitchFamily="18" charset="0"/>
              </a:rPr>
              <a:t>Disziplinen</a:t>
            </a:r>
            <a:r>
              <a:rPr lang="en-GB" sz="1900" dirty="0" smtClean="0">
                <a:latin typeface="Cambria" panose="02040503050406030204" pitchFamily="18" charset="0"/>
              </a:rPr>
              <a:t> (University of California San Diego/US): </a:t>
            </a:r>
            <a:r>
              <a:rPr lang="en-GB" sz="1900" dirty="0">
                <a:latin typeface="Cambria" panose="02040503050406030204" pitchFamily="18" charset="0"/>
                <a:hlinkClick r:id="rId3"/>
              </a:rPr>
              <a:t>http://</a:t>
            </a:r>
            <a:r>
              <a:rPr lang="en-GB" sz="1900" dirty="0" smtClean="0">
                <a:latin typeface="Cambria" panose="02040503050406030204" pitchFamily="18" charset="0"/>
                <a:hlinkClick r:id="rId3"/>
              </a:rPr>
              <a:t>libraries.ucsd.edu/services/data-curation/data-management/dmp-samples.html</a:t>
            </a:r>
            <a:endParaRPr lang="en-GB" sz="1900" dirty="0" smtClean="0">
              <a:latin typeface="Cambria" panose="02040503050406030204" pitchFamily="18" charset="0"/>
            </a:endParaRPr>
          </a:p>
          <a:p>
            <a:pPr lvl="0"/>
            <a:r>
              <a:rPr lang="en-GB" sz="1900" dirty="0" smtClean="0">
                <a:latin typeface="Cambria" panose="02040503050406030204" pitchFamily="18" charset="0"/>
              </a:rPr>
              <a:t>DMP-</a:t>
            </a:r>
            <a:r>
              <a:rPr lang="en-GB" sz="1900" dirty="0" err="1" smtClean="0">
                <a:latin typeface="Cambria" panose="02040503050406030204" pitchFamily="18" charset="0"/>
              </a:rPr>
              <a:t>Beispiele</a:t>
            </a:r>
            <a:r>
              <a:rPr lang="en-GB" sz="1900" dirty="0" smtClean="0">
                <a:latin typeface="Cambria" panose="02040503050406030204" pitchFamily="18" charset="0"/>
              </a:rPr>
              <a:t> (Leeds University/UK): </a:t>
            </a:r>
            <a:r>
              <a:rPr lang="en-GB" sz="1900" dirty="0" smtClean="0">
                <a:latin typeface="Cambria" panose="02040503050406030204" pitchFamily="18" charset="0"/>
                <a:hlinkClick r:id="rId4"/>
              </a:rPr>
              <a:t>https</a:t>
            </a:r>
            <a:r>
              <a:rPr lang="en-GB" sz="1900" dirty="0">
                <a:latin typeface="Cambria" panose="02040503050406030204" pitchFamily="18" charset="0"/>
                <a:hlinkClick r:id="rId4"/>
              </a:rPr>
              <a:t>://library.leeds.ac.uk/research-data-tools</a:t>
            </a:r>
            <a:r>
              <a:rPr lang="en-GB" sz="1900" dirty="0">
                <a:latin typeface="Cambria" panose="02040503050406030204" pitchFamily="18" charset="0"/>
              </a:rPr>
              <a:t> </a:t>
            </a:r>
            <a:endParaRPr lang="de-AT" sz="1900" dirty="0">
              <a:latin typeface="Cambria" panose="02040503050406030204" pitchFamily="18" charset="0"/>
            </a:endParaRPr>
          </a:p>
          <a:p>
            <a:pPr lvl="0"/>
            <a:r>
              <a:rPr lang="en-GB" sz="1900" dirty="0" err="1">
                <a:latin typeface="Cambria" panose="02040503050406030204" pitchFamily="18" charset="0"/>
              </a:rPr>
              <a:t>Weitere</a:t>
            </a:r>
            <a:r>
              <a:rPr lang="en-GB" sz="1900" dirty="0">
                <a:latin typeface="Cambria" panose="02040503050406030204" pitchFamily="18" charset="0"/>
              </a:rPr>
              <a:t> </a:t>
            </a:r>
            <a:r>
              <a:rPr lang="en-GB" sz="1900" dirty="0" err="1">
                <a:latin typeface="Cambria" panose="02040503050406030204" pitchFamily="18" charset="0"/>
              </a:rPr>
              <a:t>Beispiele</a:t>
            </a:r>
            <a:r>
              <a:rPr lang="en-GB" sz="1900" dirty="0">
                <a:latin typeface="Cambria" panose="02040503050406030204" pitchFamily="18" charset="0"/>
              </a:rPr>
              <a:t>: </a:t>
            </a:r>
            <a:r>
              <a:rPr lang="en-GB" sz="1900" dirty="0" smtClean="0">
                <a:latin typeface="Cambria" panose="02040503050406030204" pitchFamily="18" charset="0"/>
                <a:hlinkClick r:id="rId5"/>
              </a:rPr>
              <a:t>www.dcc.ac.uk/resources/data-management-plans/guidance-examples</a:t>
            </a:r>
            <a:endParaRPr lang="en-GB" sz="1900" dirty="0" smtClean="0">
              <a:latin typeface="Cambria" panose="02040503050406030204" pitchFamily="18" charset="0"/>
            </a:endParaRPr>
          </a:p>
          <a:p>
            <a:pPr lvl="0"/>
            <a:endParaRPr lang="en-GB" sz="1900" dirty="0">
              <a:latin typeface="Cambria" panose="02040503050406030204" pitchFamily="18" charset="0"/>
            </a:endParaRPr>
          </a:p>
          <a:p>
            <a:pPr marL="0" lvl="0" indent="0">
              <a:buNone/>
            </a:pPr>
            <a:r>
              <a:rPr lang="en-GB" sz="1900" b="1" dirty="0" smtClean="0">
                <a:latin typeface="Cambria" panose="02040503050406030204" pitchFamily="18" charset="0"/>
              </a:rPr>
              <a:t>DMP Online Tools: </a:t>
            </a:r>
          </a:p>
          <a:p>
            <a:pPr lvl="0"/>
            <a:r>
              <a:rPr lang="en-GB" sz="1900" dirty="0" err="1" smtClean="0">
                <a:latin typeface="Cambria" panose="02040503050406030204" pitchFamily="18" charset="0"/>
              </a:rPr>
              <a:t>DMPOnline</a:t>
            </a:r>
            <a:r>
              <a:rPr lang="en-GB" sz="1900" dirty="0">
                <a:latin typeface="Cambria" panose="02040503050406030204" pitchFamily="18" charset="0"/>
              </a:rPr>
              <a:t> </a:t>
            </a:r>
            <a:r>
              <a:rPr lang="en-US" sz="1900" dirty="0" smtClean="0">
                <a:latin typeface="Cambria" panose="02040503050406030204" pitchFamily="18" charset="0"/>
              </a:rPr>
              <a:t>des </a:t>
            </a:r>
            <a:r>
              <a:rPr lang="en-US" sz="1900" dirty="0">
                <a:latin typeface="Cambria" panose="02040503050406030204" pitchFamily="18" charset="0"/>
              </a:rPr>
              <a:t>Digital Curation Centre (</a:t>
            </a:r>
            <a:r>
              <a:rPr lang="en-US" sz="1900" dirty="0" smtClean="0">
                <a:latin typeface="Cambria" panose="02040503050406030204" pitchFamily="18" charset="0"/>
              </a:rPr>
              <a:t>DCC/UK): </a:t>
            </a:r>
            <a:r>
              <a:rPr lang="en-US" sz="1900" dirty="0" smtClean="0">
                <a:latin typeface="Cambria" panose="02040503050406030204" pitchFamily="18" charset="0"/>
                <a:hlinkClick r:id="rId6"/>
              </a:rPr>
              <a:t>https</a:t>
            </a:r>
            <a:r>
              <a:rPr lang="en-US" sz="1900" dirty="0">
                <a:latin typeface="Cambria" panose="02040503050406030204" pitchFamily="18" charset="0"/>
                <a:hlinkClick r:id="rId6"/>
              </a:rPr>
              <a:t>://dmponline.dcc.ac.uk/</a:t>
            </a:r>
            <a:endParaRPr lang="en-US" sz="1900" dirty="0">
              <a:latin typeface="Cambria" panose="02040503050406030204" pitchFamily="18" charset="0"/>
            </a:endParaRPr>
          </a:p>
          <a:p>
            <a:r>
              <a:rPr lang="en-GB" sz="1900" dirty="0" err="1" smtClean="0">
                <a:latin typeface="Cambria" panose="02040503050406030204" pitchFamily="18" charset="0"/>
              </a:rPr>
              <a:t>DMPTool</a:t>
            </a:r>
            <a:r>
              <a:rPr lang="en-GB" sz="1900" dirty="0" smtClean="0">
                <a:latin typeface="Cambria" panose="02040503050406030204" pitchFamily="18" charset="0"/>
              </a:rPr>
              <a:t> </a:t>
            </a:r>
            <a:r>
              <a:rPr lang="en-GB" sz="1900" dirty="0">
                <a:latin typeface="Cambria" panose="02040503050406030204" pitchFamily="18" charset="0"/>
              </a:rPr>
              <a:t>(US): </a:t>
            </a:r>
            <a:r>
              <a:rPr lang="en-GB" sz="1900" dirty="0">
                <a:latin typeface="Cambria" panose="02040503050406030204" pitchFamily="18" charset="0"/>
                <a:hlinkClick r:id="rId7"/>
              </a:rPr>
              <a:t>https://dmptool.org</a:t>
            </a:r>
            <a:r>
              <a:rPr lang="en-GB" sz="1900" dirty="0" smtClean="0">
                <a:latin typeface="Cambria" panose="02040503050406030204" pitchFamily="18" charset="0"/>
                <a:hlinkClick r:id="rId7"/>
              </a:rPr>
              <a:t>/</a:t>
            </a:r>
            <a:endParaRPr lang="en-GB" sz="1900" dirty="0" smtClean="0">
              <a:latin typeface="Cambria" panose="02040503050406030204" pitchFamily="18" charset="0"/>
            </a:endParaRPr>
          </a:p>
          <a:p>
            <a:pPr marL="0" lvl="0" indent="0">
              <a:buNone/>
            </a:pPr>
            <a:endParaRPr lang="en-GB" sz="1900" dirty="0">
              <a:latin typeface="Cambria" panose="02040503050406030204" pitchFamily="18" charset="0"/>
            </a:endParaRPr>
          </a:p>
          <a:p>
            <a:pPr marL="0" lvl="0" indent="0">
              <a:buNone/>
            </a:pPr>
            <a:endParaRPr lang="en-GB" sz="1900" dirty="0">
              <a:latin typeface="Cambria" panose="02040503050406030204" pitchFamily="18" charset="0"/>
            </a:endParaRPr>
          </a:p>
          <a:p>
            <a:endParaRPr lang="en-GB" sz="1900" dirty="0">
              <a:latin typeface="Cambria" panose="02040503050406030204" pitchFamily="18" charset="0"/>
            </a:endParaRPr>
          </a:p>
          <a:p>
            <a:endParaRPr lang="en-GB" sz="1900" dirty="0">
              <a:latin typeface="Cambria" panose="02040503050406030204" pitchFamily="18" charset="0"/>
            </a:endParaRPr>
          </a:p>
          <a:p>
            <a:pPr lvl="1"/>
            <a:endParaRPr lang="en-GB" sz="2900" dirty="0"/>
          </a:p>
          <a:p>
            <a:pPr marL="239808" indent="-239808">
              <a:buSzPct val="100000"/>
              <a:buNone/>
              <a:defRPr/>
            </a:pPr>
            <a:endParaRPr lang="en-GB" sz="2300" dirty="0"/>
          </a:p>
          <a:p>
            <a:pPr lvl="1"/>
            <a:endParaRPr lang="en-GB" sz="1600" dirty="0"/>
          </a:p>
          <a:p>
            <a:pPr lvl="1"/>
            <a:endParaRPr lang="en-GB" sz="2100" dirty="0"/>
          </a:p>
          <a:p>
            <a:pPr lvl="1"/>
            <a:endParaRPr lang="en-GB" sz="2100" dirty="0"/>
          </a:p>
        </p:txBody>
      </p:sp>
      <p:pic>
        <p:nvPicPr>
          <p:cNvPr id="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1484" y="5694361"/>
            <a:ext cx="867395" cy="867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descr="http://www.cdlib.org/services/uc3/images/DMPTool.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39411" y="5986525"/>
            <a:ext cx="2487518" cy="499853"/>
          </a:xfrm>
          <a:prstGeom prst="rect">
            <a:avLst/>
          </a:prstGeom>
          <a:noFill/>
          <a:extLst>
            <a:ext uri="{909E8E84-426E-40DD-AFC4-6F175D3DCCD1}">
              <a14:hiddenFill xmlns:a14="http://schemas.microsoft.com/office/drawing/2010/main">
                <a:solidFill>
                  <a:srgbClr val="FFFFFF"/>
                </a:solidFill>
              </a14:hiddenFill>
            </a:ext>
          </a:extLst>
        </p:spPr>
      </p:pic>
      <p:sp>
        <p:nvSpPr>
          <p:cNvPr id="6" name="Foliennummernplatzhalter 5"/>
          <p:cNvSpPr>
            <a:spLocks noGrp="1"/>
          </p:cNvSpPr>
          <p:nvPr>
            <p:ph type="sldNum" sz="quarter" idx="4"/>
          </p:nvPr>
        </p:nvSpPr>
        <p:spPr/>
        <p:txBody>
          <a:bodyPr/>
          <a:lstStyle/>
          <a:p>
            <a:fld id="{D153592F-B737-4B5B-9F57-E826AED63FA4}" type="slidenum">
              <a:rPr lang="de-AT" smtClean="0"/>
              <a:t>50</a:t>
            </a:fld>
            <a:endParaRPr lang="de-AT"/>
          </a:p>
        </p:txBody>
      </p:sp>
    </p:spTree>
    <p:extLst>
      <p:ext uri="{BB962C8B-B14F-4D97-AF65-F5344CB8AC3E}">
        <p14:creationId xmlns:p14="http://schemas.microsoft.com/office/powerpoint/2010/main" val="26186173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smtClean="0">
                <a:solidFill>
                  <a:srgbClr val="009FDF"/>
                </a:solidFill>
                <a:latin typeface="Cambria" panose="02040503050406030204" pitchFamily="18" charset="0"/>
              </a:rPr>
              <a:t>Forschungsdaten in Österreich</a:t>
            </a:r>
            <a:endParaRPr lang="de-AT" dirty="0">
              <a:solidFill>
                <a:srgbClr val="009FDF"/>
              </a:solidFill>
              <a:latin typeface="Cambria" panose="02040503050406030204" pitchFamily="18" charset="0"/>
            </a:endParaRPr>
          </a:p>
        </p:txBody>
      </p:sp>
      <p:sp>
        <p:nvSpPr>
          <p:cNvPr id="3" name="Inhaltsplatzhalter 2"/>
          <p:cNvSpPr>
            <a:spLocks noGrp="1"/>
          </p:cNvSpPr>
          <p:nvPr>
            <p:ph idx="1"/>
          </p:nvPr>
        </p:nvSpPr>
        <p:spPr/>
        <p:txBody>
          <a:bodyPr>
            <a:normAutofit/>
          </a:bodyPr>
          <a:lstStyle/>
          <a:p>
            <a:pPr lvl="1"/>
            <a:endParaRPr lang="en-GB" sz="2900" dirty="0"/>
          </a:p>
          <a:p>
            <a:pPr marL="239808" indent="-239808">
              <a:buSzPct val="100000"/>
              <a:buNone/>
              <a:defRPr/>
            </a:pPr>
            <a:endParaRPr lang="en-GB" sz="2300" dirty="0"/>
          </a:p>
          <a:p>
            <a:pPr lvl="1"/>
            <a:endParaRPr lang="en-GB" sz="1600" dirty="0"/>
          </a:p>
          <a:p>
            <a:pPr lvl="1"/>
            <a:endParaRPr lang="en-GB" sz="2100" dirty="0"/>
          </a:p>
          <a:p>
            <a:pPr lvl="1"/>
            <a:endParaRPr lang="en-GB" sz="21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155" y="1484784"/>
            <a:ext cx="2592288" cy="36633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059" y="1484784"/>
            <a:ext cx="2588273" cy="366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683568" y="5128443"/>
            <a:ext cx="7344816" cy="1415772"/>
          </a:xfrm>
          <a:prstGeom prst="rect">
            <a:avLst/>
          </a:prstGeom>
          <a:noFill/>
        </p:spPr>
        <p:txBody>
          <a:bodyPr wrap="square" rtlCol="0">
            <a:spAutoFit/>
          </a:bodyPr>
          <a:lstStyle/>
          <a:p>
            <a:endParaRPr lang="de-DE" sz="2000" dirty="0" smtClean="0">
              <a:solidFill>
                <a:schemeClr val="bg1">
                  <a:lumMod val="50000"/>
                </a:schemeClr>
              </a:solidFill>
              <a:latin typeface="Cambria" panose="02040503050406030204" pitchFamily="18" charset="0"/>
            </a:endParaRPr>
          </a:p>
          <a:p>
            <a:r>
              <a:rPr lang="de-DE" sz="1600" dirty="0" smtClean="0">
                <a:solidFill>
                  <a:schemeClr val="bg1">
                    <a:lumMod val="50000"/>
                  </a:schemeClr>
                </a:solidFill>
                <a:latin typeface="Cambria" panose="02040503050406030204" pitchFamily="18" charset="0"/>
              </a:rPr>
              <a:t>Download: </a:t>
            </a:r>
          </a:p>
          <a:p>
            <a:pPr>
              <a:spcBef>
                <a:spcPts val="0"/>
              </a:spcBef>
            </a:pPr>
            <a:r>
              <a:rPr lang="de-DE" sz="1600" dirty="0">
                <a:solidFill>
                  <a:schemeClr val="bg1">
                    <a:lumMod val="50000"/>
                  </a:schemeClr>
                </a:solidFill>
                <a:latin typeface="Cambria" panose="02040503050406030204" pitchFamily="18" charset="0"/>
              </a:rPr>
              <a:t>Forschungsdatenreport: </a:t>
            </a:r>
            <a:r>
              <a:rPr lang="de-AT" sz="1200" dirty="0" smtClean="0">
                <a:solidFill>
                  <a:schemeClr val="bg1">
                    <a:lumMod val="50000"/>
                  </a:schemeClr>
                </a:solidFill>
                <a:latin typeface="Cambria" panose="02040503050406030204" pitchFamily="18" charset="0"/>
                <a:hlinkClick r:id="rId4"/>
              </a:rPr>
              <a:t>http</a:t>
            </a:r>
            <a:r>
              <a:rPr lang="de-AT" sz="1200" dirty="0">
                <a:solidFill>
                  <a:schemeClr val="bg1">
                    <a:lumMod val="50000"/>
                  </a:schemeClr>
                </a:solidFill>
                <a:latin typeface="Cambria" panose="02040503050406030204" pitchFamily="18" charset="0"/>
                <a:hlinkClick r:id="rId4"/>
              </a:rPr>
              <a:t>://dx.doi.org/10.5281/zenodo.32043</a:t>
            </a:r>
            <a:endParaRPr lang="de-AT" sz="1200" dirty="0">
              <a:solidFill>
                <a:schemeClr val="bg1">
                  <a:lumMod val="50000"/>
                </a:schemeClr>
              </a:solidFill>
              <a:latin typeface="Cambria" panose="02040503050406030204" pitchFamily="18" charset="0"/>
            </a:endParaRPr>
          </a:p>
          <a:p>
            <a:r>
              <a:rPr lang="de-AT" sz="1600" dirty="0" smtClean="0">
                <a:solidFill>
                  <a:schemeClr val="bg1">
                    <a:lumMod val="50000"/>
                  </a:schemeClr>
                </a:solidFill>
                <a:latin typeface="Cambria" panose="02040503050406030204" pitchFamily="18" charset="0"/>
              </a:rPr>
              <a:t>Poster: </a:t>
            </a:r>
            <a:r>
              <a:rPr lang="de-AT" sz="1200" dirty="0">
                <a:solidFill>
                  <a:schemeClr val="bg1">
                    <a:lumMod val="50000"/>
                  </a:schemeClr>
                </a:solidFill>
                <a:latin typeface="Cambria" panose="02040503050406030204" pitchFamily="18" charset="0"/>
                <a:hlinkClick r:id="rId5"/>
              </a:rPr>
              <a:t>https://phaidra.univie.ac.at/detail_object/o:407560</a:t>
            </a:r>
            <a:endParaRPr lang="de-AT" sz="1200" dirty="0">
              <a:solidFill>
                <a:schemeClr val="bg1">
                  <a:lumMod val="50000"/>
                </a:schemeClr>
              </a:solidFill>
              <a:latin typeface="Cambria" panose="02040503050406030204" pitchFamily="18" charset="0"/>
            </a:endParaRPr>
          </a:p>
          <a:p>
            <a:pPr>
              <a:spcBef>
                <a:spcPts val="0"/>
              </a:spcBef>
            </a:pPr>
            <a:endParaRPr lang="de-AT" sz="1800" dirty="0">
              <a:solidFill>
                <a:schemeClr val="bg1">
                  <a:lumMod val="50000"/>
                </a:schemeClr>
              </a:solidFill>
              <a:latin typeface="Cambria" panose="02040503050406030204" pitchFamily="18" charset="0"/>
            </a:endParaRPr>
          </a:p>
        </p:txBody>
      </p:sp>
      <p:sp>
        <p:nvSpPr>
          <p:cNvPr id="4" name="Foliennummernplatzhalter 3"/>
          <p:cNvSpPr>
            <a:spLocks noGrp="1"/>
          </p:cNvSpPr>
          <p:nvPr>
            <p:ph type="sldNum" sz="quarter" idx="4"/>
          </p:nvPr>
        </p:nvSpPr>
        <p:spPr/>
        <p:txBody>
          <a:bodyPr/>
          <a:lstStyle/>
          <a:p>
            <a:fld id="{D153592F-B737-4B5B-9F57-E826AED63FA4}" type="slidenum">
              <a:rPr lang="de-AT" smtClean="0"/>
              <a:t>51</a:t>
            </a:fld>
            <a:endParaRPr lang="de-AT"/>
          </a:p>
        </p:txBody>
      </p:sp>
    </p:spTree>
    <p:extLst>
      <p:ext uri="{BB962C8B-B14F-4D97-AF65-F5344CB8AC3E}">
        <p14:creationId xmlns:p14="http://schemas.microsoft.com/office/powerpoint/2010/main" val="13959255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1787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smtClean="0"/>
              <a:t/>
            </a:r>
            <a:br>
              <a:rPr lang="de-AT" dirty="0" smtClean="0"/>
            </a:br>
            <a:r>
              <a:rPr lang="de-AT" sz="4000" dirty="0" smtClean="0">
                <a:solidFill>
                  <a:srgbClr val="009FDF"/>
                </a:solidFill>
                <a:latin typeface="Cambria" panose="02040503050406030204" pitchFamily="18" charset="0"/>
              </a:rPr>
              <a:t>Agenda</a:t>
            </a:r>
            <a:r>
              <a:rPr lang="de-AT" sz="4000" dirty="0" smtClean="0"/>
              <a:t> </a:t>
            </a:r>
            <a:r>
              <a:rPr lang="de-AT" dirty="0" smtClean="0"/>
              <a:t/>
            </a:r>
            <a:br>
              <a:rPr lang="de-AT" dirty="0" smtClean="0"/>
            </a:br>
            <a:endParaRPr lang="de-AT" i="1" dirty="0"/>
          </a:p>
        </p:txBody>
      </p:sp>
      <p:sp>
        <p:nvSpPr>
          <p:cNvPr id="3" name="Inhaltsplatzhalter 2"/>
          <p:cNvSpPr>
            <a:spLocks noGrp="1"/>
          </p:cNvSpPr>
          <p:nvPr>
            <p:ph idx="1"/>
          </p:nvPr>
        </p:nvSpPr>
        <p:spPr/>
        <p:txBody>
          <a:bodyPr>
            <a:normAutofit/>
          </a:bodyPr>
          <a:lstStyle/>
          <a:p>
            <a:pPr>
              <a:spcBef>
                <a:spcPts val="1052"/>
              </a:spcBef>
            </a:pPr>
            <a:r>
              <a:rPr lang="de-AT" dirty="0" smtClean="0">
                <a:solidFill>
                  <a:schemeClr val="bg1">
                    <a:lumMod val="50000"/>
                  </a:schemeClr>
                </a:solidFill>
                <a:latin typeface="Cambria"/>
                <a:cs typeface="Cambria"/>
              </a:rPr>
              <a:t>Begriffsdefinitionen</a:t>
            </a:r>
          </a:p>
          <a:p>
            <a:pPr lvl="1">
              <a:spcBef>
                <a:spcPts val="0"/>
              </a:spcBef>
              <a:buClr>
                <a:srgbClr val="009FDF"/>
              </a:buClr>
              <a:buFont typeface="Symbol" panose="05050102010706020507" pitchFamily="18" charset="2"/>
              <a:buChar char="-"/>
            </a:pPr>
            <a:r>
              <a:rPr lang="de-AT" dirty="0" smtClean="0">
                <a:solidFill>
                  <a:schemeClr val="bg1">
                    <a:lumMod val="50000"/>
                  </a:schemeClr>
                </a:solidFill>
                <a:latin typeface="Cambria"/>
                <a:cs typeface="Cambria"/>
              </a:rPr>
              <a:t>Forschungsdaten</a:t>
            </a:r>
          </a:p>
          <a:p>
            <a:pPr lvl="1">
              <a:spcBef>
                <a:spcPts val="0"/>
              </a:spcBef>
              <a:buClr>
                <a:srgbClr val="009FDF"/>
              </a:buClr>
              <a:buFont typeface="Symbol" panose="05050102010706020507" pitchFamily="18" charset="2"/>
              <a:buChar char="-"/>
            </a:pPr>
            <a:r>
              <a:rPr lang="de-AT" dirty="0" smtClean="0">
                <a:solidFill>
                  <a:schemeClr val="bg1">
                    <a:lumMod val="50000"/>
                  </a:schemeClr>
                </a:solidFill>
                <a:latin typeface="Cambria"/>
                <a:cs typeface="Cambria"/>
              </a:rPr>
              <a:t>Forschungsdatenmanagement (FDM)</a:t>
            </a:r>
          </a:p>
          <a:p>
            <a:pPr lvl="1">
              <a:spcBef>
                <a:spcPts val="0"/>
              </a:spcBef>
              <a:buClr>
                <a:srgbClr val="009FDF"/>
              </a:buClr>
              <a:buFont typeface="Symbol" panose="05050102010706020507" pitchFamily="18" charset="2"/>
              <a:buChar char="-"/>
            </a:pPr>
            <a:r>
              <a:rPr lang="de-AT" dirty="0" smtClean="0">
                <a:solidFill>
                  <a:schemeClr val="bg1">
                    <a:lumMod val="50000"/>
                  </a:schemeClr>
                </a:solidFill>
                <a:latin typeface="Cambria"/>
                <a:cs typeface="Cambria"/>
              </a:rPr>
              <a:t>Open Data, Open Science</a:t>
            </a:r>
          </a:p>
          <a:p>
            <a:pPr lvl="1">
              <a:spcBef>
                <a:spcPts val="0"/>
              </a:spcBef>
              <a:spcAft>
                <a:spcPts val="1200"/>
              </a:spcAft>
              <a:buClr>
                <a:srgbClr val="009FDF"/>
              </a:buClr>
              <a:buFont typeface="Symbol" panose="05050102010706020507" pitchFamily="18" charset="2"/>
              <a:buChar char="-"/>
            </a:pPr>
            <a:r>
              <a:rPr lang="de-AT" dirty="0" smtClean="0">
                <a:solidFill>
                  <a:schemeClr val="bg1">
                    <a:lumMod val="50000"/>
                  </a:schemeClr>
                </a:solidFill>
                <a:latin typeface="Cambria"/>
                <a:cs typeface="Cambria"/>
              </a:rPr>
              <a:t>Datenmanagementpläne (DMP)</a:t>
            </a:r>
          </a:p>
          <a:p>
            <a:pPr>
              <a:spcBef>
                <a:spcPts val="1052"/>
              </a:spcBef>
              <a:spcAft>
                <a:spcPts val="1052"/>
              </a:spcAft>
            </a:pPr>
            <a:r>
              <a:rPr lang="de-AT" dirty="0" smtClean="0">
                <a:solidFill>
                  <a:schemeClr val="bg1">
                    <a:lumMod val="50000"/>
                  </a:schemeClr>
                </a:solidFill>
                <a:latin typeface="Cambria"/>
                <a:cs typeface="Cambria"/>
              </a:rPr>
              <a:t>Anforderungen nationaler und internationaler Fördergeber</a:t>
            </a:r>
          </a:p>
          <a:p>
            <a:pPr>
              <a:spcBef>
                <a:spcPts val="1052"/>
              </a:spcBef>
            </a:pPr>
            <a:r>
              <a:rPr lang="de-AT" dirty="0" smtClean="0">
                <a:solidFill>
                  <a:schemeClr val="bg1">
                    <a:lumMod val="50000"/>
                  </a:schemeClr>
                </a:solidFill>
                <a:latin typeface="Cambria"/>
                <a:cs typeface="Cambria"/>
              </a:rPr>
              <a:t>Vertiefende Hinweise zum Datenmanagement</a:t>
            </a:r>
          </a:p>
          <a:p>
            <a:pPr lvl="1">
              <a:spcBef>
                <a:spcPts val="0"/>
              </a:spcBef>
              <a:buClr>
                <a:srgbClr val="009FDF"/>
              </a:buClr>
              <a:buFont typeface="Symbol" panose="05050102010706020507" pitchFamily="18" charset="2"/>
              <a:buChar char="-"/>
            </a:pPr>
            <a:r>
              <a:rPr lang="de-AT" dirty="0">
                <a:solidFill>
                  <a:schemeClr val="bg1">
                    <a:lumMod val="50000"/>
                  </a:schemeClr>
                </a:solidFill>
                <a:latin typeface="Cambria"/>
                <a:cs typeface="Cambria"/>
              </a:rPr>
              <a:t>Datenmanagement aus Archivierungssicht</a:t>
            </a:r>
          </a:p>
          <a:p>
            <a:pPr lvl="1">
              <a:spcBef>
                <a:spcPts val="0"/>
              </a:spcBef>
              <a:buClr>
                <a:srgbClr val="009FDF"/>
              </a:buClr>
              <a:buFont typeface="Symbol" panose="05050102010706020507" pitchFamily="18" charset="2"/>
              <a:buChar char="-"/>
            </a:pPr>
            <a:r>
              <a:rPr lang="de-AT" dirty="0">
                <a:solidFill>
                  <a:schemeClr val="bg1">
                    <a:lumMod val="50000"/>
                  </a:schemeClr>
                </a:solidFill>
                <a:latin typeface="Cambria"/>
                <a:cs typeface="Cambria"/>
              </a:rPr>
              <a:t>Rollenverteilung</a:t>
            </a:r>
          </a:p>
          <a:p>
            <a:pPr lvl="1">
              <a:spcBef>
                <a:spcPts val="0"/>
              </a:spcBef>
              <a:buClr>
                <a:srgbClr val="009FDF"/>
              </a:buClr>
              <a:buFont typeface="Symbol" panose="05050102010706020507" pitchFamily="18" charset="2"/>
              <a:buChar char="-"/>
            </a:pPr>
            <a:r>
              <a:rPr lang="de-AT" dirty="0">
                <a:solidFill>
                  <a:schemeClr val="bg1">
                    <a:lumMod val="50000"/>
                  </a:schemeClr>
                </a:solidFill>
                <a:latin typeface="Cambria"/>
                <a:cs typeface="Cambria"/>
              </a:rPr>
              <a:t>Data </a:t>
            </a:r>
            <a:r>
              <a:rPr lang="de-AT" dirty="0" smtClean="0">
                <a:solidFill>
                  <a:schemeClr val="bg1">
                    <a:lumMod val="50000"/>
                  </a:schemeClr>
                </a:solidFill>
                <a:latin typeface="Cambria"/>
                <a:cs typeface="Cambria"/>
              </a:rPr>
              <a:t>Sharing und Lizenzen</a:t>
            </a:r>
            <a:endParaRPr lang="de-AT" dirty="0">
              <a:solidFill>
                <a:schemeClr val="bg1">
                  <a:lumMod val="50000"/>
                </a:schemeClr>
              </a:solidFill>
              <a:latin typeface="Cambria"/>
              <a:cs typeface="Cambria"/>
            </a:endParaRPr>
          </a:p>
          <a:p>
            <a:pPr lvl="1">
              <a:spcBef>
                <a:spcPts val="0"/>
              </a:spcBef>
              <a:buClr>
                <a:srgbClr val="009FDF"/>
              </a:buClr>
              <a:buFont typeface="Symbol" panose="05050102010706020507" pitchFamily="18" charset="2"/>
              <a:buChar char="-"/>
            </a:pPr>
            <a:r>
              <a:rPr lang="de-AT" dirty="0">
                <a:solidFill>
                  <a:schemeClr val="bg1">
                    <a:lumMod val="50000"/>
                  </a:schemeClr>
                </a:solidFill>
                <a:latin typeface="Cambria"/>
                <a:cs typeface="Cambria"/>
              </a:rPr>
              <a:t>Datenarchive/Repositorien</a:t>
            </a:r>
          </a:p>
          <a:p>
            <a:pPr lvl="1">
              <a:spcBef>
                <a:spcPts val="0"/>
              </a:spcBef>
              <a:buClr>
                <a:srgbClr val="009FDF"/>
              </a:buClr>
              <a:buFont typeface="Symbol" panose="05050102010706020507" pitchFamily="18" charset="2"/>
              <a:buChar char="-"/>
            </a:pPr>
            <a:r>
              <a:rPr lang="de-AT" dirty="0" smtClean="0">
                <a:solidFill>
                  <a:schemeClr val="bg1">
                    <a:lumMod val="50000"/>
                  </a:schemeClr>
                </a:solidFill>
                <a:latin typeface="Cambria"/>
                <a:cs typeface="Cambria"/>
              </a:rPr>
              <a:t>DMP Templates, DMP </a:t>
            </a:r>
            <a:r>
              <a:rPr lang="de-AT" dirty="0">
                <a:solidFill>
                  <a:schemeClr val="bg1">
                    <a:lumMod val="50000"/>
                  </a:schemeClr>
                </a:solidFill>
                <a:latin typeface="Cambria"/>
                <a:cs typeface="Cambria"/>
              </a:rPr>
              <a:t>Online</a:t>
            </a:r>
          </a:p>
          <a:p>
            <a:pPr marL="0" indent="0">
              <a:spcBef>
                <a:spcPts val="1052"/>
              </a:spcBef>
              <a:spcAft>
                <a:spcPts val="1052"/>
              </a:spcAft>
              <a:buNone/>
            </a:pPr>
            <a:endParaRPr lang="de-AT" dirty="0"/>
          </a:p>
        </p:txBody>
      </p:sp>
      <p:sp>
        <p:nvSpPr>
          <p:cNvPr id="4" name="Foliennummernplatzhalter 3"/>
          <p:cNvSpPr>
            <a:spLocks noGrp="1"/>
          </p:cNvSpPr>
          <p:nvPr>
            <p:ph type="sldNum" sz="quarter" idx="4"/>
          </p:nvPr>
        </p:nvSpPr>
        <p:spPr/>
        <p:txBody>
          <a:bodyPr/>
          <a:lstStyle/>
          <a:p>
            <a:fld id="{D153592F-B737-4B5B-9F57-E826AED63FA4}" type="slidenum">
              <a:rPr lang="de-AT" smtClean="0"/>
              <a:t>6</a:t>
            </a:fld>
            <a:endParaRPr lang="de-AT"/>
          </a:p>
        </p:txBody>
      </p:sp>
    </p:spTree>
    <p:extLst>
      <p:ext uri="{BB962C8B-B14F-4D97-AF65-F5344CB8AC3E}">
        <p14:creationId xmlns:p14="http://schemas.microsoft.com/office/powerpoint/2010/main" val="27707844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722313" y="1282535"/>
            <a:ext cx="7772400" cy="943778"/>
          </a:xfrm>
          <a:prstGeom prst="rect">
            <a:avLst/>
          </a:prstGeom>
        </p:spPr>
        <p:txBody>
          <a:bodyPr vert="horz" lIns="91440" tIns="45720" rIns="91440" bIns="45720" rtlCol="0" anchor="b">
            <a:normAutofit/>
          </a:bodyPr>
          <a:lstStyle>
            <a:lvl1pPr algn="l" defTabSz="914400" rtl="0" eaLnBrk="1" latinLnBrk="0" hangingPunct="1">
              <a:spcBef>
                <a:spcPct val="0"/>
              </a:spcBef>
              <a:buNone/>
              <a:defRPr sz="4800" b="0" i="0" kern="1200" cap="all" spc="-100" baseline="0">
                <a:solidFill>
                  <a:srgbClr val="ED7C00"/>
                </a:solidFill>
                <a:latin typeface="Trebuchet MS"/>
                <a:ea typeface="+mj-ea"/>
                <a:cs typeface="Trebuchet MS"/>
              </a:defRPr>
            </a:lvl1pPr>
          </a:lstStyle>
          <a:p>
            <a:pPr lvl="0"/>
            <a:r>
              <a:rPr lang="de-AT" sz="4400" dirty="0">
                <a:solidFill>
                  <a:srgbClr val="CC3300"/>
                </a:solidFill>
              </a:rPr>
              <a:t>Begriffsdefinitionen</a:t>
            </a:r>
            <a:endParaRPr lang="de-AT" sz="4100" dirty="0">
              <a:solidFill>
                <a:srgbClr val="CC3300"/>
              </a:solidFill>
            </a:endParaRPr>
          </a:p>
        </p:txBody>
      </p:sp>
      <p:sp>
        <p:nvSpPr>
          <p:cNvPr id="7" name="Textplatzhalter 2"/>
          <p:cNvSpPr txBox="1">
            <a:spLocks/>
          </p:cNvSpPr>
          <p:nvPr/>
        </p:nvSpPr>
        <p:spPr>
          <a:xfrm>
            <a:off x="864817" y="2691186"/>
            <a:ext cx="7772400" cy="1500187"/>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Clr>
                <a:schemeClr val="accent1"/>
              </a:buClr>
              <a:buSzPct val="85000"/>
              <a:buFont typeface="Arial" pitchFamily="34" charset="0"/>
              <a:buNone/>
              <a:defRPr sz="2400" kern="1200">
                <a:solidFill>
                  <a:schemeClr val="tx1">
                    <a:tint val="75000"/>
                  </a:schemeClr>
                </a:solidFill>
                <a:latin typeface="Trebuchet MS"/>
                <a:ea typeface="+mn-ea"/>
                <a:cs typeface="Trebuchet M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Trebuchet MS"/>
                <a:ea typeface="+mn-ea"/>
                <a:cs typeface="Trebuchet M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Trebuchet MS"/>
                <a:ea typeface="+mn-ea"/>
                <a:cs typeface="Trebuchet M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Trebuchet MS"/>
                <a:ea typeface="+mn-ea"/>
                <a:cs typeface="Trebuchet M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Trebuchet MS"/>
                <a:ea typeface="+mn-ea"/>
                <a:cs typeface="Trebuchet M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l"/>
            <a:r>
              <a:rPr lang="de-AT" dirty="0">
                <a:latin typeface="Cambria" panose="02040503050406030204" pitchFamily="18" charset="0"/>
              </a:rPr>
              <a:t>Forschungsdaten                                                   Forschungsdatenmanagement (FDM)</a:t>
            </a:r>
            <a:br>
              <a:rPr lang="de-AT" dirty="0">
                <a:latin typeface="Cambria" panose="02040503050406030204" pitchFamily="18" charset="0"/>
              </a:rPr>
            </a:br>
            <a:r>
              <a:rPr lang="de-AT" dirty="0">
                <a:latin typeface="Cambria" panose="02040503050406030204" pitchFamily="18" charset="0"/>
              </a:rPr>
              <a:t>Open Data, Open Science                                                                   Datenmanagementpläne (DMP)</a:t>
            </a:r>
          </a:p>
        </p:txBody>
      </p:sp>
      <p:sp>
        <p:nvSpPr>
          <p:cNvPr id="9" name="Foliennummernplatzhalter 8"/>
          <p:cNvSpPr>
            <a:spLocks noGrp="1"/>
          </p:cNvSpPr>
          <p:nvPr>
            <p:ph type="sldNum" sz="quarter" idx="4"/>
          </p:nvPr>
        </p:nvSpPr>
        <p:spPr/>
        <p:txBody>
          <a:bodyPr/>
          <a:lstStyle/>
          <a:p>
            <a:fld id="{D153592F-B737-4B5B-9F57-E826AED63FA4}" type="slidenum">
              <a:rPr lang="de-AT" smtClean="0"/>
              <a:t>7</a:t>
            </a:fld>
            <a:endParaRPr lang="de-AT"/>
          </a:p>
        </p:txBody>
      </p:sp>
    </p:spTree>
    <p:extLst>
      <p:ext uri="{BB962C8B-B14F-4D97-AF65-F5344CB8AC3E}">
        <p14:creationId xmlns:p14="http://schemas.microsoft.com/office/powerpoint/2010/main" val="30669961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solidFill>
                  <a:srgbClr val="009FDF"/>
                </a:solidFill>
                <a:latin typeface="Cambria" panose="02040503050406030204" pitchFamily="18" charset="0"/>
              </a:rPr>
              <a:t>Was sind Forschungsdaten? (1/3)</a:t>
            </a:r>
            <a:endParaRPr lang="de-AT" dirty="0">
              <a:solidFill>
                <a:srgbClr val="009FDF"/>
              </a:solidFill>
              <a:latin typeface="Cambria" panose="02040503050406030204" pitchFamily="18" charset="0"/>
            </a:endParaRPr>
          </a:p>
        </p:txBody>
      </p:sp>
      <p:sp>
        <p:nvSpPr>
          <p:cNvPr id="3" name="Inhaltsplatzhalter 2"/>
          <p:cNvSpPr>
            <a:spLocks noGrp="1"/>
          </p:cNvSpPr>
          <p:nvPr>
            <p:ph idx="1"/>
          </p:nvPr>
        </p:nvSpPr>
        <p:spPr/>
        <p:txBody>
          <a:bodyPr>
            <a:normAutofit/>
          </a:bodyPr>
          <a:lstStyle/>
          <a:p>
            <a:r>
              <a:rPr lang="de-AT" sz="2000" dirty="0" smtClean="0">
                <a:latin typeface="Cambria" panose="02040503050406030204" pitchFamily="18" charset="0"/>
              </a:rPr>
              <a:t>Zahlreiche </a:t>
            </a:r>
            <a:r>
              <a:rPr lang="de-AT" sz="2000" dirty="0">
                <a:latin typeface="Cambria" panose="02040503050406030204" pitchFamily="18" charset="0"/>
              </a:rPr>
              <a:t>Definitionen von Forschungsdaten</a:t>
            </a:r>
          </a:p>
          <a:p>
            <a:r>
              <a:rPr lang="de-AT" sz="2000" dirty="0">
                <a:latin typeface="Cambria" panose="02040503050406030204" pitchFamily="18" charset="0"/>
              </a:rPr>
              <a:t>Definitionsversuch (einer unter vielen) … </a:t>
            </a:r>
          </a:p>
          <a:p>
            <a:pPr marL="0" indent="0">
              <a:buNone/>
            </a:pPr>
            <a:endParaRPr lang="de-AT" dirty="0"/>
          </a:p>
        </p:txBody>
      </p:sp>
      <p:sp>
        <p:nvSpPr>
          <p:cNvPr id="5" name="Textfeld 4"/>
          <p:cNvSpPr txBox="1"/>
          <p:nvPr/>
        </p:nvSpPr>
        <p:spPr>
          <a:xfrm>
            <a:off x="599704" y="5863146"/>
            <a:ext cx="7867403" cy="461665"/>
          </a:xfrm>
          <a:prstGeom prst="rect">
            <a:avLst/>
          </a:prstGeom>
          <a:noFill/>
        </p:spPr>
        <p:txBody>
          <a:bodyPr wrap="square" rtlCol="0">
            <a:spAutoFit/>
          </a:bodyPr>
          <a:lstStyle/>
          <a:p>
            <a:r>
              <a:rPr lang="de-DE" sz="1200" dirty="0" smtClean="0">
                <a:solidFill>
                  <a:schemeClr val="bg1">
                    <a:lumMod val="50000"/>
                  </a:schemeClr>
                </a:solidFill>
                <a:latin typeface="Cambria" panose="02040503050406030204" pitchFamily="18" charset="0"/>
                <a:cs typeface="Trebuchet MS"/>
              </a:rPr>
              <a:t>Aus: e-Infrastructures Austria: </a:t>
            </a:r>
            <a:r>
              <a:rPr lang="de-DE" sz="1200" i="1" dirty="0" smtClean="0">
                <a:solidFill>
                  <a:schemeClr val="bg1">
                    <a:lumMod val="50000"/>
                  </a:schemeClr>
                </a:solidFill>
                <a:latin typeface="Cambria" panose="02040503050406030204" pitchFamily="18" charset="0"/>
                <a:cs typeface="Trebuchet MS"/>
              </a:rPr>
              <a:t>Forschende </a:t>
            </a:r>
            <a:r>
              <a:rPr lang="de-DE" sz="1200" i="1" dirty="0">
                <a:solidFill>
                  <a:schemeClr val="bg1">
                    <a:lumMod val="50000"/>
                  </a:schemeClr>
                </a:solidFill>
                <a:latin typeface="Cambria" panose="02040503050406030204" pitchFamily="18" charset="0"/>
                <a:cs typeface="Trebuchet MS"/>
              </a:rPr>
              <a:t>und ihre Daten. Ergebnisse einer österreichweiten Befragung – Report 2015</a:t>
            </a:r>
            <a:r>
              <a:rPr lang="de-DE" sz="1200" dirty="0">
                <a:solidFill>
                  <a:schemeClr val="bg1">
                    <a:lumMod val="50000"/>
                  </a:schemeClr>
                </a:solidFill>
                <a:latin typeface="Cambria" panose="02040503050406030204" pitchFamily="18" charset="0"/>
                <a:cs typeface="Trebuchet MS"/>
              </a:rPr>
              <a:t>. Version 1.2. DOI: 10.5281/zenodo.32043</a:t>
            </a:r>
            <a:endParaRPr lang="de-AT" sz="1200" dirty="0">
              <a:solidFill>
                <a:schemeClr val="bg1">
                  <a:lumMod val="50000"/>
                </a:schemeClr>
              </a:solidFill>
              <a:latin typeface="Cambria" panose="02040503050406030204" pitchFamily="18" charset="0"/>
              <a:cs typeface="Trebuchet MS"/>
            </a:endParaRPr>
          </a:p>
        </p:txBody>
      </p:sp>
      <p:grpSp>
        <p:nvGrpSpPr>
          <p:cNvPr id="10" name="Gruppieren 9"/>
          <p:cNvGrpSpPr/>
          <p:nvPr/>
        </p:nvGrpSpPr>
        <p:grpSpPr>
          <a:xfrm>
            <a:off x="1341912" y="2444460"/>
            <a:ext cx="5462649" cy="3303199"/>
            <a:chOff x="546265" y="2242579"/>
            <a:chExt cx="5462649" cy="3303199"/>
          </a:xfrm>
        </p:grpSpPr>
        <p:sp>
          <p:nvSpPr>
            <p:cNvPr id="4" name="Rechteck 3"/>
            <p:cNvSpPr/>
            <p:nvPr/>
          </p:nvSpPr>
          <p:spPr>
            <a:xfrm>
              <a:off x="546265" y="2242579"/>
              <a:ext cx="5367647" cy="3170099"/>
            </a:xfrm>
            <a:prstGeom prst="rect">
              <a:avLst/>
            </a:prstGeom>
          </p:spPr>
          <p:txBody>
            <a:bodyPr wrap="square">
              <a:spAutoFit/>
            </a:bodyPr>
            <a:lstStyle/>
            <a:p>
              <a:pPr marL="474483" lvl="1" indent="0">
                <a:buNone/>
              </a:pPr>
              <a:r>
                <a:rPr lang="de-AT" sz="2000" i="1" dirty="0">
                  <a:solidFill>
                    <a:srgbClr val="CC3300"/>
                  </a:solidFill>
                  <a:latin typeface="Cambria" panose="02040503050406030204" pitchFamily="18" charset="0"/>
                </a:rPr>
                <a:t>„Unter dem Begriff </a:t>
              </a:r>
              <a:r>
                <a:rPr lang="de-AT" sz="2000" i="1" dirty="0" smtClean="0">
                  <a:solidFill>
                    <a:srgbClr val="CC3300"/>
                  </a:solidFill>
                  <a:latin typeface="Cambria" panose="02040503050406030204" pitchFamily="18" charset="0"/>
                </a:rPr>
                <a:t>"Forschungsdaten" </a:t>
              </a:r>
              <a:r>
                <a:rPr lang="de-AT" sz="2000" i="1" dirty="0">
                  <a:solidFill>
                    <a:srgbClr val="CC3300"/>
                  </a:solidFill>
                  <a:latin typeface="Cambria" panose="02040503050406030204" pitchFamily="18" charset="0"/>
                </a:rPr>
                <a:t>sind alle Daten zu verstehen, die im Zuge wissenschaftlicher Forschungs- und </a:t>
              </a:r>
              <a:r>
                <a:rPr lang="de-AT" sz="2000" i="1" dirty="0" err="1">
                  <a:solidFill>
                    <a:srgbClr val="CC3300"/>
                  </a:solidFill>
                  <a:latin typeface="Cambria" panose="02040503050406030204" pitchFamily="18" charset="0"/>
                </a:rPr>
                <a:t>künstlerischer</a:t>
              </a:r>
              <a:r>
                <a:rPr lang="de-AT" sz="2000" i="1" dirty="0">
                  <a:solidFill>
                    <a:srgbClr val="CC3300"/>
                  </a:solidFill>
                  <a:latin typeface="Cambria" panose="02040503050406030204" pitchFamily="18" charset="0"/>
                </a:rPr>
                <a:t> Schaffensprozesse entstehen (z.B. Text, Tabellen, Video, Audio, Grafik etc.) und/oder auf deren Grundlage Ihre Forschungsergebnisse und/oder Kunstwerke basieren – z.B. durch Experimente, Quellenforschungen, Messungen, Erhebungen, </a:t>
              </a:r>
              <a:r>
                <a:rPr lang="de-AT" sz="2000" i="1" dirty="0" err="1">
                  <a:solidFill>
                    <a:srgbClr val="CC3300"/>
                  </a:solidFill>
                  <a:latin typeface="Cambria" panose="02040503050406030204" pitchFamily="18" charset="0"/>
                </a:rPr>
                <a:t>Digitalisate</a:t>
              </a:r>
              <a:r>
                <a:rPr lang="de-AT" sz="2000" i="1" dirty="0">
                  <a:solidFill>
                    <a:srgbClr val="CC3300"/>
                  </a:solidFill>
                  <a:latin typeface="Cambria" panose="02040503050406030204" pitchFamily="18" charset="0"/>
                </a:rPr>
                <a:t> oder </a:t>
              </a:r>
              <a:r>
                <a:rPr lang="de-AT" sz="2000" i="1" dirty="0" err="1">
                  <a:solidFill>
                    <a:srgbClr val="CC3300"/>
                  </a:solidFill>
                  <a:latin typeface="Cambria" panose="02040503050406030204" pitchFamily="18" charset="0"/>
                </a:rPr>
                <a:t>Entwürfe</a:t>
              </a:r>
              <a:r>
                <a:rPr lang="de-AT" sz="2000" i="1" dirty="0">
                  <a:solidFill>
                    <a:srgbClr val="CC3300"/>
                  </a:solidFill>
                  <a:latin typeface="Cambria" panose="02040503050406030204" pitchFamily="18" charset="0"/>
                </a:rPr>
                <a:t>.“</a:t>
              </a:r>
            </a:p>
          </p:txBody>
        </p:sp>
        <p:sp>
          <p:nvSpPr>
            <p:cNvPr id="6" name="Eckige Klammer links/rechts 5"/>
            <p:cNvSpPr/>
            <p:nvPr/>
          </p:nvSpPr>
          <p:spPr>
            <a:xfrm>
              <a:off x="855023" y="2250740"/>
              <a:ext cx="5153891" cy="3295038"/>
            </a:xfrm>
            <a:prstGeom prst="bracketPair">
              <a:avLst>
                <a:gd name="adj" fmla="val 16986"/>
              </a:avLst>
            </a:prstGeom>
            <a:ln w="508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txBody>
            <a:bodyPr lIns="80147" tIns="40074" rIns="80147" bIns="40074" rtlCol="0" anchor="ctr"/>
            <a:lstStyle/>
            <a:p>
              <a:pPr algn="ctr"/>
              <a:endParaRPr lang="de-AT"/>
            </a:p>
          </p:txBody>
        </p:sp>
      </p:grpSp>
      <p:sp>
        <p:nvSpPr>
          <p:cNvPr id="7" name="Foliennummernplatzhalter 6"/>
          <p:cNvSpPr>
            <a:spLocks noGrp="1"/>
          </p:cNvSpPr>
          <p:nvPr>
            <p:ph type="sldNum" sz="quarter" idx="4"/>
          </p:nvPr>
        </p:nvSpPr>
        <p:spPr/>
        <p:txBody>
          <a:bodyPr/>
          <a:lstStyle/>
          <a:p>
            <a:fld id="{D153592F-B737-4B5B-9F57-E826AED63FA4}" type="slidenum">
              <a:rPr lang="de-AT" smtClean="0"/>
              <a:t>8</a:t>
            </a:fld>
            <a:endParaRPr lang="de-AT"/>
          </a:p>
        </p:txBody>
      </p:sp>
    </p:spTree>
    <p:extLst>
      <p:ext uri="{BB962C8B-B14F-4D97-AF65-F5344CB8AC3E}">
        <p14:creationId xmlns:p14="http://schemas.microsoft.com/office/powerpoint/2010/main" val="20804831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solidFill>
                  <a:srgbClr val="009FDF"/>
                </a:solidFill>
                <a:latin typeface="Cambria" panose="02040503050406030204" pitchFamily="18" charset="0"/>
              </a:rPr>
              <a:t>Was sind Forschungsdaten? (2/3)</a:t>
            </a:r>
            <a:endParaRPr lang="de-AT" dirty="0">
              <a:solidFill>
                <a:srgbClr val="009FDF"/>
              </a:solidFill>
              <a:latin typeface="Cambria" panose="02040503050406030204" pitchFamily="18" charset="0"/>
            </a:endParaRPr>
          </a:p>
        </p:txBody>
      </p:sp>
      <p:sp>
        <p:nvSpPr>
          <p:cNvPr id="4" name="Rechteck 3"/>
          <p:cNvSpPr/>
          <p:nvPr/>
        </p:nvSpPr>
        <p:spPr>
          <a:xfrm>
            <a:off x="1733795" y="1649534"/>
            <a:ext cx="5617029" cy="4093428"/>
          </a:xfrm>
          <a:prstGeom prst="rect">
            <a:avLst/>
          </a:prstGeom>
        </p:spPr>
        <p:txBody>
          <a:bodyPr wrap="square">
            <a:spAutoFit/>
          </a:bodyPr>
          <a:lstStyle/>
          <a:p>
            <a:pPr marL="474483" lvl="1" indent="0">
              <a:buNone/>
            </a:pPr>
            <a:r>
              <a:rPr lang="en-US" sz="2000" i="1" dirty="0">
                <a:solidFill>
                  <a:srgbClr val="CC3300"/>
                </a:solidFill>
                <a:latin typeface="Cambria" panose="02040503050406030204" pitchFamily="18" charset="0"/>
              </a:rPr>
              <a:t>“Research data are data in any format or medium that relate to or support research, scholarship, or artistic activity. They can be classified as: </a:t>
            </a:r>
          </a:p>
          <a:p>
            <a:pPr marL="931683" lvl="1" indent="-457200">
              <a:buFont typeface="+mj-lt"/>
              <a:buAutoNum type="alphaLcParenR"/>
            </a:pPr>
            <a:r>
              <a:rPr lang="en-US" sz="2000" i="1" dirty="0">
                <a:solidFill>
                  <a:srgbClr val="CC3300"/>
                </a:solidFill>
                <a:latin typeface="Cambria" panose="02040503050406030204" pitchFamily="18" charset="0"/>
              </a:rPr>
              <a:t>Raw or primary data: information recorded as notes, images, video footage, paper surveys, computer files, etc.</a:t>
            </a:r>
          </a:p>
          <a:p>
            <a:pPr marL="931683" lvl="1" indent="-457200">
              <a:buFont typeface="+mj-lt"/>
              <a:buAutoNum type="alphaLcParenR"/>
            </a:pPr>
            <a:r>
              <a:rPr lang="en-US" sz="2000" i="1" dirty="0">
                <a:solidFill>
                  <a:srgbClr val="CC3300"/>
                </a:solidFill>
                <a:latin typeface="Cambria" panose="02040503050406030204" pitchFamily="18" charset="0"/>
              </a:rPr>
              <a:t>Processed data: analyses, descriptions, and conclusions prepared as reports or papers</a:t>
            </a:r>
          </a:p>
          <a:p>
            <a:pPr marL="931683" lvl="1" indent="-457200">
              <a:buFont typeface="+mj-lt"/>
              <a:buAutoNum type="alphaLcParenR"/>
            </a:pPr>
            <a:r>
              <a:rPr lang="en-US" sz="2000" i="1" dirty="0">
                <a:solidFill>
                  <a:srgbClr val="CC3300"/>
                </a:solidFill>
                <a:latin typeface="Cambria" panose="02040503050406030204" pitchFamily="18" charset="0"/>
              </a:rPr>
              <a:t>Published data: information distributed to people beyond  those involved in data acquisition and administration”</a:t>
            </a:r>
          </a:p>
          <a:p>
            <a:pPr marL="474483" lvl="1" indent="0">
              <a:buNone/>
            </a:pPr>
            <a:r>
              <a:rPr lang="en-US" sz="2000" i="1" dirty="0">
                <a:solidFill>
                  <a:srgbClr val="CC3300"/>
                </a:solidFill>
                <a:latin typeface="Cambria" panose="02040503050406030204" pitchFamily="18" charset="0"/>
              </a:rPr>
              <a:t> </a:t>
            </a:r>
          </a:p>
        </p:txBody>
      </p:sp>
      <p:sp>
        <p:nvSpPr>
          <p:cNvPr id="5" name="Textfeld 4"/>
          <p:cNvSpPr txBox="1"/>
          <p:nvPr/>
        </p:nvSpPr>
        <p:spPr>
          <a:xfrm>
            <a:off x="843148" y="5863386"/>
            <a:ext cx="7481454" cy="461665"/>
          </a:xfrm>
          <a:prstGeom prst="rect">
            <a:avLst/>
          </a:prstGeom>
          <a:noFill/>
        </p:spPr>
        <p:txBody>
          <a:bodyPr wrap="square" rtlCol="0">
            <a:spAutoFit/>
          </a:bodyPr>
          <a:lstStyle/>
          <a:p>
            <a:r>
              <a:rPr lang="en-US" sz="1200" dirty="0" err="1" smtClean="0">
                <a:solidFill>
                  <a:schemeClr val="bg1">
                    <a:lumMod val="50000"/>
                  </a:schemeClr>
                </a:solidFill>
                <a:latin typeface="Cambria" panose="02040503050406030204" pitchFamily="18" charset="0"/>
                <a:cs typeface="Trebuchet MS"/>
              </a:rPr>
              <a:t>Aus</a:t>
            </a:r>
            <a:r>
              <a:rPr lang="en-US" sz="1200" dirty="0" smtClean="0">
                <a:solidFill>
                  <a:schemeClr val="bg1">
                    <a:lumMod val="50000"/>
                  </a:schemeClr>
                </a:solidFill>
                <a:latin typeface="Cambria" panose="02040503050406030204" pitchFamily="18" charset="0"/>
                <a:cs typeface="Trebuchet MS"/>
              </a:rPr>
              <a:t>: University </a:t>
            </a:r>
            <a:r>
              <a:rPr lang="en-US" sz="1200" dirty="0">
                <a:solidFill>
                  <a:schemeClr val="bg1">
                    <a:lumMod val="50000"/>
                  </a:schemeClr>
                </a:solidFill>
                <a:latin typeface="Cambria" panose="02040503050406030204" pitchFamily="18" charset="0"/>
                <a:cs typeface="Trebuchet MS"/>
              </a:rPr>
              <a:t>of </a:t>
            </a:r>
            <a:r>
              <a:rPr lang="en-US" sz="1200" dirty="0" smtClean="0">
                <a:solidFill>
                  <a:schemeClr val="bg1">
                    <a:lumMod val="50000"/>
                  </a:schemeClr>
                </a:solidFill>
                <a:latin typeface="Cambria" panose="02040503050406030204" pitchFamily="18" charset="0"/>
                <a:cs typeface="Trebuchet MS"/>
              </a:rPr>
              <a:t>Minnesota, Ingrid </a:t>
            </a:r>
            <a:r>
              <a:rPr lang="en-US" sz="1200" dirty="0" err="1">
                <a:solidFill>
                  <a:schemeClr val="bg1">
                    <a:lumMod val="50000"/>
                  </a:schemeClr>
                </a:solidFill>
                <a:latin typeface="Cambria" panose="02040503050406030204" pitchFamily="18" charset="0"/>
                <a:cs typeface="Trebuchet MS"/>
              </a:rPr>
              <a:t>Dillo</a:t>
            </a:r>
            <a:r>
              <a:rPr lang="en-US" sz="1200" dirty="0">
                <a:solidFill>
                  <a:schemeClr val="bg1">
                    <a:lumMod val="50000"/>
                  </a:schemeClr>
                </a:solidFill>
                <a:latin typeface="Cambria" panose="02040503050406030204" pitchFamily="18" charset="0"/>
                <a:cs typeface="Trebuchet MS"/>
              </a:rPr>
              <a:t> – Data Archiving and Networked Services (DANS), Certification as a means of providing trust, Florence, Fondazione </a:t>
            </a:r>
            <a:r>
              <a:rPr lang="en-US" sz="1200" dirty="0" err="1">
                <a:solidFill>
                  <a:schemeClr val="bg1">
                    <a:lumMod val="50000"/>
                  </a:schemeClr>
                </a:solidFill>
                <a:latin typeface="Cambria" panose="02040503050406030204" pitchFamily="18" charset="0"/>
                <a:cs typeface="Trebuchet MS"/>
              </a:rPr>
              <a:t>Rinascimento</a:t>
            </a:r>
            <a:r>
              <a:rPr lang="en-US" sz="1200" dirty="0">
                <a:solidFill>
                  <a:schemeClr val="bg1">
                    <a:lumMod val="50000"/>
                  </a:schemeClr>
                </a:solidFill>
                <a:latin typeface="Cambria" panose="02040503050406030204" pitchFamily="18" charset="0"/>
                <a:cs typeface="Trebuchet MS"/>
              </a:rPr>
              <a:t> </a:t>
            </a:r>
            <a:r>
              <a:rPr lang="en-US" sz="1200" dirty="0" err="1">
                <a:solidFill>
                  <a:schemeClr val="bg1">
                    <a:lumMod val="50000"/>
                  </a:schemeClr>
                </a:solidFill>
                <a:latin typeface="Cambria" panose="02040503050406030204" pitchFamily="18" charset="0"/>
                <a:cs typeface="Trebuchet MS"/>
              </a:rPr>
              <a:t>Digitale</a:t>
            </a:r>
            <a:r>
              <a:rPr lang="en-US" sz="1200" dirty="0">
                <a:solidFill>
                  <a:schemeClr val="bg1">
                    <a:lumMod val="50000"/>
                  </a:schemeClr>
                </a:solidFill>
                <a:latin typeface="Cambria" panose="02040503050406030204" pitchFamily="18" charset="0"/>
                <a:cs typeface="Trebuchet MS"/>
              </a:rPr>
              <a:t>, </a:t>
            </a:r>
            <a:r>
              <a:rPr lang="en-US" sz="1200" dirty="0" smtClean="0">
                <a:solidFill>
                  <a:schemeClr val="bg1">
                    <a:lumMod val="50000"/>
                  </a:schemeClr>
                </a:solidFill>
                <a:latin typeface="Cambria" panose="02040503050406030204" pitchFamily="18" charset="0"/>
                <a:cs typeface="Trebuchet MS"/>
              </a:rPr>
              <a:t>2012 </a:t>
            </a:r>
            <a:endParaRPr lang="de-AT" sz="1200" dirty="0">
              <a:solidFill>
                <a:schemeClr val="bg1">
                  <a:lumMod val="50000"/>
                </a:schemeClr>
              </a:solidFill>
              <a:latin typeface="Cambria" panose="02040503050406030204" pitchFamily="18" charset="0"/>
              <a:cs typeface="Trebuchet MS"/>
            </a:endParaRPr>
          </a:p>
        </p:txBody>
      </p:sp>
      <p:sp>
        <p:nvSpPr>
          <p:cNvPr id="9" name="Eckige Klammer links/rechts 8"/>
          <p:cNvSpPr/>
          <p:nvPr/>
        </p:nvSpPr>
        <p:spPr>
          <a:xfrm>
            <a:off x="1911925" y="1624645"/>
            <a:ext cx="5438899" cy="3896243"/>
          </a:xfrm>
          <a:prstGeom prst="bracketPair">
            <a:avLst>
              <a:gd name="adj" fmla="val 16986"/>
            </a:avLst>
          </a:prstGeom>
          <a:ln w="508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txBody>
          <a:bodyPr lIns="80147" tIns="40074" rIns="80147" bIns="40074" rtlCol="0" anchor="ctr"/>
          <a:lstStyle/>
          <a:p>
            <a:pPr algn="ctr"/>
            <a:endParaRPr lang="de-AT"/>
          </a:p>
        </p:txBody>
      </p:sp>
      <p:sp>
        <p:nvSpPr>
          <p:cNvPr id="3" name="Foliennummernplatzhalter 2"/>
          <p:cNvSpPr>
            <a:spLocks noGrp="1"/>
          </p:cNvSpPr>
          <p:nvPr>
            <p:ph type="sldNum" sz="quarter" idx="4"/>
          </p:nvPr>
        </p:nvSpPr>
        <p:spPr/>
        <p:txBody>
          <a:bodyPr/>
          <a:lstStyle/>
          <a:p>
            <a:fld id="{D153592F-B737-4B5B-9F57-E826AED63FA4}" type="slidenum">
              <a:rPr lang="de-AT" smtClean="0"/>
              <a:t>9</a:t>
            </a:fld>
            <a:endParaRPr lang="de-AT"/>
          </a:p>
        </p:txBody>
      </p:sp>
    </p:spTree>
    <p:extLst>
      <p:ext uri="{BB962C8B-B14F-4D97-AF65-F5344CB8AC3E}">
        <p14:creationId xmlns:p14="http://schemas.microsoft.com/office/powerpoint/2010/main" val="152525786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2867</Words>
  <Application>Microsoft Office PowerPoint</Application>
  <PresentationFormat>Bildschirmpräsentation (4:3)</PresentationFormat>
  <Paragraphs>437</Paragraphs>
  <Slides>52</Slides>
  <Notes>3</Notes>
  <HiddenSlides>0</HiddenSlides>
  <MMClips>0</MMClips>
  <ScaleCrop>false</ScaleCrop>
  <HeadingPairs>
    <vt:vector size="4" baseType="variant">
      <vt:variant>
        <vt:lpstr>Design</vt:lpstr>
      </vt:variant>
      <vt:variant>
        <vt:i4>2</vt:i4>
      </vt:variant>
      <vt:variant>
        <vt:lpstr>Folientitel</vt:lpstr>
      </vt:variant>
      <vt:variant>
        <vt:i4>52</vt:i4>
      </vt:variant>
    </vt:vector>
  </HeadingPairs>
  <TitlesOfParts>
    <vt:vector size="54" baseType="lpstr">
      <vt:lpstr>Clarity</vt:lpstr>
      <vt:lpstr>Benutzerdefiniertes Design</vt:lpstr>
      <vt:lpstr>PowerPoint-Präsentation</vt:lpstr>
      <vt:lpstr>Datenmanagementpläne</vt:lpstr>
      <vt:lpstr>PowerPoint-Präsentation</vt:lpstr>
      <vt:lpstr>PowerPoint-Präsentation</vt:lpstr>
      <vt:lpstr>PowerPoint-Präsentation</vt:lpstr>
      <vt:lpstr> Agenda  </vt:lpstr>
      <vt:lpstr>PowerPoint-Präsentation</vt:lpstr>
      <vt:lpstr>Was sind Forschungsdaten? (1/3)</vt:lpstr>
      <vt:lpstr>Was sind Forschungsdaten? (2/3)</vt:lpstr>
      <vt:lpstr>Was sind Forschungsdaten? (3/3)</vt:lpstr>
      <vt:lpstr>PowerPoint-Präsentation</vt:lpstr>
      <vt:lpstr>PowerPoint-Präsentation</vt:lpstr>
      <vt:lpstr>PowerPoint-Präsentation</vt:lpstr>
      <vt:lpstr>Open Data</vt:lpstr>
      <vt:lpstr>PowerPoint-Präsentation</vt:lpstr>
      <vt:lpstr>Was ist ein Daten-management-plan (DMP)?</vt:lpstr>
      <vt:lpstr>Woraus besteht ein DMP?</vt:lpstr>
      <vt:lpstr>PowerPoint-Präsentation</vt:lpstr>
      <vt:lpstr>PowerPoint-Präsentation</vt:lpstr>
      <vt:lpstr>FWF Open Access Policy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Horizon 2020 ORD Pilot – Ausblick </vt:lpstr>
      <vt:lpstr>PowerPoint-Präsentation</vt:lpstr>
      <vt:lpstr>PowerPoint-Präsentation</vt:lpstr>
      <vt:lpstr>PowerPoint-Präsentation</vt:lpstr>
      <vt:lpstr>Fragen zum Data Sharing Prozess</vt:lpstr>
      <vt:lpstr>PowerPoint-Präsentation</vt:lpstr>
      <vt:lpstr>PowerPoint-Präsentation</vt:lpstr>
      <vt:lpstr>Verzeichnisse von Repositorien</vt:lpstr>
      <vt:lpstr>PowerPoint-Präsentation</vt:lpstr>
      <vt:lpstr>PowerPoint-Präsentation</vt:lpstr>
      <vt:lpstr>Download DMP Templates (Word Docs)</vt:lpstr>
      <vt:lpstr>PowerPoint-Präsentation</vt:lpstr>
      <vt:lpstr>PowerPoint-Präsentation</vt:lpstr>
      <vt:lpstr>Horizon 2020 (1/3)</vt:lpstr>
      <vt:lpstr>Horizon 2020 (2/3)</vt:lpstr>
      <vt:lpstr>Horizon 2020 (3/3)</vt:lpstr>
      <vt:lpstr>Forschungsdatenmanagement</vt:lpstr>
      <vt:lpstr>Beispiele für DMPs</vt:lpstr>
      <vt:lpstr>Forschungsdaten in Österreich</vt:lpstr>
      <vt:lpstr>PowerPoint-Präsentation</vt:lpstr>
    </vt:vector>
  </TitlesOfParts>
  <Company>KMi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Harry</dc:creator>
  <cp:lastModifiedBy>Sánchez Sólis, Barbara</cp:lastModifiedBy>
  <cp:revision>344</cp:revision>
  <cp:lastPrinted>2016-08-11T14:44:23Z</cp:lastPrinted>
  <dcterms:created xsi:type="dcterms:W3CDTF">2014-03-12T14:16:07Z</dcterms:created>
  <dcterms:modified xsi:type="dcterms:W3CDTF">2016-09-15T08:42:03Z</dcterms:modified>
</cp:coreProperties>
</file>