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79" r:id="rId2"/>
    <p:sldId id="796" r:id="rId3"/>
    <p:sldId id="780" r:id="rId4"/>
    <p:sldId id="781" r:id="rId5"/>
    <p:sldId id="782" r:id="rId6"/>
    <p:sldId id="783" r:id="rId7"/>
    <p:sldId id="797" r:id="rId8"/>
    <p:sldId id="784" r:id="rId9"/>
    <p:sldId id="771" r:id="rId10"/>
    <p:sldId id="791" r:id="rId11"/>
    <p:sldId id="766" r:id="rId12"/>
    <p:sldId id="772" r:id="rId13"/>
    <p:sldId id="773" r:id="rId14"/>
    <p:sldId id="774" r:id="rId15"/>
    <p:sldId id="775" r:id="rId16"/>
    <p:sldId id="799" r:id="rId17"/>
    <p:sldId id="792" r:id="rId18"/>
    <p:sldId id="793" r:id="rId19"/>
    <p:sldId id="794" r:id="rId20"/>
    <p:sldId id="795" r:id="rId21"/>
    <p:sldId id="776" r:id="rId22"/>
  </p:sldIdLst>
  <p:sldSz cx="12190413" cy="6858000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 userDrawn="1">
          <p15:clr>
            <a:srgbClr val="A4A3A4"/>
          </p15:clr>
        </p15:guide>
        <p15:guide id="2" pos="2073" userDrawn="1">
          <p15:clr>
            <a:srgbClr val="A4A3A4"/>
          </p15:clr>
        </p15:guide>
        <p15:guide id="3" orient="horz" pos="3104" userDrawn="1">
          <p15:clr>
            <a:srgbClr val="A4A3A4"/>
          </p15:clr>
        </p15:guide>
        <p15:guide id="4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3E6FD2"/>
    <a:srgbClr val="C7E1F9"/>
    <a:srgbClr val="90C4F4"/>
    <a:srgbClr val="C7FFF9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7" autoAdjust="0"/>
    <p:restoredTop sz="95314" autoAdjust="0"/>
  </p:normalViewPr>
  <p:slideViewPr>
    <p:cSldViewPr>
      <p:cViewPr varScale="1">
        <p:scale>
          <a:sx n="110" d="100"/>
          <a:sy n="110" d="100"/>
        </p:scale>
        <p:origin x="324" y="96"/>
      </p:cViewPr>
      <p:guideLst>
        <p:guide orient="horz" pos="2160"/>
        <p:guide pos="2880"/>
        <p:guide pos="3840"/>
      </p:guideLst>
    </p:cSldViewPr>
  </p:slideViewPr>
  <p:outlineViewPr>
    <p:cViewPr>
      <p:scale>
        <a:sx n="33" d="100"/>
        <a:sy n="33" d="100"/>
      </p:scale>
      <p:origin x="0" y="-2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411" y="45"/>
      </p:cViewPr>
      <p:guideLst>
        <p:guide orient="horz" pos="3082"/>
        <p:guide pos="2073"/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F266A-18B8-4A24-853D-49760E6CB69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0EEA9-BE9C-4A0E-A205-CA02A7FE0BC9}">
      <dgm:prSet phldrT="[Text]" custT="1"/>
      <dgm:spPr/>
      <dgm:t>
        <a:bodyPr/>
        <a:lstStyle/>
        <a:p>
          <a:r>
            <a:rPr lang="en-GB" sz="1400" b="1" dirty="0" smtClean="0"/>
            <a:t>European</a:t>
          </a:r>
          <a:br>
            <a:rPr lang="en-GB" sz="1400" b="1" dirty="0" smtClean="0"/>
          </a:br>
          <a:r>
            <a:rPr lang="en-GB" sz="1400" b="1" dirty="0" smtClean="0"/>
            <a:t> Cloud initiative</a:t>
          </a:r>
          <a:endParaRPr lang="en-US" sz="1400" b="1" dirty="0"/>
        </a:p>
      </dgm:t>
    </dgm:pt>
    <dgm:pt modelId="{EB816AC6-FA33-4404-ACCC-F19B0121AF40}" type="parTrans" cxnId="{C381B3FA-A4FF-48F0-AA3D-86BE2C7ECDD8}">
      <dgm:prSet/>
      <dgm:spPr/>
      <dgm:t>
        <a:bodyPr/>
        <a:lstStyle/>
        <a:p>
          <a:endParaRPr lang="en-US"/>
        </a:p>
      </dgm:t>
    </dgm:pt>
    <dgm:pt modelId="{F07546E8-41FC-4911-9009-6323CC3631D8}" type="sibTrans" cxnId="{C381B3FA-A4FF-48F0-AA3D-86BE2C7ECDD8}">
      <dgm:prSet/>
      <dgm:spPr/>
      <dgm:t>
        <a:bodyPr/>
        <a:lstStyle/>
        <a:p>
          <a:endParaRPr lang="en-US"/>
        </a:p>
      </dgm:t>
    </dgm:pt>
    <dgm:pt modelId="{F0C43008-B9F9-4B47-8882-981AA94FB062}">
      <dgm:prSet custT="1"/>
      <dgm:spPr/>
      <dgm:t>
        <a:bodyPr/>
        <a:lstStyle/>
        <a:p>
          <a:r>
            <a:rPr lang="en-GB" sz="1400" b="1" dirty="0" smtClean="0"/>
            <a:t>Implementation Roadmap</a:t>
          </a:r>
          <a:endParaRPr lang="en-US" sz="1400" b="1" dirty="0" smtClean="0"/>
        </a:p>
      </dgm:t>
    </dgm:pt>
    <dgm:pt modelId="{377A64D9-89D5-4CC1-9090-40B4A132A90B}" type="parTrans" cxnId="{4A19B2A4-6143-4557-AB8D-3439ED0E6B0A}">
      <dgm:prSet/>
      <dgm:spPr/>
      <dgm:t>
        <a:bodyPr/>
        <a:lstStyle/>
        <a:p>
          <a:endParaRPr lang="en-US"/>
        </a:p>
      </dgm:t>
    </dgm:pt>
    <dgm:pt modelId="{2F63CE85-2923-461A-8E82-8A45BB507704}" type="sibTrans" cxnId="{4A19B2A4-6143-4557-AB8D-3439ED0E6B0A}">
      <dgm:prSet/>
      <dgm:spPr/>
      <dgm:t>
        <a:bodyPr/>
        <a:lstStyle/>
        <a:p>
          <a:endParaRPr lang="en-US"/>
        </a:p>
      </dgm:t>
    </dgm:pt>
    <dgm:pt modelId="{834ECD83-E221-486A-8ACF-6BE6E254E881}">
      <dgm:prSet custT="1"/>
      <dgm:spPr/>
      <dgm:t>
        <a:bodyPr/>
        <a:lstStyle/>
        <a:p>
          <a:r>
            <a:rPr lang="en-US" sz="1400" b="1" dirty="0" smtClean="0"/>
            <a:t>Council conclusions</a:t>
          </a:r>
          <a:endParaRPr lang="en-US" sz="1400" b="1" dirty="0"/>
        </a:p>
      </dgm:t>
    </dgm:pt>
    <dgm:pt modelId="{20ADF0C2-00E0-485E-B748-B019AC21F9F2}" type="parTrans" cxnId="{EDD93526-DB43-4CC9-8778-BB87AB2EAEA2}">
      <dgm:prSet/>
      <dgm:spPr/>
      <dgm:t>
        <a:bodyPr/>
        <a:lstStyle/>
        <a:p>
          <a:endParaRPr lang="en-US"/>
        </a:p>
      </dgm:t>
    </dgm:pt>
    <dgm:pt modelId="{9A44128D-F78F-4CA9-AB5F-BE5B8B391226}" type="sibTrans" cxnId="{EDD93526-DB43-4CC9-8778-BB87AB2EAEA2}">
      <dgm:prSet/>
      <dgm:spPr/>
      <dgm:t>
        <a:bodyPr/>
        <a:lstStyle/>
        <a:p>
          <a:endParaRPr lang="en-US"/>
        </a:p>
      </dgm:t>
    </dgm:pt>
    <dgm:pt modelId="{F41AE4C4-4E65-4A6D-A5FB-908DA7F2C263}">
      <dgm:prSet phldrT="[Text]" custT="1"/>
      <dgm:spPr/>
      <dgm:t>
        <a:bodyPr/>
        <a:lstStyle/>
        <a:p>
          <a:r>
            <a:rPr lang="en-US" sz="1400" b="1" baseline="0" dirty="0" smtClean="0"/>
            <a:t>H2020 – WP 2018-20</a:t>
          </a:r>
          <a:endParaRPr lang="en-US" sz="1400" b="1" dirty="0"/>
        </a:p>
      </dgm:t>
    </dgm:pt>
    <dgm:pt modelId="{87FC9E19-C1B3-4443-ACD4-EF3237D0ACDA}" type="parTrans" cxnId="{194B17FD-0F26-4E66-A64F-E4D97F2BA7CF}">
      <dgm:prSet/>
      <dgm:spPr/>
      <dgm:t>
        <a:bodyPr/>
        <a:lstStyle/>
        <a:p>
          <a:endParaRPr lang="en-US"/>
        </a:p>
      </dgm:t>
    </dgm:pt>
    <dgm:pt modelId="{991BAB2C-E6BB-4DF9-8923-834D0F902560}" type="sibTrans" cxnId="{194B17FD-0F26-4E66-A64F-E4D97F2BA7CF}">
      <dgm:prSet/>
      <dgm:spPr/>
      <dgm:t>
        <a:bodyPr/>
        <a:lstStyle/>
        <a:p>
          <a:endParaRPr lang="en-US"/>
        </a:p>
      </dgm:t>
    </dgm:pt>
    <dgm:pt modelId="{06001958-C3EC-4F5B-863D-A1E806969271}" type="pres">
      <dgm:prSet presAssocID="{A08F266A-18B8-4A24-853D-49760E6CB6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548491-DA94-46C7-8DB1-E4DBC044F0DC}" type="pres">
      <dgm:prSet presAssocID="{3650EEA9-BE9C-4A0E-A205-CA02A7FE0BC9}" presName="Accent1" presStyleCnt="0"/>
      <dgm:spPr/>
    </dgm:pt>
    <dgm:pt modelId="{800FC85A-CA6C-4374-B9F1-CEFF344A4723}" type="pres">
      <dgm:prSet presAssocID="{3650EEA9-BE9C-4A0E-A205-CA02A7FE0BC9}" presName="Accent" presStyleLbl="node1" presStyleIdx="0" presStyleCnt="4" custLinFactX="-918" custLinFactNeighborX="-100000"/>
      <dgm:spPr/>
      <dgm:t>
        <a:bodyPr/>
        <a:lstStyle/>
        <a:p>
          <a:endParaRPr lang="en-GB"/>
        </a:p>
      </dgm:t>
    </dgm:pt>
    <dgm:pt modelId="{01746814-77B0-45C0-AE14-3FCF9B7F1226}" type="pres">
      <dgm:prSet presAssocID="{3650EEA9-BE9C-4A0E-A205-CA02A7FE0BC9}" presName="Parent1" presStyleLbl="revTx" presStyleIdx="0" presStyleCnt="4" custScaleX="138511" custLinFactX="-80831" custLinFactNeighborX="-100000" custLinFactNeighborY="-222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54007-0AD9-49EA-BCEC-CE78F9F8BFC4}" type="pres">
      <dgm:prSet presAssocID="{F41AE4C4-4E65-4A6D-A5FB-908DA7F2C263}" presName="Accent2" presStyleCnt="0"/>
      <dgm:spPr/>
    </dgm:pt>
    <dgm:pt modelId="{6E168F0D-F0A6-45FD-B51A-679506CBDC48}" type="pres">
      <dgm:prSet presAssocID="{F41AE4C4-4E65-4A6D-A5FB-908DA7F2C263}" presName="Accent" presStyleLbl="node1" presStyleIdx="1" presStyleCnt="4" custLinFactX="-918" custLinFactNeighborX="-100000"/>
      <dgm:spPr/>
    </dgm:pt>
    <dgm:pt modelId="{3DA46C7D-0847-4DED-9B4E-C082D7633434}" type="pres">
      <dgm:prSet presAssocID="{F41AE4C4-4E65-4A6D-A5FB-908DA7F2C263}" presName="Parent2" presStyleLbl="revTx" presStyleIdx="1" presStyleCnt="4" custScaleX="116274" custLinFactX="-80831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AE233-093A-45F8-9280-824C760927A3}" type="pres">
      <dgm:prSet presAssocID="{F0C43008-B9F9-4B47-8882-981AA94FB062}" presName="Accent3" presStyleCnt="0"/>
      <dgm:spPr/>
    </dgm:pt>
    <dgm:pt modelId="{02B4594C-389E-4F92-B418-4100F9B5F159}" type="pres">
      <dgm:prSet presAssocID="{F0C43008-B9F9-4B47-8882-981AA94FB062}" presName="Accent" presStyleLbl="node1" presStyleIdx="2" presStyleCnt="4" custLinFactX="-918" custLinFactNeighborX="-100000"/>
      <dgm:spPr/>
    </dgm:pt>
    <dgm:pt modelId="{98F33DE9-4B8A-42D9-9505-1046766165B8}" type="pres">
      <dgm:prSet presAssocID="{F0C43008-B9F9-4B47-8882-981AA94FB062}" presName="Parent3" presStyleLbl="revTx" presStyleIdx="2" presStyleCnt="4" custScaleX="152848" custLinFactX="-98090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0C67-A9F6-402B-B236-19071DED63AB}" type="pres">
      <dgm:prSet presAssocID="{834ECD83-E221-486A-8ACF-6BE6E254E881}" presName="Accent4" presStyleCnt="0"/>
      <dgm:spPr/>
    </dgm:pt>
    <dgm:pt modelId="{E0ACCBF6-8748-4A67-A574-8CD460C310BE}" type="pres">
      <dgm:prSet presAssocID="{834ECD83-E221-486A-8ACF-6BE6E254E881}" presName="Accent" presStyleLbl="node1" presStyleIdx="3" presStyleCnt="4" custLinFactX="-17462" custLinFactNeighborX="-100000"/>
      <dgm:spPr/>
    </dgm:pt>
    <dgm:pt modelId="{6F214559-9178-4072-B414-10AEACA71930}" type="pres">
      <dgm:prSet presAssocID="{834ECD83-E221-486A-8ACF-6BE6E254E881}" presName="Parent4" presStyleLbl="revTx" presStyleIdx="3" presStyleCnt="4" custScaleX="111895" custScaleY="127933" custLinFactX="-80831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5404E-E311-4612-BF8F-C8FC26364EF2}" type="presOf" srcId="{3650EEA9-BE9C-4A0E-A205-CA02A7FE0BC9}" destId="{01746814-77B0-45C0-AE14-3FCF9B7F1226}" srcOrd="0" destOrd="0" presId="urn:microsoft.com/office/officeart/2009/layout/CircleArrowProcess"/>
    <dgm:cxn modelId="{4A19B2A4-6143-4557-AB8D-3439ED0E6B0A}" srcId="{A08F266A-18B8-4A24-853D-49760E6CB695}" destId="{F0C43008-B9F9-4B47-8882-981AA94FB062}" srcOrd="2" destOrd="0" parTransId="{377A64D9-89D5-4CC1-9090-40B4A132A90B}" sibTransId="{2F63CE85-2923-461A-8E82-8A45BB507704}"/>
    <dgm:cxn modelId="{194B17FD-0F26-4E66-A64F-E4D97F2BA7CF}" srcId="{A08F266A-18B8-4A24-853D-49760E6CB695}" destId="{F41AE4C4-4E65-4A6D-A5FB-908DA7F2C263}" srcOrd="1" destOrd="0" parTransId="{87FC9E19-C1B3-4443-ACD4-EF3237D0ACDA}" sibTransId="{991BAB2C-E6BB-4DF9-8923-834D0F902560}"/>
    <dgm:cxn modelId="{C5E6DAC4-5956-4C6E-88B2-DD58B060DD39}" type="presOf" srcId="{834ECD83-E221-486A-8ACF-6BE6E254E881}" destId="{6F214559-9178-4072-B414-10AEACA71930}" srcOrd="0" destOrd="0" presId="urn:microsoft.com/office/officeart/2009/layout/CircleArrowProcess"/>
    <dgm:cxn modelId="{C381B3FA-A4FF-48F0-AA3D-86BE2C7ECDD8}" srcId="{A08F266A-18B8-4A24-853D-49760E6CB695}" destId="{3650EEA9-BE9C-4A0E-A205-CA02A7FE0BC9}" srcOrd="0" destOrd="0" parTransId="{EB816AC6-FA33-4404-ACCC-F19B0121AF40}" sibTransId="{F07546E8-41FC-4911-9009-6323CC3631D8}"/>
    <dgm:cxn modelId="{EDD93526-DB43-4CC9-8778-BB87AB2EAEA2}" srcId="{A08F266A-18B8-4A24-853D-49760E6CB695}" destId="{834ECD83-E221-486A-8ACF-6BE6E254E881}" srcOrd="3" destOrd="0" parTransId="{20ADF0C2-00E0-485E-B748-B019AC21F9F2}" sibTransId="{9A44128D-F78F-4CA9-AB5F-BE5B8B391226}"/>
    <dgm:cxn modelId="{60A74F99-0123-4AB3-9B89-9A4D5213626D}" type="presOf" srcId="{F41AE4C4-4E65-4A6D-A5FB-908DA7F2C263}" destId="{3DA46C7D-0847-4DED-9B4E-C082D7633434}" srcOrd="0" destOrd="0" presId="urn:microsoft.com/office/officeart/2009/layout/CircleArrowProcess"/>
    <dgm:cxn modelId="{88AE0759-EBFE-4066-9525-0613126EC481}" type="presOf" srcId="{A08F266A-18B8-4A24-853D-49760E6CB695}" destId="{06001958-C3EC-4F5B-863D-A1E806969271}" srcOrd="0" destOrd="0" presId="urn:microsoft.com/office/officeart/2009/layout/CircleArrowProcess"/>
    <dgm:cxn modelId="{EC84140F-8245-4ABF-85DB-7B59803AA1D6}" type="presOf" srcId="{F0C43008-B9F9-4B47-8882-981AA94FB062}" destId="{98F33DE9-4B8A-42D9-9505-1046766165B8}" srcOrd="0" destOrd="0" presId="urn:microsoft.com/office/officeart/2009/layout/CircleArrowProcess"/>
    <dgm:cxn modelId="{180590AB-0D00-429C-ABBE-A640736E42C4}" type="presParOf" srcId="{06001958-C3EC-4F5B-863D-A1E806969271}" destId="{D4548491-DA94-46C7-8DB1-E4DBC044F0DC}" srcOrd="0" destOrd="0" presId="urn:microsoft.com/office/officeart/2009/layout/CircleArrowProcess"/>
    <dgm:cxn modelId="{3A6A4240-C364-4B34-A078-E27E262EA2C3}" type="presParOf" srcId="{D4548491-DA94-46C7-8DB1-E4DBC044F0DC}" destId="{800FC85A-CA6C-4374-B9F1-CEFF344A4723}" srcOrd="0" destOrd="0" presId="urn:microsoft.com/office/officeart/2009/layout/CircleArrowProcess"/>
    <dgm:cxn modelId="{106B40A3-65BD-4740-B012-3550E013851F}" type="presParOf" srcId="{06001958-C3EC-4F5B-863D-A1E806969271}" destId="{01746814-77B0-45C0-AE14-3FCF9B7F1226}" srcOrd="1" destOrd="0" presId="urn:microsoft.com/office/officeart/2009/layout/CircleArrowProcess"/>
    <dgm:cxn modelId="{9F3FB0B7-A7E1-40AC-ABDE-E6CE8AE2FDDF}" type="presParOf" srcId="{06001958-C3EC-4F5B-863D-A1E806969271}" destId="{96754007-0AD9-49EA-BCEC-CE78F9F8BFC4}" srcOrd="2" destOrd="0" presId="urn:microsoft.com/office/officeart/2009/layout/CircleArrowProcess"/>
    <dgm:cxn modelId="{FF988773-FA20-4EC1-9A9A-EDE9602E1D57}" type="presParOf" srcId="{96754007-0AD9-49EA-BCEC-CE78F9F8BFC4}" destId="{6E168F0D-F0A6-45FD-B51A-679506CBDC48}" srcOrd="0" destOrd="0" presId="urn:microsoft.com/office/officeart/2009/layout/CircleArrowProcess"/>
    <dgm:cxn modelId="{EC66DB40-6B71-4A5E-9370-F40F3C639EAD}" type="presParOf" srcId="{06001958-C3EC-4F5B-863D-A1E806969271}" destId="{3DA46C7D-0847-4DED-9B4E-C082D7633434}" srcOrd="3" destOrd="0" presId="urn:microsoft.com/office/officeart/2009/layout/CircleArrowProcess"/>
    <dgm:cxn modelId="{B9AFC440-55A9-4409-9AC3-52807B07FDF3}" type="presParOf" srcId="{06001958-C3EC-4F5B-863D-A1E806969271}" destId="{D2FAE233-093A-45F8-9280-824C760927A3}" srcOrd="4" destOrd="0" presId="urn:microsoft.com/office/officeart/2009/layout/CircleArrowProcess"/>
    <dgm:cxn modelId="{9FEA981E-BD87-45F2-B1D2-D3BE98660E5A}" type="presParOf" srcId="{D2FAE233-093A-45F8-9280-824C760927A3}" destId="{02B4594C-389E-4F92-B418-4100F9B5F159}" srcOrd="0" destOrd="0" presId="urn:microsoft.com/office/officeart/2009/layout/CircleArrowProcess"/>
    <dgm:cxn modelId="{95E3175E-C0A9-48A8-A100-1A3405966C37}" type="presParOf" srcId="{06001958-C3EC-4F5B-863D-A1E806969271}" destId="{98F33DE9-4B8A-42D9-9505-1046766165B8}" srcOrd="5" destOrd="0" presId="urn:microsoft.com/office/officeart/2009/layout/CircleArrowProcess"/>
    <dgm:cxn modelId="{E3D1ECD1-2BE8-4E80-89F5-EA9D9C30F175}" type="presParOf" srcId="{06001958-C3EC-4F5B-863D-A1E806969271}" destId="{779D0C67-A9F6-402B-B236-19071DED63AB}" srcOrd="6" destOrd="0" presId="urn:microsoft.com/office/officeart/2009/layout/CircleArrowProcess"/>
    <dgm:cxn modelId="{AB4E7B72-A97F-4C33-A5DF-8FE5D513132D}" type="presParOf" srcId="{779D0C67-A9F6-402B-B236-19071DED63AB}" destId="{E0ACCBF6-8748-4A67-A574-8CD460C310BE}" srcOrd="0" destOrd="0" presId="urn:microsoft.com/office/officeart/2009/layout/CircleArrowProcess"/>
    <dgm:cxn modelId="{4346CDB7-3447-4199-A0C6-B46D939C247B}" type="presParOf" srcId="{06001958-C3EC-4F5B-863D-A1E806969271}" destId="{6F214559-9178-4072-B414-10AEACA7193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C85A-CA6C-4374-B9F1-CEFF344A4723}">
      <dsp:nvSpPr>
        <dsp:cNvPr id="0" name=""/>
        <dsp:cNvSpPr/>
      </dsp:nvSpPr>
      <dsp:spPr>
        <a:xfrm>
          <a:off x="2577343" y="0"/>
          <a:ext cx="2011246" cy="20114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6814-77B0-45C0-AE14-3FCF9B7F1226}">
      <dsp:nvSpPr>
        <dsp:cNvPr id="0" name=""/>
        <dsp:cNvSpPr/>
      </dsp:nvSpPr>
      <dsp:spPr>
        <a:xfrm>
          <a:off x="2805354" y="603294"/>
          <a:ext cx="1554633" cy="5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European</a:t>
          </a:r>
          <a:br>
            <a:rPr lang="en-GB" sz="1400" b="1" kern="1200" dirty="0" smtClean="0"/>
          </a:br>
          <a:r>
            <a:rPr lang="en-GB" sz="1400" b="1" kern="1200" dirty="0" smtClean="0"/>
            <a:t> Cloud initiative</a:t>
          </a:r>
          <a:endParaRPr lang="en-US" sz="1400" b="1" kern="1200" dirty="0"/>
        </a:p>
      </dsp:txBody>
      <dsp:txXfrm>
        <a:off x="2805354" y="603294"/>
        <a:ext cx="1554633" cy="561136"/>
      </dsp:txXfrm>
    </dsp:sp>
    <dsp:sp modelId="{6E168F0D-F0A6-45FD-B51A-679506CBDC48}">
      <dsp:nvSpPr>
        <dsp:cNvPr id="0" name=""/>
        <dsp:cNvSpPr/>
      </dsp:nvSpPr>
      <dsp:spPr>
        <a:xfrm>
          <a:off x="2018600" y="1155877"/>
          <a:ext cx="2011246" cy="20114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6C7D-0847-4DED-9B4E-C082D7633434}">
      <dsp:nvSpPr>
        <dsp:cNvPr id="0" name=""/>
        <dsp:cNvSpPr/>
      </dsp:nvSpPr>
      <dsp:spPr>
        <a:xfrm>
          <a:off x="2369141" y="1886102"/>
          <a:ext cx="1305047" cy="5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H2020 – WP 2018-20</a:t>
          </a:r>
          <a:endParaRPr lang="en-US" sz="1400" b="1" kern="1200" dirty="0"/>
        </a:p>
      </dsp:txBody>
      <dsp:txXfrm>
        <a:off x="2369141" y="1886102"/>
        <a:ext cx="1305047" cy="561136"/>
      </dsp:txXfrm>
    </dsp:sp>
    <dsp:sp modelId="{02B4594C-389E-4F92-B418-4100F9B5F159}">
      <dsp:nvSpPr>
        <dsp:cNvPr id="0" name=""/>
        <dsp:cNvSpPr/>
      </dsp:nvSpPr>
      <dsp:spPr>
        <a:xfrm>
          <a:off x="2577343" y="2316022"/>
          <a:ext cx="2011246" cy="20114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33DE9-4B8A-42D9-9505-1046766165B8}">
      <dsp:nvSpPr>
        <dsp:cNvPr id="0" name=""/>
        <dsp:cNvSpPr/>
      </dsp:nvSpPr>
      <dsp:spPr>
        <a:xfrm>
          <a:off x="2531182" y="3044113"/>
          <a:ext cx="1715550" cy="5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Implementation Roadmap</a:t>
          </a:r>
          <a:endParaRPr lang="en-US" sz="1400" b="1" kern="1200" dirty="0" smtClean="0"/>
        </a:p>
      </dsp:txBody>
      <dsp:txXfrm>
        <a:off x="2531182" y="3044113"/>
        <a:ext cx="1715550" cy="561136"/>
      </dsp:txXfrm>
    </dsp:sp>
    <dsp:sp modelId="{E0ACCBF6-8748-4A67-A574-8CD460C310BE}">
      <dsp:nvSpPr>
        <dsp:cNvPr id="0" name=""/>
        <dsp:cNvSpPr/>
      </dsp:nvSpPr>
      <dsp:spPr>
        <a:xfrm>
          <a:off x="2162032" y="3605250"/>
          <a:ext cx="1727914" cy="172874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4559-9178-4072-B414-10AEACA71930}">
      <dsp:nvSpPr>
        <dsp:cNvPr id="0" name=""/>
        <dsp:cNvSpPr/>
      </dsp:nvSpPr>
      <dsp:spPr>
        <a:xfrm>
          <a:off x="2393716" y="4123754"/>
          <a:ext cx="1255897" cy="71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Council conclusions</a:t>
          </a:r>
          <a:endParaRPr lang="en-US" sz="1400" b="1" kern="1200" dirty="0"/>
        </a:p>
      </dsp:txBody>
      <dsp:txXfrm>
        <a:off x="2393716" y="4123754"/>
        <a:ext cx="1255897" cy="71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CE8D201-2797-4E3D-B7FE-2441DC9FFE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65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739775"/>
            <a:ext cx="6567488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D43202C-362B-49BC-A38A-6B5CDA6D61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2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7" y="4680945"/>
            <a:ext cx="5375268" cy="4894855"/>
          </a:xfrm>
        </p:spPr>
        <p:txBody>
          <a:bodyPr/>
          <a:lstStyle/>
          <a:p>
            <a:pPr marL="171439" indent="-171439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7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8352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6215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4922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657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65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657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65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440" cy="4434480"/>
          </a:xfrm>
          <a:prstGeom prst="rect">
            <a:avLst/>
          </a:prstGeom>
        </p:spPr>
        <p:txBody>
          <a:bodyPr lIns="90714" tIns="45357" rIns="90714" bIns="45357"/>
          <a:lstStyle/>
          <a:p>
            <a:endParaRPr/>
          </a:p>
        </p:txBody>
      </p:sp>
      <p:sp>
        <p:nvSpPr>
          <p:cNvPr id="507" name="CustomShape 2"/>
          <p:cNvSpPr/>
          <p:nvPr/>
        </p:nvSpPr>
        <p:spPr>
          <a:xfrm>
            <a:off x="3804840" y="9360360"/>
            <a:ext cx="29113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14" tIns="45357" rIns="90714" bIns="45357" anchor="b"/>
          <a:lstStyle/>
          <a:p>
            <a:pPr algn="r">
              <a:lnSpc>
                <a:spcPct val="100000"/>
              </a:lnSpc>
            </a:pPr>
            <a:fld id="{8019556C-6CFE-4140-88FA-0C42991576B1}" type="slidenum">
              <a:rPr lang="it-IT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55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64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8701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64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36600"/>
            <a:ext cx="6532563" cy="36750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52700" y="4655568"/>
            <a:ext cx="5225093" cy="4410669"/>
          </a:xfrm>
        </p:spPr>
        <p:txBody>
          <a:bodyPr wrap="square" lIns="88861" tIns="44430" rIns="88861" bIns="44430" anchor="t"/>
          <a:lstStyle/>
          <a:p>
            <a:pPr marL="171439" indent="-171439">
              <a:buFontTx/>
              <a:buChar char="-"/>
            </a:pPr>
            <a:endParaRPr lang="es-ES" sz="11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698865" y="9309345"/>
            <a:ext cx="2830578" cy="490154"/>
          </a:xfrm>
        </p:spPr>
        <p:txBody>
          <a:bodyPr wrap="square" lIns="88861" tIns="44430" rIns="88861" bIns="44430" anchor="t"/>
          <a:lstStyle/>
          <a:p>
            <a:pPr lvl="0" algn="l"/>
            <a:fld id="{F7D672F0-152E-4610-9BB7-F01ADCE20E5D}" type="slidenum">
              <a:t>5</a:t>
            </a:fld>
            <a:endParaRPr lang="es-ES">
              <a:solidFill>
                <a:srgbClr val="0F5494"/>
              </a:solidFill>
              <a:latin typeface="Verdana" pitchFamily="34"/>
              <a:ea typeface="+mn-ea" pitchFamily="2"/>
              <a:cs typeface="+mn-c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2757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51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750" y="735013"/>
            <a:ext cx="6518275" cy="36687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57724" y="4647392"/>
            <a:ext cx="5265313" cy="4402924"/>
          </a:xfrm>
        </p:spPr>
        <p:txBody>
          <a:bodyPr wrap="square" lIns="88861" tIns="44430" rIns="88861" bIns="44430" anchor="t"/>
          <a:lstStyle/>
          <a:p>
            <a:pPr marL="171439" indent="-171439">
              <a:buFontTx/>
              <a:buChar char="-"/>
            </a:pPr>
            <a:endParaRPr lang="es-E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727336" y="9292997"/>
            <a:ext cx="2852367" cy="489293"/>
          </a:xfrm>
        </p:spPr>
        <p:txBody>
          <a:bodyPr wrap="square" lIns="88861" tIns="44430" rIns="88861" bIns="44430" anchor="t"/>
          <a:lstStyle/>
          <a:p>
            <a:pPr lvl="0" algn="l"/>
            <a:fld id="{F7D672F0-152E-4610-9BB7-F01ADCE20E5D}" type="slidenum">
              <a:t>7</a:t>
            </a:fld>
            <a:endParaRPr lang="es-ES">
              <a:solidFill>
                <a:srgbClr val="0F5494"/>
              </a:solidFill>
              <a:latin typeface="Verdana" pitchFamily="34"/>
              <a:ea typeface="+mn-ea" pitchFamily="2"/>
              <a:cs typeface="+mn-c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09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65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870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12239091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65" y="258763"/>
            <a:ext cx="191533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6957" y="2565401"/>
            <a:ext cx="6719541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811" y="3716339"/>
            <a:ext cx="1137560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3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9003" y="1339850"/>
            <a:ext cx="2761890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983" y="1339850"/>
            <a:ext cx="8088847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F5494"/>
              </a:buClr>
              <a:buFont typeface="Courier New" panose="02070309020205020404" pitchFamily="49" charset="0"/>
              <a:buChar char="o"/>
              <a:defRPr i="0">
                <a:solidFill>
                  <a:srgbClr val="0F5494"/>
                </a:solidFill>
                <a:latin typeface="EC Square Sans Pro Light" panose="020B0506000000020004" pitchFamily="34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2pPr>
            <a:lvl3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3pPr>
            <a:lvl4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4pPr>
            <a:lvl5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9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2492376"/>
            <a:ext cx="538409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2492376"/>
            <a:ext cx="5384099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6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2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60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>
                <a:latin typeface="EC Square Sans Pro Light" panose="020B0506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>
                <a:latin typeface="EC Square Sans Pro Light" panose="020B050600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80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6982" y="1339850"/>
            <a:ext cx="1097137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2492376"/>
            <a:ext cx="1097137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0413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65" y="258764"/>
            <a:ext cx="191533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EC Square Sans Pro Light" panose="020B0506000000020004" pitchFamily="34" charset="0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EC Square Sans Pro Light" panose="020B05060000000200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EC Square Sans Pro Light" panose="020B05060000000200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EC Square Sans Pro Light" panose="020B05060000000200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OSC-RTD@ec.europa.e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pilot.eu/open-consultation" TargetMode="External"/><Relationship Id="rId3" Type="http://schemas.openxmlformats.org/officeDocument/2006/relationships/hyperlink" Target="http://bit.ly/interim_FAIR_report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github.com/FAIR-Data-EG/Action-Pla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54627"/>
            <a:ext cx="6095205" cy="41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5206" y="2362200"/>
            <a:ext cx="6095208" cy="190500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European </a:t>
            </a:r>
            <a:r>
              <a:rPr lang="en-GB" sz="2400" dirty="0">
                <a:solidFill>
                  <a:schemeClr val="bg1"/>
                </a:solidFill>
                <a:ea typeface="Verdana" pitchFamily="1"/>
                <a:cs typeface="Verdana" pitchFamily="34"/>
              </a:rPr>
              <a:t>Open Science </a:t>
            </a: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Cloud getting </a:t>
            </a: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real: </a:t>
            </a: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/>
            </a:r>
            <a:b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</a:b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policies to launch EOSC and its governance structure</a:t>
            </a:r>
            <a:r>
              <a:rPr lang="en-GB" sz="2400" dirty="0">
                <a:solidFill>
                  <a:schemeClr val="bg1"/>
                </a:solidFill>
                <a:ea typeface="Verdana" pitchFamily="1"/>
                <a:cs typeface="Verdana" pitchFamily="34"/>
              </a:rPr>
              <a:t/>
            </a:r>
            <a:br>
              <a:rPr lang="en-GB" sz="2400" dirty="0">
                <a:solidFill>
                  <a:schemeClr val="bg1"/>
                </a:solidFill>
                <a:ea typeface="Verdana" pitchFamily="1"/>
                <a:cs typeface="Verdana" pitchFamily="34"/>
              </a:rPr>
            </a:b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/>
            </a:r>
            <a:b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</a:br>
            <a:r>
              <a:rPr lang="en-GB" sz="2400" dirty="0">
                <a:solidFill>
                  <a:schemeClr val="bg1"/>
                </a:solidFill>
                <a:ea typeface="Verdana" pitchFamily="1"/>
                <a:cs typeface="Verdana" pitchFamily="34"/>
              </a:rPr>
              <a:t/>
            </a:r>
            <a:br>
              <a:rPr lang="en-GB" sz="2400" dirty="0">
                <a:solidFill>
                  <a:schemeClr val="bg1"/>
                </a:solidFill>
                <a:ea typeface="Verdana" pitchFamily="1"/>
                <a:cs typeface="Verdana" pitchFamily="34"/>
              </a:rPr>
            </a:b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EOSC. Austria takes initiative</a:t>
            </a:r>
            <a:r>
              <a:rPr lang="en-GB" sz="2400" dirty="0">
                <a:solidFill>
                  <a:srgbClr val="FFFF00"/>
                </a:solidFill>
                <a:ea typeface="Verdana" pitchFamily="1"/>
                <a:cs typeface="Verdana" pitchFamily="34"/>
              </a:rPr>
              <a:t/>
            </a:r>
            <a:br>
              <a:rPr lang="en-GB" sz="2400" dirty="0">
                <a:solidFill>
                  <a:srgbClr val="FFFF00"/>
                </a:solidFill>
                <a:ea typeface="Verdana" pitchFamily="1"/>
                <a:cs typeface="Verdana" pitchFamily="34"/>
              </a:rPr>
            </a:b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Vienna</a:t>
            </a:r>
            <a:b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</a:br>
            <a:r>
              <a:rPr lang="en-GB" sz="2400" dirty="0" smtClean="0">
                <a:solidFill>
                  <a:schemeClr val="bg1"/>
                </a:solidFill>
                <a:ea typeface="Verdana" pitchFamily="1"/>
                <a:cs typeface="Verdana" pitchFamily="34"/>
              </a:rPr>
              <a:t>30-10-2018</a:t>
            </a:r>
            <a:endParaRPr lang="en-GB" sz="2400" dirty="0">
              <a:solidFill>
                <a:schemeClr val="bg1"/>
              </a:solidFill>
              <a:ea typeface="Verdana" pitchFamily="1"/>
              <a:cs typeface="Verdana" pitchFamily="34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638801"/>
            <a:ext cx="12292000" cy="1025525"/>
          </a:xfrm>
        </p:spPr>
        <p:txBody>
          <a:bodyPr/>
          <a:lstStyle/>
          <a:p>
            <a:pPr algn="ctr"/>
            <a:r>
              <a:rPr lang="en-GB" alt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Jean-Claude Burgelman, Head of 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Unit</a:t>
            </a:r>
            <a:b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altLang="en-US" sz="1800" dirty="0" err="1">
                <a:ea typeface="Verdana" panose="020B0604030504040204" pitchFamily="34" charset="0"/>
                <a:cs typeface="Verdana" panose="020B0604030504040204" pitchFamily="34" charset="0"/>
              </a:rPr>
              <a:t>Schouppe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, A. </a:t>
            </a:r>
            <a:r>
              <a:rPr lang="en-GB" altLang="en-US" sz="1800" dirty="0" err="1">
                <a:ea typeface="Verdana" panose="020B0604030504040204" pitchFamily="34" charset="0"/>
                <a:cs typeface="Verdana" panose="020B0604030504040204" pitchFamily="34" charset="0"/>
              </a:rPr>
              <a:t>Karalopoulos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,, M. </a:t>
            </a:r>
            <a:r>
              <a:rPr lang="en-GB" altLang="en-US" sz="1800" dirty="0" err="1">
                <a:ea typeface="Verdana" panose="020B0604030504040204" pitchFamily="34" charset="0"/>
                <a:cs typeface="Verdana" panose="020B0604030504040204" pitchFamily="34" charset="0"/>
              </a:rPr>
              <a:t>Adojaan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, C. Pascu, K. Szkuta, R. </a:t>
            </a:r>
            <a:r>
              <a:rPr lang="en-GB" altLang="en-US" sz="1800" dirty="0" err="1">
                <a:ea typeface="Verdana" panose="020B0604030504040204" pitchFamily="34" charset="0"/>
                <a:cs typeface="Verdana" panose="020B0604030504040204" pitchFamily="34" charset="0"/>
              </a:rPr>
              <a:t>Keesenberg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, E. Barbarossa</a:t>
            </a:r>
          </a:p>
          <a:p>
            <a:pPr algn="ctr"/>
            <a:r>
              <a:rPr lang="en-GB" alt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Commission, Directorate General Research &amp; Innovation (DG RTD) </a:t>
            </a:r>
            <a:b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Unit </a:t>
            </a:r>
            <a:r>
              <a:rPr lang="en-GB" alt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B2 </a:t>
            </a:r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– Open </a:t>
            </a:r>
            <a:r>
              <a:rPr lang="en-GB" alt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endParaRPr lang="en-GB" alt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01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1315" y="1988840"/>
            <a:ext cx="11615778" cy="45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lnSpc>
                <a:spcPct val="150000"/>
              </a:lnSpc>
              <a:spcBef>
                <a:spcPts val="1000"/>
              </a:spcBef>
              <a:buNone/>
              <a:defRPr/>
            </a:pPr>
            <a:endParaRPr lang="en-GB" sz="1400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8" y="1462678"/>
            <a:ext cx="7583855" cy="44866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3297" y="1268760"/>
            <a:ext cx="4415916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0F5494"/>
                </a:solidFill>
              </a:rPr>
              <a:t>Three layer structure as per Horizon 2020 WP 2018-2020</a:t>
            </a:r>
          </a:p>
          <a:p>
            <a:endParaRPr lang="en-GB" sz="1800" kern="0" dirty="0">
              <a:solidFill>
                <a:srgbClr val="0F5494"/>
              </a:solidFill>
            </a:endParaRPr>
          </a:p>
          <a:p>
            <a:pPr marL="355600" lvl="1" indent="363538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kern="0" dirty="0">
                <a:solidFill>
                  <a:srgbClr val="0F5494"/>
                </a:solidFill>
              </a:rPr>
              <a:t>EOSC Board </a:t>
            </a:r>
            <a:r>
              <a:rPr lang="en-GB" sz="1400" b="0" kern="0" dirty="0">
                <a:solidFill>
                  <a:srgbClr val="0F5494"/>
                </a:solidFill>
              </a:rPr>
              <a:t>of MS/AC and EC representatives </a:t>
            </a:r>
            <a:r>
              <a:rPr lang="en-GB" sz="1400" b="0" u="sng" kern="0" dirty="0">
                <a:solidFill>
                  <a:srgbClr val="0F5494"/>
                </a:solidFill>
              </a:rPr>
              <a:t>to ensure </a:t>
            </a:r>
            <a:r>
              <a:rPr lang="en-GB" sz="1400" b="0" kern="0" dirty="0">
                <a:solidFill>
                  <a:srgbClr val="0F5494"/>
                </a:solidFill>
              </a:rPr>
              <a:t>effective supervision of EOSC implementation</a:t>
            </a:r>
          </a:p>
          <a:p>
            <a:pPr marL="355600" lvl="1" indent="363538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kern="0" dirty="0">
                <a:solidFill>
                  <a:srgbClr val="0F5494"/>
                </a:solidFill>
              </a:rPr>
              <a:t>Executive Board</a:t>
            </a:r>
            <a:r>
              <a:rPr lang="en-GB" sz="1400" kern="0" dirty="0">
                <a:solidFill>
                  <a:srgbClr val="0F5494"/>
                </a:solidFill>
              </a:rPr>
              <a:t> </a:t>
            </a:r>
            <a:r>
              <a:rPr lang="en-GB" sz="1400" b="0" kern="0" dirty="0">
                <a:solidFill>
                  <a:srgbClr val="0F5494"/>
                </a:solidFill>
              </a:rPr>
              <a:t>of stakeholder representatives </a:t>
            </a:r>
            <a:r>
              <a:rPr lang="en-GB" sz="1400" b="0" u="sng" kern="0" dirty="0">
                <a:solidFill>
                  <a:srgbClr val="0F5494"/>
                </a:solidFill>
              </a:rPr>
              <a:t>to help ensure </a:t>
            </a:r>
            <a:r>
              <a:rPr lang="en-GB" sz="1400" b="0" kern="0" dirty="0">
                <a:solidFill>
                  <a:srgbClr val="0F5494"/>
                </a:solidFill>
              </a:rPr>
              <a:t>proper EOSC implementation and accountability</a:t>
            </a:r>
          </a:p>
          <a:p>
            <a:pPr marL="355600" lvl="1" indent="363538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kern="0" dirty="0">
                <a:solidFill>
                  <a:srgbClr val="0F5494"/>
                </a:solidFill>
              </a:rPr>
              <a:t>Stakeholder Forum </a:t>
            </a:r>
            <a:r>
              <a:rPr lang="en-GB" sz="1400" b="0" kern="0" dirty="0">
                <a:solidFill>
                  <a:srgbClr val="0F5494"/>
                </a:solidFill>
              </a:rPr>
              <a:t>to provide input from a wide range of actors</a:t>
            </a:r>
          </a:p>
          <a:p>
            <a:endParaRPr lang="en-GB" sz="1800" dirty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291" y="6023030"/>
            <a:ext cx="940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rgbClr val="0F5494"/>
                </a:solidFill>
              </a:rPr>
              <a:t>Further orientations for the set-up and composition of the Governance framework, to inform the consultation of MS without prejudging possible future decisions by the Council and the Commission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Governance framework</a:t>
            </a:r>
            <a:endParaRPr lang="en-US" sz="20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89482"/>
              </p:ext>
            </p:extLst>
          </p:nvPr>
        </p:nvGraphicFramePr>
        <p:xfrm>
          <a:off x="507934" y="1499750"/>
          <a:ext cx="11276132" cy="504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844">
                  <a:extLst>
                    <a:ext uri="{9D8B030D-6E8A-4147-A177-3AD203B41FA5}">
                      <a16:colId xmlns:a16="http://schemas.microsoft.com/office/drawing/2014/main" val="2622234485"/>
                    </a:ext>
                  </a:extLst>
                </a:gridCol>
                <a:gridCol w="3938883">
                  <a:extLst>
                    <a:ext uri="{9D8B030D-6E8A-4147-A177-3AD203B41FA5}">
                      <a16:colId xmlns:a16="http://schemas.microsoft.com/office/drawing/2014/main" val="1599607608"/>
                    </a:ext>
                  </a:extLst>
                </a:gridCol>
                <a:gridCol w="4571405">
                  <a:extLst>
                    <a:ext uri="{9D8B030D-6E8A-4147-A177-3AD203B41FA5}">
                      <a16:colId xmlns:a16="http://schemas.microsoft.com/office/drawing/2014/main" val="658602581"/>
                    </a:ext>
                  </a:extLst>
                </a:gridCol>
              </a:tblGrid>
              <a:tr h="29641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FF00"/>
                        </a:solidFill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Membership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3"/>
                          </a:solidFill>
                        </a:rPr>
                        <a:t>Role</a:t>
                      </a:r>
                      <a:endParaRPr lang="en-GB" sz="2000" dirty="0">
                        <a:solidFill>
                          <a:schemeClr val="accent3"/>
                        </a:solidFill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73169"/>
                  </a:ext>
                </a:extLst>
              </a:tr>
              <a:tr h="115201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 States/Associated Countries and EC representatives 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3"/>
                          </a:solidFill>
                        </a:rPr>
                        <a:t>To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</a:rPr>
                        <a:t>oversee &amp; steer </a:t>
                      </a: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the EOSC strategy and implementation</a:t>
                      </a:r>
                    </a:p>
                    <a:p>
                      <a:endParaRPr lang="en-US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US" sz="1600" i="1" dirty="0" smtClean="0">
                          <a:solidFill>
                            <a:schemeClr val="accent3"/>
                          </a:solidFill>
                          <a:sym typeface="Wingdings" panose="05000000000000000000" pitchFamily="2" charset="2"/>
                        </a:rPr>
                        <a:t> Review and decide</a:t>
                      </a:r>
                      <a:endParaRPr lang="en-US" sz="1600" i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72633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Executive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Stakeholder representatives and individual experts</a:t>
                      </a:r>
                      <a:endParaRPr lang="en-GB" sz="16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3"/>
                          </a:solidFill>
                          <a:effectLst/>
                        </a:rPr>
                        <a:t>To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</a:rPr>
                        <a:t>help &amp; support</a:t>
                      </a: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 the EOSC strategy, implementation, monitoring and reporting on progress of implementation</a:t>
                      </a:r>
                    </a:p>
                    <a:p>
                      <a:endParaRPr lang="en-US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US" sz="1600" i="1" dirty="0" smtClean="0">
                          <a:solidFill>
                            <a:schemeClr val="accent3"/>
                          </a:solidFill>
                          <a:sym typeface="Wingdings" panose="05000000000000000000" pitchFamily="2" charset="2"/>
                        </a:rPr>
                        <a:t> Elaborate and propose </a:t>
                      </a:r>
                      <a:endParaRPr lang="en-GB" sz="1600" i="1" dirty="0">
                        <a:solidFill>
                          <a:schemeClr val="accent3"/>
                        </a:solidFill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73611"/>
                  </a:ext>
                </a:extLst>
              </a:tr>
              <a:tr h="189496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Stakeholders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Forum 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Stakeholders organisations; e.g. scientific/user community, universities, research institutions, research infrastructures, eInfras</a:t>
                      </a:r>
                      <a:endParaRPr lang="en-GB" sz="16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accent3"/>
                          </a:solidFill>
                          <a:effectLst/>
                        </a:rPr>
                        <a:t>To </a:t>
                      </a:r>
                      <a:r>
                        <a:rPr lang="en-GB" sz="1600" b="1" dirty="0" smtClean="0">
                          <a:solidFill>
                            <a:schemeClr val="accent3"/>
                          </a:solidFill>
                          <a:effectLst/>
                        </a:rPr>
                        <a:t>advise</a:t>
                      </a:r>
                      <a:r>
                        <a:rPr lang="en-GB" sz="16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the Executive Board and reach-out to t</a:t>
                      </a: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he scientific  community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accent3"/>
                          </a:solidFill>
                          <a:effectLst/>
                          <a:sym typeface="Wingdings" panose="05000000000000000000" pitchFamily="2" charset="2"/>
                        </a:rPr>
                        <a:t> Provide input and feedback</a:t>
                      </a:r>
                      <a:endParaRPr lang="en-US" sz="1600" i="1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38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Roles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1074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EOSC governance</a:t>
            </a:r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53942"/>
              </p:ext>
            </p:extLst>
          </p:nvPr>
        </p:nvGraphicFramePr>
        <p:xfrm>
          <a:off x="507934" y="1499750"/>
          <a:ext cx="11276132" cy="504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844">
                  <a:extLst>
                    <a:ext uri="{9D8B030D-6E8A-4147-A177-3AD203B41FA5}">
                      <a16:colId xmlns:a16="http://schemas.microsoft.com/office/drawing/2014/main" val="2622234485"/>
                    </a:ext>
                  </a:extLst>
                </a:gridCol>
                <a:gridCol w="3938883">
                  <a:extLst>
                    <a:ext uri="{9D8B030D-6E8A-4147-A177-3AD203B41FA5}">
                      <a16:colId xmlns:a16="http://schemas.microsoft.com/office/drawing/2014/main" val="1599607608"/>
                    </a:ext>
                  </a:extLst>
                </a:gridCol>
                <a:gridCol w="4571405">
                  <a:extLst>
                    <a:ext uri="{9D8B030D-6E8A-4147-A177-3AD203B41FA5}">
                      <a16:colId xmlns:a16="http://schemas.microsoft.com/office/drawing/2014/main" val="658602581"/>
                    </a:ext>
                  </a:extLst>
                </a:gridCol>
              </a:tblGrid>
              <a:tr h="29641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FF00"/>
                        </a:solidFill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Membership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Formal vehicle </a:t>
                      </a:r>
                      <a:endParaRPr lang="en-GB" sz="20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73169"/>
                  </a:ext>
                </a:extLst>
              </a:tr>
              <a:tr h="115201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 States/Associated Countries and EC representatives 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Working Group of the strategic configuration of the H2020 PC (EOSC PC-WG)</a:t>
                      </a: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72633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Executive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Stakeholder representatives and individual experts</a:t>
                      </a:r>
                      <a:endParaRPr lang="en-GB" sz="16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Commission formal Expert Group</a:t>
                      </a:r>
                      <a:endParaRPr lang="en-GB" sz="16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73611"/>
                  </a:ext>
                </a:extLst>
              </a:tr>
              <a:tr h="189496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Stakeholders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Forum 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Stakeholders organisations; e.g. scientific/user community, universities, research institutions, research infrastructures, eInfras</a:t>
                      </a:r>
                      <a:endParaRPr lang="en-GB" sz="160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Self-organised with EC support; </a:t>
                      </a:r>
                      <a:r>
                        <a:rPr lang="en-US" sz="16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notably by the Coordination and Support Action funded by the WP of H2020 - INFRAEOSC Call </a:t>
                      </a:r>
                      <a:endParaRPr lang="en-GB" sz="1600" kern="120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38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Formal vehicles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1074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EOSC governance</a:t>
            </a:r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86017"/>
              </p:ext>
            </p:extLst>
          </p:nvPr>
        </p:nvGraphicFramePr>
        <p:xfrm>
          <a:off x="507934" y="1499750"/>
          <a:ext cx="11276132" cy="504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844">
                  <a:extLst>
                    <a:ext uri="{9D8B030D-6E8A-4147-A177-3AD203B41FA5}">
                      <a16:colId xmlns:a16="http://schemas.microsoft.com/office/drawing/2014/main" val="2622234485"/>
                    </a:ext>
                  </a:extLst>
                </a:gridCol>
                <a:gridCol w="4142057">
                  <a:extLst>
                    <a:ext uri="{9D8B030D-6E8A-4147-A177-3AD203B41FA5}">
                      <a16:colId xmlns:a16="http://schemas.microsoft.com/office/drawing/2014/main" val="1599607608"/>
                    </a:ext>
                  </a:extLst>
                </a:gridCol>
                <a:gridCol w="4368231">
                  <a:extLst>
                    <a:ext uri="{9D8B030D-6E8A-4147-A177-3AD203B41FA5}">
                      <a16:colId xmlns:a16="http://schemas.microsoft.com/office/drawing/2014/main" val="658602581"/>
                    </a:ext>
                  </a:extLst>
                </a:gridCol>
              </a:tblGrid>
              <a:tr h="29641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FF00"/>
                        </a:solidFill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Formal vehicle </a:t>
                      </a:r>
                      <a:endParaRPr lang="en-GB" sz="20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Set-up calendar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73169"/>
                  </a:ext>
                </a:extLst>
              </a:tr>
              <a:tr h="115201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Working Group of the strategic configuration of the H2020 PC (EOSC WG)</a:t>
                      </a: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Set-up: October 2018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1</a:t>
                      </a:r>
                      <a:r>
                        <a:rPr lang="en-GB" sz="1600" baseline="30000" noProof="0" dirty="0" smtClean="0"/>
                        <a:t>st</a:t>
                      </a:r>
                      <a:r>
                        <a:rPr lang="en-GB" sz="1600" noProof="0" dirty="0" smtClean="0"/>
                        <a:t> report to H2020 PC: 22/11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End: December 2020 </a:t>
                      </a:r>
                    </a:p>
                  </a:txBody>
                  <a:tcPr marL="121904" marR="12190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72633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EOSC Executive Board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Commission formal Expert Group</a:t>
                      </a:r>
                      <a:endParaRPr lang="en-GB" sz="16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EC Decision:</a:t>
                      </a:r>
                      <a:r>
                        <a:rPr lang="en-GB" sz="1600" baseline="0" noProof="0" dirty="0" smtClean="0"/>
                        <a:t> 27/08</a:t>
                      </a:r>
                    </a:p>
                    <a:p>
                      <a:r>
                        <a:rPr lang="en-GB" sz="1600" baseline="0" noProof="0" dirty="0" smtClean="0"/>
                        <a:t>Call for </a:t>
                      </a:r>
                      <a:r>
                        <a:rPr lang="en-GB" sz="1600" baseline="0" noProof="0" dirty="0" err="1" smtClean="0"/>
                        <a:t>EoI</a:t>
                      </a:r>
                      <a:r>
                        <a:rPr lang="en-GB" sz="1600" baseline="0" noProof="0" dirty="0" smtClean="0"/>
                        <a:t>: 11/9-10/10</a:t>
                      </a:r>
                    </a:p>
                    <a:p>
                      <a:r>
                        <a:rPr lang="en-GB" sz="1600" baseline="0" noProof="0" dirty="0" smtClean="0"/>
                        <a:t>Set-up: </a:t>
                      </a:r>
                      <a:r>
                        <a:rPr lang="en-GB" sz="1600" noProof="0" dirty="0" smtClean="0"/>
                        <a:t>November 2018</a:t>
                      </a:r>
                    </a:p>
                    <a:p>
                      <a:r>
                        <a:rPr lang="en-GB" sz="1600" noProof="0" dirty="0" smtClean="0"/>
                        <a:t>End: December 2020</a:t>
                      </a:r>
                    </a:p>
                  </a:txBody>
                  <a:tcPr marL="121904" marR="12190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73611"/>
                  </a:ext>
                </a:extLst>
              </a:tr>
              <a:tr h="189496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Stakeholders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Forum </a:t>
                      </a:r>
                      <a:endParaRPr lang="en-GB" sz="1600" b="1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Self-organised with EC support; </a:t>
                      </a:r>
                      <a:r>
                        <a:rPr lang="en-US" sz="16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notably by the Coordination and Support Action funded by the WP of H2020 - INFRAEOSC Call </a:t>
                      </a:r>
                      <a:endParaRPr lang="en-GB" sz="1600" kern="120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4" marR="121904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Currently: EOSC pilot</a:t>
                      </a:r>
                    </a:p>
                    <a:p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Re-launch: early 2019</a:t>
                      </a:r>
                    </a:p>
                  </a:txBody>
                  <a:tcPr marL="121904" marR="12190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38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>
                <a:solidFill>
                  <a:srgbClr val="FFFF00"/>
                </a:solidFill>
                <a:latin typeface="Verdana(body)"/>
              </a:rPr>
              <a:t>C</a:t>
            </a:r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alendar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1074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EOSC governance</a:t>
            </a:r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EOSC Working Group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21" y="1524001"/>
            <a:ext cx="11072958" cy="461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b="1" dirty="0" smtClean="0"/>
              <a:t> TASK</a:t>
            </a:r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en-US" sz="1800" i="1" kern="0" dirty="0" smtClean="0"/>
              <a:t>To </a:t>
            </a:r>
            <a:r>
              <a:rPr lang="en-US" sz="1800" i="1" kern="0" dirty="0"/>
              <a:t>deliberate on the orientations of the actions funded under Horizon 2020 in support of the implementation of the </a:t>
            </a:r>
            <a:r>
              <a:rPr lang="en-US" sz="1800" i="1" kern="0" dirty="0" smtClean="0"/>
              <a:t>EOSC</a:t>
            </a:r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en-US" sz="1800" i="1" kern="0" dirty="0" smtClean="0"/>
              <a:t>To </a:t>
            </a:r>
            <a:r>
              <a:rPr lang="en-US" sz="1800" i="1" kern="0" dirty="0"/>
              <a:t>inform the related exchanges of views in the strategic configuration in the context e.g. of possible work programme updates in those </a:t>
            </a:r>
            <a:r>
              <a:rPr lang="en-US" sz="1800" i="1" kern="0" dirty="0" smtClean="0"/>
              <a:t>fields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b="1" dirty="0" smtClean="0"/>
              <a:t>ACTIONS</a:t>
            </a:r>
          </a:p>
          <a:p>
            <a:pPr lvl="1">
              <a:spcAft>
                <a:spcPts val="1200"/>
              </a:spcAft>
            </a:pPr>
            <a:r>
              <a:rPr lang="en-US" sz="1800" kern="0" dirty="0"/>
              <a:t>This will notably include: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kern="0" dirty="0"/>
              <a:t>r</a:t>
            </a:r>
            <a:r>
              <a:rPr lang="en-US" sz="1800" kern="0" dirty="0" smtClean="0"/>
              <a:t>eviewing </a:t>
            </a:r>
            <a:r>
              <a:rPr lang="en-US" sz="1800" kern="0" dirty="0"/>
              <a:t>strategic implementation and annual work plans, and related documents </a:t>
            </a:r>
            <a:r>
              <a:rPr lang="en-US" sz="1800" kern="0" dirty="0" smtClean="0"/>
              <a:t>submitted by the European </a:t>
            </a:r>
            <a:r>
              <a:rPr lang="en-US" sz="1800" kern="0" dirty="0"/>
              <a:t>Commission </a:t>
            </a:r>
            <a:r>
              <a:rPr lang="en-US" sz="1800" kern="0" dirty="0" smtClean="0"/>
              <a:t>– notably coming from the </a:t>
            </a:r>
            <a:r>
              <a:rPr lang="en-US" sz="1800" kern="0" dirty="0"/>
              <a:t>EOSC Executive </a:t>
            </a:r>
            <a:r>
              <a:rPr lang="en-US" sz="1800" kern="0" dirty="0" smtClean="0"/>
              <a:t>Board</a:t>
            </a:r>
            <a:endParaRPr lang="en-US" sz="1800" kern="0" dirty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kern="0" dirty="0"/>
              <a:t>c</a:t>
            </a:r>
            <a:r>
              <a:rPr lang="en-US" sz="1800" kern="0" dirty="0" smtClean="0"/>
              <a:t>oordinating </a:t>
            </a:r>
            <a:r>
              <a:rPr lang="en-US" sz="1800" kern="0" dirty="0"/>
              <a:t>relevant </a:t>
            </a:r>
            <a:r>
              <a:rPr lang="en-US" sz="1800" kern="0" dirty="0" smtClean="0"/>
              <a:t>national and </a:t>
            </a:r>
            <a:r>
              <a:rPr lang="en-US" sz="1800" kern="0" dirty="0"/>
              <a:t>Commission </a:t>
            </a:r>
            <a:r>
              <a:rPr lang="en-US" sz="1800" kern="0" dirty="0" smtClean="0"/>
              <a:t>initiatives</a:t>
            </a:r>
            <a:endParaRPr lang="en-US" sz="1800" kern="0" dirty="0"/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111074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smtClean="0">
                <a:solidFill>
                  <a:schemeClr val="bg1"/>
                </a:solidFill>
                <a:latin typeface="Verdana(body)"/>
              </a:rPr>
              <a:t>EOSC governance</a:t>
            </a:r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Next steps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1074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EOSC governance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992" y="2108777"/>
            <a:ext cx="7619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7934" y="1524001"/>
            <a:ext cx="436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1800" b="1" dirty="0" smtClean="0"/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8385"/>
              </p:ext>
            </p:extLst>
          </p:nvPr>
        </p:nvGraphicFramePr>
        <p:xfrm>
          <a:off x="406347" y="1371600"/>
          <a:ext cx="1147930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252">
                  <a:extLst>
                    <a:ext uri="{9D8B030D-6E8A-4147-A177-3AD203B41FA5}">
                      <a16:colId xmlns:a16="http://schemas.microsoft.com/office/drawing/2014/main" val="3762586703"/>
                    </a:ext>
                  </a:extLst>
                </a:gridCol>
                <a:gridCol w="8702054">
                  <a:extLst>
                    <a:ext uri="{9D8B030D-6E8A-4147-A177-3AD203B41FA5}">
                      <a16:colId xmlns:a16="http://schemas.microsoft.com/office/drawing/2014/main" val="1445214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295946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20 September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smtClean="0"/>
                        <a:t>(PC meeting)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Decision to set up EOSC Working Group and agreement on terms of reference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351903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end September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Invitation to Perm Reps to designate experts 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(deadline mid-October)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368838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early</a:t>
                      </a:r>
                      <a:r>
                        <a:rPr lang="en-GB" sz="1800" baseline="0" noProof="0" dirty="0" smtClean="0"/>
                        <a:t> November</a:t>
                      </a:r>
                      <a:endParaRPr lang="en-GB" sz="1800" noProof="0" dirty="0" smtClean="0"/>
                    </a:p>
                    <a:p>
                      <a:endParaRPr lang="en-GB" noProof="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MS designate representatives to the EOSC board.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Selection of members to the governance structure.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428024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mid November</a:t>
                      </a:r>
                    </a:p>
                    <a:p>
                      <a:endParaRPr lang="en-GB" noProof="0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Opinion of EOSC WG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213345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22 November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smtClean="0"/>
                        <a:t>(PC meeting)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Approval by Strategic Configuration PC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88995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23 November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Austrian Presidency event to launch the EOSC governance framework</a:t>
                      </a:r>
                    </a:p>
                    <a:p>
                      <a:endParaRPr lang="en-GB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1786370571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 bwMode="auto">
          <a:xfrm rot="18069054" flipH="1">
            <a:off x="9875869" y="2805670"/>
            <a:ext cx="1409221" cy="1131644"/>
          </a:xfrm>
          <a:prstGeom prst="rightArrow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800" dirty="0" smtClean="0"/>
              <a:t>We are </a:t>
            </a:r>
            <a:r>
              <a:rPr lang="en-GB" sz="180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6020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kern="0" dirty="0" smtClean="0">
                <a:solidFill>
                  <a:srgbClr val="FFFF00"/>
                </a:solidFill>
              </a:rPr>
              <a:t>Financing of EOSC</a:t>
            </a:r>
            <a:endParaRPr lang="en-US" sz="2000" b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992" y="2108777"/>
            <a:ext cx="7619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7934" y="1524001"/>
            <a:ext cx="436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1800" b="1" dirty="0" smtClean="0"/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69740" y="1981201"/>
            <a:ext cx="859266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None/>
              <a:defRPr/>
            </a:pPr>
            <a:r>
              <a:rPr lang="en-GB" sz="1600" i="0" u="sng" kern="0" dirty="0" smtClean="0">
                <a:solidFill>
                  <a:srgbClr val="C00000"/>
                </a:solidFill>
              </a:rPr>
              <a:t>Phase </a:t>
            </a:r>
            <a:r>
              <a:rPr lang="en-GB" sz="1600" i="0" u="sng" kern="0" dirty="0">
                <a:solidFill>
                  <a:srgbClr val="C00000"/>
                </a:solidFill>
              </a:rPr>
              <a:t>1</a:t>
            </a:r>
            <a:r>
              <a:rPr lang="en-GB" sz="1600" i="0" kern="0" dirty="0"/>
              <a:t>, until 2020:</a:t>
            </a:r>
          </a:p>
          <a:p>
            <a:pPr marL="1085850" lvl="1">
              <a:buFont typeface="Wingdings" panose="05000000000000000000" pitchFamily="2" charset="2"/>
              <a:buChar char="Ø"/>
              <a:defRPr/>
            </a:pPr>
            <a:r>
              <a:rPr lang="en-GB" sz="1600" b="0" kern="0" dirty="0"/>
              <a:t>the Commission will invest EUR 300 million to support the core functions of the EOSC as per milestones</a:t>
            </a:r>
          </a:p>
          <a:p>
            <a:pPr marL="1085850" lvl="1">
              <a:buFont typeface="Wingdings" panose="05000000000000000000" pitchFamily="2" charset="2"/>
              <a:buChar char="Ø"/>
              <a:defRPr/>
            </a:pPr>
            <a:r>
              <a:rPr lang="en-GB" sz="1600" b="0" kern="0" dirty="0"/>
              <a:t>Member States would flag the national initiatives that they want to federate into the EOSC (e.g. the work of the </a:t>
            </a:r>
            <a:r>
              <a:rPr lang="en-GB" sz="1600" b="0" kern="0" dirty="0" err="1"/>
              <a:t>Helmholz</a:t>
            </a:r>
            <a:r>
              <a:rPr lang="en-GB" sz="1600" b="0" kern="0" dirty="0"/>
              <a:t> Data Alliance); and the resources they are willing to provide in </a:t>
            </a:r>
            <a:r>
              <a:rPr lang="en-GB" sz="1600" b="0" kern="0" dirty="0" smtClean="0"/>
              <a:t>kind</a:t>
            </a:r>
            <a:endParaRPr lang="en-GB" sz="1600" b="0" kern="0" dirty="0"/>
          </a:p>
          <a:p>
            <a:pPr marL="1085850" lvl="1">
              <a:buFont typeface="Wingdings" panose="05000000000000000000" pitchFamily="2" charset="2"/>
              <a:buChar char="Ø"/>
              <a:defRPr/>
            </a:pPr>
            <a:r>
              <a:rPr lang="en-GB" sz="1600" b="0" kern="0" dirty="0"/>
              <a:t>Research funders would start making costs eligible for FAIR data </a:t>
            </a:r>
            <a:r>
              <a:rPr lang="en-GB" sz="1600" b="0" kern="0" dirty="0" smtClean="0"/>
              <a:t>only</a:t>
            </a:r>
            <a:endParaRPr lang="en-GB" sz="1600" b="0" kern="0" dirty="0"/>
          </a:p>
          <a:p>
            <a:pPr marL="800100" lvl="1" indent="0">
              <a:buNone/>
              <a:defRPr/>
            </a:pPr>
            <a:endParaRPr lang="en-GB" sz="1600" b="0" kern="0" dirty="0"/>
          </a:p>
          <a:p>
            <a:pPr marL="57150" indent="0">
              <a:buNone/>
              <a:defRPr/>
            </a:pPr>
            <a:r>
              <a:rPr lang="en-GB" sz="1600" i="0" u="sng" kern="0" dirty="0" smtClean="0">
                <a:solidFill>
                  <a:srgbClr val="C00000"/>
                </a:solidFill>
              </a:rPr>
              <a:t>Phase </a:t>
            </a:r>
            <a:r>
              <a:rPr lang="en-GB" sz="1600" i="0" u="sng" kern="0" dirty="0">
                <a:solidFill>
                  <a:srgbClr val="C00000"/>
                </a:solidFill>
              </a:rPr>
              <a:t>2</a:t>
            </a:r>
            <a:r>
              <a:rPr lang="en-GB" sz="1600" i="0" kern="0" dirty="0"/>
              <a:t>, after </a:t>
            </a:r>
            <a:r>
              <a:rPr lang="en-GB" sz="1600" i="0" kern="0" dirty="0" smtClean="0"/>
              <a:t>2020:</a:t>
            </a:r>
          </a:p>
          <a:p>
            <a:pPr marL="1085850" lvl="1">
              <a:buFont typeface="Wingdings" panose="05000000000000000000" pitchFamily="2" charset="2"/>
              <a:buChar char="Ø"/>
              <a:defRPr/>
            </a:pPr>
            <a:r>
              <a:rPr lang="en-GB" sz="1600" b="0" kern="0" dirty="0" smtClean="0"/>
              <a:t>To explore a </a:t>
            </a:r>
            <a:r>
              <a:rPr lang="en-GB" sz="1600" b="0" kern="0" dirty="0"/>
              <a:t>mix of funding including possibly deposit fees from national </a:t>
            </a:r>
            <a:r>
              <a:rPr lang="en-GB" sz="1600" b="0" kern="0" dirty="0" smtClean="0"/>
              <a:t>funders</a:t>
            </a:r>
          </a:p>
          <a:p>
            <a:pPr marL="1085850" lvl="1">
              <a:buFont typeface="Wingdings" panose="05000000000000000000" pitchFamily="2" charset="2"/>
              <a:buChar char="Ø"/>
              <a:defRPr/>
            </a:pPr>
            <a:r>
              <a:rPr lang="en-GB" sz="1600" b="0" kern="0" dirty="0" smtClean="0"/>
              <a:t>Based on a full cost estimate </a:t>
            </a:r>
            <a:r>
              <a:rPr lang="en-GB" sz="1600" b="0" kern="0" dirty="0"/>
              <a:t>for the running of the </a:t>
            </a:r>
            <a:r>
              <a:rPr lang="en-GB" sz="1600" b="0" kern="0" dirty="0" smtClean="0"/>
              <a:t>EOSC, conducted by the EOSC governance framework in </a:t>
            </a:r>
            <a:r>
              <a:rPr lang="en-GB" sz="1600" b="0" kern="0" dirty="0"/>
              <a:t>Phase </a:t>
            </a:r>
            <a:r>
              <a:rPr lang="en-GB" sz="1600" b="0" kern="0" dirty="0" smtClean="0"/>
              <a:t>1</a:t>
            </a:r>
            <a:endParaRPr lang="en-GB" sz="1600" b="0" kern="0" dirty="0"/>
          </a:p>
          <a:p>
            <a:pPr marL="57150" indent="0">
              <a:buNone/>
              <a:defRPr/>
            </a:pPr>
            <a:endParaRPr lang="en-GB" sz="1600" i="0" kern="0" dirty="0"/>
          </a:p>
          <a:p>
            <a:pPr marL="57150" indent="0">
              <a:buNone/>
              <a:defRPr/>
            </a:pPr>
            <a:endParaRPr lang="en-GB" sz="1600" i="0" kern="0" dirty="0"/>
          </a:p>
          <a:p>
            <a:pPr marL="342900">
              <a:buFont typeface="Wingdings" panose="05000000000000000000" pitchFamily="2" charset="2"/>
              <a:buChar char="Ø"/>
              <a:defRPr/>
            </a:pPr>
            <a:endParaRPr lang="en-GB" sz="1600" i="0" kern="0" dirty="0"/>
          </a:p>
        </p:txBody>
      </p:sp>
    </p:spTree>
    <p:extLst>
      <p:ext uri="{BB962C8B-B14F-4D97-AF65-F5344CB8AC3E}">
        <p14:creationId xmlns:p14="http://schemas.microsoft.com/office/powerpoint/2010/main" val="4228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21" y="6299284"/>
            <a:ext cx="812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Implementation Roadmap for the European Open Science Cloud (SWD(2018)83)</a:t>
            </a:r>
            <a:endParaRPr lang="en-GB" sz="1050" b="0" dirty="0">
              <a:solidFill>
                <a:srgbClr val="0F5494"/>
              </a:solidFill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295400"/>
            <a:ext cx="12188493" cy="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spcBef>
                <a:spcPts val="0"/>
              </a:spcBef>
              <a:spcAft>
                <a:spcPts val="0"/>
              </a:spcAft>
              <a:buSzPct val="45000"/>
            </a:pPr>
            <a:r>
              <a:rPr lang="en-US" sz="2400" b="1" dirty="0">
                <a:latin typeface="+mj-lt"/>
                <a:ea typeface="Verdana" pitchFamily="1"/>
                <a:cs typeface="Verdana" pitchFamily="34"/>
              </a:rPr>
              <a:t>6 lines of action *</a:t>
            </a:r>
          </a:p>
          <a:p>
            <a:pPr marL="358920" algn="ctr">
              <a:spcBef>
                <a:spcPts val="0"/>
              </a:spcBef>
              <a:spcAft>
                <a:spcPts val="0"/>
              </a:spcAft>
              <a:buSzPct val="45000"/>
            </a:pPr>
            <a:endParaRPr lang="en-US" sz="3000" b="1" dirty="0">
              <a:latin typeface="+mj-lt"/>
              <a:ea typeface="Verdana" pitchFamily="1"/>
              <a:cs typeface="Verdana" pitchFamily="34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39272" y="2824858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FAIR data management and tools.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 common data language to ensure data stewardship across borders/disciplines based on FAIR principles.</a:t>
            </a:r>
            <a:r>
              <a:rPr lang="en-US" sz="1200" b="0" dirty="0">
                <a:solidFill>
                  <a:srgbClr val="0F5494"/>
                </a:solidFill>
              </a:rPr>
              <a:t>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609521" y="2814112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66AEF0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b.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39272" y="4808107"/>
            <a:ext cx="9023828" cy="61199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Rules of participation for different EOSC actors.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An opportunity to comply with existing legal and technical frameworks and increase legal certainty &amp; trust.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609521" y="4808103"/>
            <a:ext cx="2303956" cy="611996"/>
          </a:xfrm>
          <a:prstGeom prst="homePlate">
            <a:avLst>
              <a:gd name="adj" fmla="val 2665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e. Rules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639272" y="2134575"/>
            <a:ext cx="9023828" cy="61199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Architecture of the federated infrastructures as the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 solution to the current fragmentation in research data infrastructures which are insufficiently interoperable.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609521" y="2134571"/>
            <a:ext cx="2303956" cy="611996"/>
          </a:xfrm>
          <a:prstGeom prst="homePlate">
            <a:avLst>
              <a:gd name="adj" fmla="val 2665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a. Architecture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639272" y="5484000"/>
            <a:ext cx="9023828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Governance of the EOSC,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aiming at ensuring EU leadership in data-driven science but requiring new governance frameworks.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39272" y="4152305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Mechanisms/interfaces for accessing EOSC.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 simple way for dealing with open data obligations or accessing research data across different disciplines.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609521" y="4150795"/>
            <a:ext cx="2303956" cy="601254"/>
          </a:xfrm>
          <a:prstGeom prst="homePlate">
            <a:avLst>
              <a:gd name="adj" fmla="val 26237"/>
            </a:avLst>
          </a:prstGeom>
          <a:solidFill>
            <a:srgbClr val="90C4F4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d. Access &amp; Interface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639272" y="3491774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/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Available services from a user perspective. </a:t>
            </a:r>
            <a:r>
              <a:rPr lang="en-GB" sz="1200" b="0" kern="0" dirty="0">
                <a:solidFill>
                  <a:srgbClr val="0F5494"/>
                </a:solidFill>
              </a:rPr>
              <a:t>A rich environment offering a wide range of services covering the needs of the users.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609521" y="3481028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C7E1F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c. Services</a:t>
            </a:r>
          </a:p>
        </p:txBody>
      </p:sp>
      <p:sp>
        <p:nvSpPr>
          <p:cNvPr id="20" name="Pentagon 19"/>
          <p:cNvSpPr/>
          <p:nvPr/>
        </p:nvSpPr>
        <p:spPr bwMode="auto">
          <a:xfrm>
            <a:off x="609521" y="5484000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f. Governance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B7A5718B-2987-4F64-B857-E5720A01B114}"/>
              </a:ext>
            </a:extLst>
          </p:cNvPr>
          <p:cNvSpPr/>
          <p:nvPr/>
        </p:nvSpPr>
        <p:spPr bwMode="auto">
          <a:xfrm>
            <a:off x="8634876" y="838201"/>
            <a:ext cx="2539669" cy="628818"/>
          </a:xfrm>
          <a:prstGeom prst="wav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EOSC model / Data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6347" y="2667000"/>
            <a:ext cx="11479306" cy="878700"/>
          </a:xfrm>
          <a:prstGeom prst="rect">
            <a:avLst/>
          </a:prstGeom>
          <a:noFill/>
          <a:ln w="635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/>
          <p:cNvSpPr/>
          <p:nvPr/>
        </p:nvSpPr>
        <p:spPr>
          <a:xfrm>
            <a:off x="1386621" y="3247760"/>
            <a:ext cx="2016226" cy="209579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200" b="1" i="1" kern="0" dirty="0" smtClean="0">
                <a:solidFill>
                  <a:srgbClr val="003399"/>
                </a:solidFill>
                <a:latin typeface="Georgia"/>
              </a:rPr>
              <a:t>Policy </a:t>
            </a:r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implementation</a:t>
            </a:r>
            <a:endParaRPr lang="en-GB" sz="1100" i="1" kern="0" dirty="0">
              <a:latin typeface="Georgia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789206" y="1563261"/>
            <a:ext cx="1357828" cy="209579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Policy context</a:t>
            </a:r>
            <a:endParaRPr lang="en-GB" sz="1100" i="1" kern="0" dirty="0">
              <a:latin typeface="Georgia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31682" y="5538122"/>
            <a:ext cx="648072" cy="27881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kern="0" dirty="0" smtClean="0">
                <a:solidFill>
                  <a:srgbClr val="003399"/>
                </a:solidFill>
                <a:latin typeface="Georgia"/>
              </a:rPr>
              <a:t>2020</a:t>
            </a:r>
            <a:endParaRPr lang="en-GB" sz="1100" kern="0" dirty="0">
              <a:latin typeface="Georg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EC proposal for FAIR building blocks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61619" y="5094895"/>
            <a:ext cx="1374816" cy="236289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900" b="1" i="1" kern="0" dirty="0" smtClean="0">
                <a:solidFill>
                  <a:srgbClr val="003399"/>
                </a:solidFill>
                <a:latin typeface="Georgia"/>
              </a:rPr>
              <a:t>Target groups</a:t>
            </a:r>
          </a:p>
        </p:txBody>
      </p:sp>
      <p:sp>
        <p:nvSpPr>
          <p:cNvPr id="92" name="Title 2"/>
          <p:cNvSpPr>
            <a:spLocks noGrp="1"/>
          </p:cNvSpPr>
          <p:nvPr>
            <p:ph type="title"/>
          </p:nvPr>
        </p:nvSpPr>
        <p:spPr>
          <a:xfrm>
            <a:off x="718987" y="792438"/>
            <a:ext cx="10769600" cy="914400"/>
          </a:xfrm>
        </p:spPr>
        <p:txBody>
          <a:bodyPr/>
          <a:lstStyle/>
          <a:p>
            <a:r>
              <a:rPr lang="en-GB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248643" y="1744529"/>
            <a:ext cx="9189963" cy="4884871"/>
            <a:chOff x="1656761" y="1104224"/>
            <a:chExt cx="8053447" cy="488487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290161" y="2543301"/>
              <a:ext cx="6588391" cy="6311"/>
            </a:xfrm>
            <a:prstGeom prst="line">
              <a:avLst/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>
              <a:off x="3693064" y="2060950"/>
              <a:ext cx="1412794" cy="151216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lvl="0" algn="ctr" defTabSz="864065">
                <a:defRPr/>
              </a:pP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Demonstrate the financial case</a:t>
              </a:r>
            </a:p>
            <a:p>
              <a:pPr lvl="0" defTabSz="864065">
                <a:defRPr/>
              </a:pPr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lvl="0" indent="-171450" defTabSz="864065">
                <a:spcBef>
                  <a:spcPts val="300"/>
                </a:spcBef>
                <a:buFontTx/>
                <a:buChar char="-"/>
                <a:defRPr/>
              </a:pPr>
              <a:r>
                <a:rPr lang="en-GB" sz="900" kern="0" dirty="0" smtClean="0">
                  <a:latin typeface="Georgia"/>
                </a:rPr>
                <a:t>Cost of not having FAIR data</a:t>
              </a:r>
            </a:p>
            <a:p>
              <a:pPr marL="171450" lvl="0" indent="-171450" defTabSz="864065">
                <a:spcBef>
                  <a:spcPts val="300"/>
                </a:spcBef>
                <a:buFontTx/>
                <a:buChar char="-"/>
                <a:defRPr/>
              </a:pPr>
              <a:r>
                <a:rPr lang="en-GB" sz="900" kern="0" dirty="0" smtClean="0">
                  <a:latin typeface="Georgia"/>
                </a:rPr>
                <a:t>Cost-benefit analysis</a:t>
              </a:r>
            </a:p>
            <a:p>
              <a:pPr marL="171450" lvl="0" indent="-171450" defTabSz="864065">
                <a:spcBef>
                  <a:spcPts val="300"/>
                </a:spcBef>
                <a:buFontTx/>
                <a:buChar char="-"/>
                <a:defRPr/>
              </a:pPr>
              <a:r>
                <a:rPr lang="en-GB" sz="900" kern="0" dirty="0" smtClean="0">
                  <a:latin typeface="Georgia"/>
                </a:rPr>
                <a:t>Recommendations for sustainability</a:t>
              </a:r>
              <a:endParaRPr lang="en-GB" sz="900" kern="0" dirty="0">
                <a:latin typeface="Georgi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08162" y="2087080"/>
              <a:ext cx="1526146" cy="115212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>
                  <a:solidFill>
                    <a:srgbClr val="003399"/>
                  </a:solidFill>
                  <a:latin typeface="Georgia"/>
                </a:rPr>
                <a:t>Support </a:t>
              </a: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implementation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Turning FAIR data into reality</a:t>
              </a: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FAIR data action plan</a:t>
              </a:r>
              <a:endParaRPr lang="en-GB" sz="900" kern="0" dirty="0">
                <a:latin typeface="Georgia"/>
              </a:endParaRPr>
            </a:p>
          </p:txBody>
        </p:sp>
        <p:sp>
          <p:nvSpPr>
            <p:cNvPr id="97" name="Arc 96"/>
            <p:cNvSpPr/>
            <p:nvPr/>
          </p:nvSpPr>
          <p:spPr>
            <a:xfrm>
              <a:off x="8068037" y="2543296"/>
              <a:ext cx="1548226" cy="1464599"/>
            </a:xfrm>
            <a:prstGeom prst="arc">
              <a:avLst>
                <a:gd name="adj1" fmla="val 16200000"/>
                <a:gd name="adj2" fmla="val 87034"/>
              </a:avLst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Straight Connector 97"/>
            <p:cNvCxnSpPr>
              <a:endCxn id="100" idx="2"/>
            </p:cNvCxnSpPr>
            <p:nvPr/>
          </p:nvCxnSpPr>
          <p:spPr>
            <a:xfrm flipV="1">
              <a:off x="2426013" y="3923881"/>
              <a:ext cx="6492710" cy="7815"/>
            </a:xfrm>
            <a:prstGeom prst="line">
              <a:avLst/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>
              <a:stCxn id="102" idx="0"/>
              <a:endCxn id="108" idx="3"/>
            </p:cNvCxnSpPr>
            <p:nvPr/>
          </p:nvCxnSpPr>
          <p:spPr>
            <a:xfrm>
              <a:off x="2285954" y="5226564"/>
              <a:ext cx="7236365" cy="3"/>
            </a:xfrm>
            <a:prstGeom prst="line">
              <a:avLst/>
            </a:prstGeom>
            <a:noFill/>
            <a:ln w="165100" cap="flat" cmpd="sng" algn="ctr">
              <a:solidFill>
                <a:srgbClr val="00B0F0"/>
              </a:solidFill>
              <a:prstDash val="solid"/>
              <a:tailEnd type="none" w="med" len="lg"/>
            </a:ln>
            <a:effectLst/>
          </p:spPr>
        </p:cxnSp>
        <p:sp>
          <p:nvSpPr>
            <p:cNvPr id="100" name="Arc 99"/>
            <p:cNvSpPr/>
            <p:nvPr/>
          </p:nvSpPr>
          <p:spPr>
            <a:xfrm rot="5400000">
              <a:off x="8267353" y="2575127"/>
              <a:ext cx="1332297" cy="1365522"/>
            </a:xfrm>
            <a:prstGeom prst="arc">
              <a:avLst>
                <a:gd name="adj1" fmla="val 16200000"/>
                <a:gd name="adj2" fmla="val 87034"/>
              </a:avLst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6200000">
              <a:off x="1765617" y="3822842"/>
              <a:ext cx="1294871" cy="1512578"/>
            </a:xfrm>
            <a:prstGeom prst="arc">
              <a:avLst>
                <a:gd name="adj1" fmla="val 16200000"/>
                <a:gd name="adj2" fmla="val 87034"/>
              </a:avLst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0800000">
              <a:off x="1656761" y="3945137"/>
              <a:ext cx="1258385" cy="1281427"/>
            </a:xfrm>
            <a:prstGeom prst="arc">
              <a:avLst>
                <a:gd name="adj1" fmla="val 16200000"/>
                <a:gd name="adj2" fmla="val 95822"/>
              </a:avLst>
            </a:prstGeom>
            <a:noFill/>
            <a:ln w="165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43005" y="3433509"/>
              <a:ext cx="1294101" cy="12157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Provide</a:t>
              </a:r>
              <a:b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</a:b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guidance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European Research Interoperability Framework</a:t>
              </a:r>
            </a:p>
            <a:p>
              <a:pPr marL="171450" indent="-171450" defTabSz="864065">
                <a:buFontTx/>
                <a:buChar char="-"/>
              </a:pPr>
              <a:endParaRPr lang="en-GB" sz="900" kern="0" dirty="0">
                <a:latin typeface="Georgia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771976" y="3433509"/>
              <a:ext cx="1313427" cy="103991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>
                  <a:solidFill>
                    <a:srgbClr val="003399"/>
                  </a:solidFill>
                  <a:latin typeface="Georgia"/>
                </a:rPr>
                <a:t>Maximize </a:t>
              </a: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efficiencies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Annual FAIR data Work Plan</a:t>
              </a: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endParaRPr lang="en-GB" sz="900" kern="0" dirty="0">
                <a:latin typeface="Georgia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441386" y="4748869"/>
              <a:ext cx="1333683" cy="101735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>
                  <a:solidFill>
                    <a:srgbClr val="003399"/>
                  </a:solidFill>
                  <a:latin typeface="Georgia"/>
                </a:rPr>
                <a:t>Promote </a:t>
              </a: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certification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Accreditation / certification scheme</a:t>
              </a: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endParaRPr lang="en-GB" sz="900" kern="0" dirty="0">
                <a:latin typeface="Georgia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703553" y="4770246"/>
              <a:ext cx="1329987" cy="121884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>
                  <a:solidFill>
                    <a:srgbClr val="003399"/>
                  </a:solidFill>
                  <a:latin typeface="Georgia"/>
                </a:rPr>
                <a:t>Measure </a:t>
              </a: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readiness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Core assessment criteria</a:t>
              </a:r>
            </a:p>
            <a:p>
              <a:pPr marL="171450" indent="-171450" defTabSz="864065">
                <a:spcBef>
                  <a:spcPts val="300"/>
                </a:spcBef>
                <a:buFontTx/>
                <a:buChar char="-"/>
              </a:pPr>
              <a:r>
                <a:rPr lang="en-GB" sz="900" kern="0" dirty="0" smtClean="0">
                  <a:latin typeface="Georgia"/>
                </a:rPr>
                <a:t>FAIR data maturity model</a:t>
              </a:r>
              <a:endParaRPr lang="en-GB" sz="900" kern="0" dirty="0">
                <a:latin typeface="Georgia"/>
              </a:endParaRPr>
            </a:p>
          </p:txBody>
        </p:sp>
        <p:sp>
          <p:nvSpPr>
            <p:cNvPr id="107" name="Oval 106"/>
            <p:cNvSpPr/>
            <p:nvPr/>
          </p:nvSpPr>
          <p:spPr bwMode="ltGray">
            <a:xfrm>
              <a:off x="9371937" y="1104224"/>
              <a:ext cx="304937" cy="28803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 bwMode="ltGray">
            <a:xfrm rot="5400000">
              <a:off x="9367431" y="5132622"/>
              <a:ext cx="497665" cy="187889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42373" y="3466022"/>
              <a:ext cx="1204793" cy="108012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t">
              <a:noAutofit/>
            </a:bodyPr>
            <a:lstStyle/>
            <a:p>
              <a:pPr algn="ctr" defTabSz="864065"/>
              <a:r>
                <a:rPr lang="en-GB" sz="1100" b="1" i="1" kern="0" dirty="0">
                  <a:solidFill>
                    <a:srgbClr val="003399"/>
                  </a:solidFill>
                  <a:latin typeface="Georgia"/>
                </a:rPr>
                <a:t>Ensure </a:t>
              </a:r>
              <a:r>
                <a:rPr lang="en-GB" sz="1100" b="1" i="1" kern="0" dirty="0" smtClean="0">
                  <a:solidFill>
                    <a:srgbClr val="003399"/>
                  </a:solidFill>
                  <a:latin typeface="Georgia"/>
                </a:rPr>
                <a:t>governance</a:t>
              </a:r>
            </a:p>
            <a:p>
              <a:pPr defTabSz="864065"/>
              <a:endParaRPr lang="en-GB" sz="1200" b="1" i="1" kern="0" dirty="0" smtClean="0">
                <a:solidFill>
                  <a:srgbClr val="003399"/>
                </a:solidFill>
                <a:latin typeface="Georgia"/>
              </a:endParaRPr>
            </a:p>
            <a:p>
              <a:pPr defTabSz="864065">
                <a:spcBef>
                  <a:spcPts val="300"/>
                </a:spcBef>
              </a:pPr>
              <a:r>
                <a:rPr lang="en-GB" sz="900" kern="0" dirty="0" smtClean="0">
                  <a:latin typeface="Georgia"/>
                </a:rPr>
                <a:t>- FAIR data Working Group</a:t>
              </a:r>
              <a:endParaRPr lang="en-GB" sz="900" kern="0" dirty="0">
                <a:latin typeface="Georgia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831682" y="2867010"/>
            <a:ext cx="648072" cy="209579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kern="0" dirty="0" smtClean="0">
                <a:solidFill>
                  <a:srgbClr val="003399"/>
                </a:solidFill>
                <a:latin typeface="Georgia"/>
              </a:rPr>
              <a:t>2018</a:t>
            </a:r>
            <a:endParaRPr lang="en-GB" sz="1100" kern="0" dirty="0">
              <a:latin typeface="Georgi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294748" y="4191000"/>
            <a:ext cx="648072" cy="206807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kern="0" dirty="0" smtClean="0">
                <a:solidFill>
                  <a:srgbClr val="003399"/>
                </a:solidFill>
                <a:latin typeface="Georgia"/>
              </a:rPr>
              <a:t>2019</a:t>
            </a:r>
            <a:endParaRPr lang="en-GB" sz="1100" kern="0" dirty="0">
              <a:latin typeface="Georgia"/>
            </a:endParaRPr>
          </a:p>
        </p:txBody>
      </p:sp>
      <p:pic>
        <p:nvPicPr>
          <p:cNvPr id="114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42" y="3312075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54" y="3284229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82" y="3639098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34" y="3606552"/>
            <a:ext cx="254248" cy="2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31" y="3534544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31" y="3843732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09" y="3788040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97" y="3636640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21" y="3602104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22" y="3618573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82" y="3581400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82" y="3323974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97" y="3321516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21" y="3286980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22" y="3303449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23" y="3276600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82" y="5996344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83" y="6012813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04" y="5975584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74" y="4736085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82" y="4733627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06" y="4699091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23" y="4718909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82" y="4718909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82" y="4681680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6" y="4719522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04" y="4717064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8" y="4682528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45" y="4702346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82" y="6000804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83" y="6017273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4" y="5980044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54" y="6294756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55" y="6311225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76" y="6273996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33" y="6313299"/>
            <a:ext cx="239808" cy="2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416" y="5317613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380" y="5537923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04" y="6058448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380" y="5797374"/>
            <a:ext cx="216000" cy="2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Rectangle 153"/>
          <p:cNvSpPr/>
          <p:nvPr/>
        </p:nvSpPr>
        <p:spPr>
          <a:xfrm>
            <a:off x="10857228" y="5317613"/>
            <a:ext cx="8947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kern="0" dirty="0" smtClean="0">
                <a:solidFill>
                  <a:srgbClr val="003399"/>
                </a:solidFill>
                <a:latin typeface="Georgia"/>
              </a:rPr>
              <a:t>Policy makers</a:t>
            </a:r>
            <a:endParaRPr lang="en-GB" sz="900" kern="0" dirty="0">
              <a:solidFill>
                <a:srgbClr val="003399"/>
              </a:solidFill>
              <a:latin typeface="Georgia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0886338" y="5823241"/>
            <a:ext cx="8050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kern="0" dirty="0" smtClean="0">
                <a:solidFill>
                  <a:srgbClr val="003399"/>
                </a:solidFill>
                <a:latin typeface="Georgia"/>
              </a:rPr>
              <a:t>Researchers</a:t>
            </a:r>
            <a:endParaRPr lang="en-GB" sz="900" kern="0" dirty="0">
              <a:solidFill>
                <a:srgbClr val="003399"/>
              </a:solidFill>
              <a:latin typeface="Georgia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0889471" y="5557651"/>
            <a:ext cx="6062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kern="0" dirty="0" smtClean="0">
                <a:solidFill>
                  <a:srgbClr val="003399"/>
                </a:solidFill>
                <a:latin typeface="Georgia"/>
              </a:rPr>
              <a:t>Funders</a:t>
            </a:r>
            <a:endParaRPr lang="en-GB" sz="900" kern="0" dirty="0">
              <a:solidFill>
                <a:srgbClr val="003399"/>
              </a:solidFill>
              <a:latin typeface="Georgia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0896380" y="6054073"/>
            <a:ext cx="9525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kern="0" dirty="0" smtClean="0">
                <a:solidFill>
                  <a:srgbClr val="003399"/>
                </a:solidFill>
                <a:latin typeface="Georgia"/>
              </a:rPr>
              <a:t>Infrastructures</a:t>
            </a:r>
            <a:endParaRPr lang="en-GB" sz="900" kern="0" dirty="0">
              <a:solidFill>
                <a:srgbClr val="003399"/>
              </a:solidFill>
              <a:latin typeface="Georgia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0884416" y="6292539"/>
            <a:ext cx="11240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kern="0" dirty="0" smtClean="0">
                <a:solidFill>
                  <a:srgbClr val="003399"/>
                </a:solidFill>
                <a:latin typeface="Georgia"/>
              </a:rPr>
              <a:t>Coordination Fora</a:t>
            </a:r>
            <a:endParaRPr lang="en-GB" sz="900" kern="0" dirty="0">
              <a:solidFill>
                <a:srgbClr val="003399"/>
              </a:solidFill>
              <a:latin typeface="Georgia"/>
            </a:endParaRPr>
          </a:p>
        </p:txBody>
      </p:sp>
      <p:pic>
        <p:nvPicPr>
          <p:cNvPr id="159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23" y="4737358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2" name="Straight Connector 161"/>
          <p:cNvCxnSpPr/>
          <p:nvPr/>
        </p:nvCxnSpPr>
        <p:spPr>
          <a:xfrm flipV="1">
            <a:off x="2008907" y="1888545"/>
            <a:ext cx="8215295" cy="189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</a:ln>
          <a:effectLst/>
        </p:spPr>
      </p:cxnSp>
      <p:pic>
        <p:nvPicPr>
          <p:cNvPr id="164" name="Picture 6" descr="H:\My Documents\RTD\EOSC\Drafts\tmp\fo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67" y="2028574"/>
            <a:ext cx="216000" cy="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82" y="2026116"/>
            <a:ext cx="216000" cy="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5" descr="H:\My Documents\RTD\EOSC\Drafts\tmp\fu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06" y="1991580"/>
            <a:ext cx="216000" cy="2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7" descr="H:\My Documents\RTD\EOSC\Drafts\tmp\datainf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07" y="2008049"/>
            <a:ext cx="294351" cy="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8" descr="H:\My Documents\RTD\EOSC\Drafts\tmp\resear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08" y="1981200"/>
            <a:ext cx="216000" cy="2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/>
          <p:cNvSpPr/>
          <p:nvPr/>
        </p:nvSpPr>
        <p:spPr>
          <a:xfrm>
            <a:off x="7149298" y="1434296"/>
            <a:ext cx="1512355" cy="1156504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European Cloud Initiative</a:t>
            </a:r>
          </a:p>
          <a:p>
            <a:pPr defTabSz="864065"/>
            <a:endParaRPr lang="en-GB" sz="1200" b="1" i="1" kern="0" dirty="0" smtClean="0">
              <a:solidFill>
                <a:srgbClr val="003399"/>
              </a:solidFill>
              <a:latin typeface="Georgia"/>
            </a:endParaRP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Make open research data the default option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FAIR DMPs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5424727" y="1421581"/>
            <a:ext cx="1512355" cy="1598806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EOSC</a:t>
            </a:r>
            <a:br>
              <a:rPr lang="en-GB" sz="1100" b="1" i="1" kern="0" dirty="0" smtClean="0">
                <a:solidFill>
                  <a:srgbClr val="003399"/>
                </a:solidFill>
                <a:latin typeface="Georgia"/>
              </a:rPr>
            </a:br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Declaration</a:t>
            </a:r>
          </a:p>
          <a:p>
            <a:pPr defTabSz="864065"/>
            <a:endParaRPr lang="en-GB" sz="1200" b="1" i="1" kern="0" dirty="0" smtClean="0">
              <a:solidFill>
                <a:srgbClr val="003399"/>
              </a:solidFill>
              <a:latin typeface="Georgia"/>
            </a:endParaRP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Commitments to change towards FAIR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Data culture and skills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Rewards &amp; incentives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Data tools and services</a:t>
            </a:r>
            <a:endParaRPr lang="en-GB" sz="900" kern="0" dirty="0">
              <a:latin typeface="Georgia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787076" y="1415516"/>
            <a:ext cx="1512355" cy="1152128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Implementation Roadmap</a:t>
            </a:r>
          </a:p>
          <a:p>
            <a:pPr defTabSz="864065"/>
            <a:endParaRPr lang="en-GB" sz="1200" b="1" i="1" kern="0" dirty="0" smtClean="0">
              <a:solidFill>
                <a:srgbClr val="003399"/>
              </a:solidFill>
              <a:latin typeface="Georgia"/>
            </a:endParaRP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FAIR related actions, milestones and resources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endParaRPr lang="en-GB" sz="900" kern="0" dirty="0">
              <a:latin typeface="Georgia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059958" y="1413514"/>
            <a:ext cx="1512355" cy="1152128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vert="horz" wrap="square" lIns="91440" tIns="46800" rIns="91440" bIns="46800" rtlCol="0" anchor="t">
            <a:noAutofit/>
          </a:bodyPr>
          <a:lstStyle/>
          <a:p>
            <a:pPr algn="ctr" defTabSz="864065"/>
            <a:r>
              <a:rPr lang="en-GB" sz="1100" b="1" i="1" kern="0" dirty="0" smtClean="0">
                <a:solidFill>
                  <a:srgbClr val="003399"/>
                </a:solidFill>
                <a:latin typeface="Georgia"/>
              </a:rPr>
              <a:t>EOSC Council Conclusions</a:t>
            </a:r>
          </a:p>
          <a:p>
            <a:pPr defTabSz="864065"/>
            <a:endParaRPr lang="en-GB" sz="1200" b="1" i="1" kern="0" dirty="0" smtClean="0">
              <a:solidFill>
                <a:srgbClr val="003399"/>
              </a:solidFill>
              <a:latin typeface="Georgia"/>
            </a:endParaRP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Foster FAIR data</a:t>
            </a:r>
          </a:p>
          <a:p>
            <a:pPr marL="171450" indent="-171450" defTabSz="864065">
              <a:spcBef>
                <a:spcPts val="300"/>
              </a:spcBef>
              <a:buFontTx/>
              <a:buChar char="-"/>
            </a:pPr>
            <a:r>
              <a:rPr lang="en-GB" sz="900" kern="0" dirty="0" smtClean="0">
                <a:latin typeface="Georgia"/>
              </a:rPr>
              <a:t>Make optimal use of existing initiatives</a:t>
            </a:r>
            <a:endParaRPr lang="en-GB" sz="900" kern="0" dirty="0">
              <a:latin typeface="Georgia"/>
            </a:endParaRPr>
          </a:p>
        </p:txBody>
      </p:sp>
      <p:sp>
        <p:nvSpPr>
          <p:cNvPr id="174" name="Arc 173"/>
          <p:cNvSpPr/>
          <p:nvPr/>
        </p:nvSpPr>
        <p:spPr>
          <a:xfrm rot="16200000">
            <a:off x="1389107" y="1673152"/>
            <a:ext cx="1294871" cy="1726036"/>
          </a:xfrm>
          <a:prstGeom prst="arc">
            <a:avLst>
              <a:gd name="adj1" fmla="val 16200000"/>
              <a:gd name="adj2" fmla="val 87034"/>
            </a:avLst>
          </a:prstGeom>
          <a:noFill/>
          <a:ln w="165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40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Arc 174"/>
          <p:cNvSpPr/>
          <p:nvPr/>
        </p:nvSpPr>
        <p:spPr>
          <a:xfrm rot="10800000">
            <a:off x="1173521" y="1902174"/>
            <a:ext cx="1620277" cy="1281427"/>
          </a:xfrm>
          <a:prstGeom prst="arc">
            <a:avLst>
              <a:gd name="adj1" fmla="val 16200000"/>
              <a:gd name="adj2" fmla="val 95822"/>
            </a:avLst>
          </a:prstGeom>
          <a:noFill/>
          <a:ln w="165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40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Demonstrate the financial case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92" name="Title 2"/>
          <p:cNvSpPr>
            <a:spLocks noGrp="1"/>
          </p:cNvSpPr>
          <p:nvPr>
            <p:ph type="title"/>
          </p:nvPr>
        </p:nvSpPr>
        <p:spPr>
          <a:xfrm>
            <a:off x="718987" y="792438"/>
            <a:ext cx="10769600" cy="914400"/>
          </a:xfrm>
        </p:spPr>
        <p:txBody>
          <a:bodyPr/>
          <a:lstStyle/>
          <a:p>
            <a:r>
              <a:rPr lang="en-GB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11075" y="452736"/>
            <a:ext cx="500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FAIR@EC in 2018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ltGray">
          <a:xfrm>
            <a:off x="47328" y="314096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R="0" lvl="0" indent="-2714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Cost of not having FAIR data</a:t>
            </a:r>
          </a:p>
        </p:txBody>
      </p:sp>
      <p:sp>
        <p:nvSpPr>
          <p:cNvPr id="87" name="Rectangle 86"/>
          <p:cNvSpPr/>
          <p:nvPr/>
        </p:nvSpPr>
        <p:spPr bwMode="ltGray">
          <a:xfrm>
            <a:off x="7104112" y="350100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Cost-benefit</a:t>
            </a:r>
          </a:p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analysis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ltGray">
          <a:xfrm>
            <a:off x="47328" y="386104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Recommendations</a:t>
            </a:r>
            <a:b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</a:b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for</a:t>
            </a:r>
            <a:b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</a:b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sustainability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pic>
        <p:nvPicPr>
          <p:cNvPr id="89" name="Picture 2" descr="H:\My Documents\RTD\EOSC\Drafts\tmp\fu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80" y="3248397"/>
            <a:ext cx="714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H:\My Documents\RTD\EOSC\Drafts\tmp\datainf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26" y="4771231"/>
            <a:ext cx="12096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77" y="1990353"/>
            <a:ext cx="8763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 bwMode="ltGray">
          <a:xfrm>
            <a:off x="3450815" y="1556792"/>
            <a:ext cx="1907704" cy="2823372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1" name="Oval 160"/>
          <p:cNvSpPr/>
          <p:nvPr/>
        </p:nvSpPr>
        <p:spPr bwMode="ltGray">
          <a:xfrm>
            <a:off x="3414303" y="3053900"/>
            <a:ext cx="1907704" cy="2823372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6" name="Up Arrow 175"/>
          <p:cNvSpPr/>
          <p:nvPr/>
        </p:nvSpPr>
        <p:spPr>
          <a:xfrm rot="14824163">
            <a:off x="5982963" y="3459747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Estimations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77" name="Up Arrow 176"/>
          <p:cNvSpPr/>
          <p:nvPr/>
        </p:nvSpPr>
        <p:spPr>
          <a:xfrm rot="4060256">
            <a:off x="2379269" y="2487038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Evidence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78" name="Up Arrow 177"/>
          <p:cNvSpPr/>
          <p:nvPr/>
        </p:nvSpPr>
        <p:spPr>
          <a:xfrm rot="6973677">
            <a:off x="2356497" y="3463454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Business models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79" name="Up Arrow 178"/>
          <p:cNvSpPr/>
          <p:nvPr/>
        </p:nvSpPr>
        <p:spPr>
          <a:xfrm rot="17327427">
            <a:off x="5986039" y="2541321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Methodology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80" name="Rectangle 179"/>
          <p:cNvSpPr/>
          <p:nvPr/>
        </p:nvSpPr>
        <p:spPr bwMode="ltGray">
          <a:xfrm>
            <a:off x="10145849" y="4166290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FAIR data maturity model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81" name="Rectangle 180"/>
          <p:cNvSpPr/>
          <p:nvPr/>
        </p:nvSpPr>
        <p:spPr bwMode="ltGray">
          <a:xfrm>
            <a:off x="10137148" y="350100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Annual FAIR data Work Plan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82" name="Rectangle 181"/>
          <p:cNvSpPr/>
          <p:nvPr/>
        </p:nvSpPr>
        <p:spPr bwMode="ltGray">
          <a:xfrm>
            <a:off x="10145849" y="281534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FAIR data Working Group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183" name="Oval 182"/>
          <p:cNvSpPr/>
          <p:nvPr/>
        </p:nvSpPr>
        <p:spPr bwMode="ltGray">
          <a:xfrm>
            <a:off x="9840416" y="2132856"/>
            <a:ext cx="2232248" cy="3384376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4" name="Up Arrow 183"/>
          <p:cNvSpPr/>
          <p:nvPr/>
        </p:nvSpPr>
        <p:spPr>
          <a:xfrm rot="5400000">
            <a:off x="9071138" y="3336884"/>
            <a:ext cx="435429" cy="959111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Input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The vision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pic>
        <p:nvPicPr>
          <p:cNvPr id="7" name="Picture 2" descr="D:\rtd\the Big Web 2018 Lyon\E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06" y="2704627"/>
            <a:ext cx="4572000" cy="40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172" y="3026871"/>
            <a:ext cx="5773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/>
              <a:t>EOSC will provide 1.7m EU researchers an environment with free, open services for data storage, management, analysis and re-use across </a:t>
            </a:r>
            <a:r>
              <a:rPr lang="en-GB" sz="1400" dirty="0" smtClean="0"/>
              <a:t>disciplines</a:t>
            </a:r>
          </a:p>
          <a:p>
            <a:pPr marL="288925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/>
              <a:t>EOSC </a:t>
            </a:r>
            <a:r>
              <a:rPr lang="en-GB" sz="1400" dirty="0"/>
              <a:t>will </a:t>
            </a:r>
            <a:r>
              <a:rPr lang="en-GB" sz="1400" dirty="0" smtClean="0"/>
              <a:t>join </a:t>
            </a:r>
            <a:r>
              <a:rPr lang="en-GB" sz="1400" dirty="0"/>
              <a:t>existing and emerging horizontal and thematic data infrastructures, bridging todays fragmentation and ad-hoc </a:t>
            </a:r>
            <a:r>
              <a:rPr lang="en-GB" sz="1400" dirty="0" smtClean="0"/>
              <a:t>solutions</a:t>
            </a:r>
          </a:p>
          <a:p>
            <a:pPr marL="288925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/>
              <a:t>EOSC </a:t>
            </a:r>
            <a:r>
              <a:rPr lang="en-GB" sz="1400" dirty="0"/>
              <a:t>will add value (scale, data-driven science, inter-</a:t>
            </a:r>
            <a:r>
              <a:rPr lang="en-GB" sz="1400" dirty="0" err="1"/>
              <a:t>disciplinarity</a:t>
            </a:r>
            <a:r>
              <a:rPr lang="en-GB" sz="1400" dirty="0"/>
              <a:t>, faster innovation) and leverage past infrastructure investment (10b per year by MS, two decades EU investment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7034" y="1504056"/>
            <a:ext cx="11763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1588" algn="just">
              <a:spcBef>
                <a:spcPts val="720"/>
              </a:spcBef>
              <a:spcAft>
                <a:spcPts val="0"/>
              </a:spcAft>
            </a:pPr>
            <a:r>
              <a:rPr lang="en-GB" sz="1400" dirty="0" smtClean="0">
                <a:latin typeface="+mn-lt"/>
              </a:rPr>
              <a:t>“</a:t>
            </a:r>
            <a:r>
              <a:rPr lang="en-US" sz="1400" dirty="0" smtClean="0">
                <a:latin typeface="+mn-lt"/>
              </a:rPr>
              <a:t>Europe's </a:t>
            </a:r>
            <a:r>
              <a:rPr lang="en-US" sz="1400" dirty="0">
                <a:latin typeface="+mn-lt"/>
              </a:rPr>
              <a:t>final transition must be one from fragmented data sets to an integrated European Open Science Cloud. By 2020, we want all European researchers to be able to deposit, access and </a:t>
            </a:r>
            <a:r>
              <a:rPr lang="en-US" sz="1400" dirty="0" err="1">
                <a:latin typeface="+mn-lt"/>
              </a:rPr>
              <a:t>analyse</a:t>
            </a:r>
            <a:r>
              <a:rPr lang="en-US" sz="1400" dirty="0">
                <a:latin typeface="+mn-lt"/>
              </a:rPr>
              <a:t> European scientific data through a European Open Science Cloud</a:t>
            </a:r>
            <a:r>
              <a:rPr lang="en-US" sz="1400" dirty="0" smtClean="0">
                <a:latin typeface="+mn-lt"/>
              </a:rPr>
              <a:t>..”</a:t>
            </a:r>
            <a:endParaRPr lang="en-US" sz="1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9235" y="1981200"/>
            <a:ext cx="5984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/>
              <a:t>Speech by Commissioner Carlos Moedas in Amsterdam, NL: </a:t>
            </a:r>
            <a:br>
              <a:rPr lang="en-GB" sz="1100" i="1" dirty="0"/>
            </a:br>
            <a:r>
              <a:rPr lang="en-GB" sz="1100" i="1" dirty="0"/>
              <a:t>“Open science: share and succeed”, 4 April 2016</a:t>
            </a:r>
          </a:p>
        </p:txBody>
      </p:sp>
    </p:spTree>
    <p:extLst>
      <p:ext uri="{BB962C8B-B14F-4D97-AF65-F5344CB8AC3E}">
        <p14:creationId xmlns:p14="http://schemas.microsoft.com/office/powerpoint/2010/main" val="7856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Support implementation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92" name="Title 2"/>
          <p:cNvSpPr>
            <a:spLocks noGrp="1"/>
          </p:cNvSpPr>
          <p:nvPr>
            <p:ph type="title"/>
          </p:nvPr>
        </p:nvSpPr>
        <p:spPr>
          <a:xfrm>
            <a:off x="718987" y="792438"/>
            <a:ext cx="10769600" cy="914400"/>
          </a:xfrm>
        </p:spPr>
        <p:txBody>
          <a:bodyPr/>
          <a:lstStyle/>
          <a:p>
            <a:r>
              <a:rPr lang="en-GB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11075" y="452736"/>
            <a:ext cx="500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920" lvl="1"/>
            <a:r>
              <a:rPr lang="en-US" sz="2000" b="1" dirty="0" smtClean="0">
                <a:solidFill>
                  <a:schemeClr val="bg1"/>
                </a:solidFill>
                <a:latin typeface="Verdana(body)"/>
              </a:rPr>
              <a:t>FAIR@EC in 2018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pic>
        <p:nvPicPr>
          <p:cNvPr id="22" name="Picture 2" descr="H:\My Documents\RTD\EOSC\Drafts\tmp\fu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88" y="5337049"/>
            <a:ext cx="714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H:\My Documents\RTD\EOSC\Drafts\tmp\datainf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52" y="3795047"/>
            <a:ext cx="993651" cy="7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:\My Documents\RTD\EOSC\Drafts\tmp\policyma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28" y="2913167"/>
            <a:ext cx="8763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H:\My Documents\RTD\EOSC\Drafts\tmp\research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36" y="1910961"/>
            <a:ext cx="732284" cy="9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:\My Documents\RTD\EOSC\Drafts\tmp\for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36" y="4573508"/>
            <a:ext cx="720080" cy="6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Up Arrow 26"/>
          <p:cNvSpPr/>
          <p:nvPr/>
        </p:nvSpPr>
        <p:spPr>
          <a:xfrm rot="3826336">
            <a:off x="8635768" y="1580592"/>
            <a:ext cx="435429" cy="232071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Concepts and context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28" name="Up Arrow 27"/>
          <p:cNvSpPr/>
          <p:nvPr/>
        </p:nvSpPr>
        <p:spPr>
          <a:xfrm rot="6342172">
            <a:off x="8645454" y="3815313"/>
            <a:ext cx="435429" cy="1911600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Incentives and rewards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ltGray">
          <a:xfrm>
            <a:off x="6064646" y="3392833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R="0" lvl="0" indent="-2714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Turning</a:t>
            </a:r>
            <a:r>
              <a:rPr kumimoji="0" lang="en-GB" sz="1100" b="1" i="1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FAIR data into reality</a:t>
            </a:r>
            <a:endParaRPr kumimoji="0" lang="en-GB" sz="1100" b="1" i="1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6064646" y="4112913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FAIR data action plan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31" name="Oval 30"/>
          <p:cNvSpPr/>
          <p:nvPr/>
        </p:nvSpPr>
        <p:spPr bwMode="ltGray">
          <a:xfrm>
            <a:off x="9772023" y="1604971"/>
            <a:ext cx="1907704" cy="4884205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Up Arrow 31"/>
          <p:cNvSpPr/>
          <p:nvPr/>
        </p:nvSpPr>
        <p:spPr>
          <a:xfrm rot="4570131">
            <a:off x="8614790" y="2356961"/>
            <a:ext cx="435429" cy="1911947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Research data culture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33" name="Up Arrow 32"/>
          <p:cNvSpPr/>
          <p:nvPr/>
        </p:nvSpPr>
        <p:spPr>
          <a:xfrm rot="5040444">
            <a:off x="8610383" y="2923372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Technical ecosystem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34" name="Up Arrow 33"/>
          <p:cNvSpPr/>
          <p:nvPr/>
        </p:nvSpPr>
        <p:spPr>
          <a:xfrm rot="6918644">
            <a:off x="8645455" y="4147858"/>
            <a:ext cx="435429" cy="2322000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Metrics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35" name="Up Arrow 34"/>
          <p:cNvSpPr/>
          <p:nvPr/>
        </p:nvSpPr>
        <p:spPr>
          <a:xfrm rot="5623467">
            <a:off x="8630095" y="3401241"/>
            <a:ext cx="435429" cy="1739908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Skills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pic>
        <p:nvPicPr>
          <p:cNvPr id="36" name="Picture 4" descr="H:\My Documents\RTD\EOSC\Drafts\tmp\disciplines\spa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38" y="2590012"/>
            <a:ext cx="5448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:\My Documents\RTD\EOSC\Drafts\tmp\disciplines\anthropolog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46" y="3195895"/>
            <a:ext cx="53752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:\My Documents\RTD\EOSC\Drafts\tmp\disciplines\geograph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6" y="3195895"/>
            <a:ext cx="56199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H:\My Documents\RTD\EOSC\Drafts\tmp\disciplines\eart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97" y="3195895"/>
            <a:ext cx="56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:\My Documents\RTD\EOSC\Drafts\tmp\disciplines\statistic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1991005"/>
            <a:ext cx="540000" cy="5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H:\My Documents\RTD\EOSC\Drafts\tmp\disciplines\chemistry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81" y="1983857"/>
            <a:ext cx="540000" cy="5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:\My Documents\RTD\EOSC\Drafts\tmp\disciplines\psycolog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58" y="2590012"/>
            <a:ext cx="5823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H:\My Documents\RTD\EOSC\Drafts\tmp\disciplines\biology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7" y="2594902"/>
            <a:ext cx="540000" cy="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:\My Documents\RTD\EOSC\Drafts\tmp\disciplines\mathematic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1383507"/>
            <a:ext cx="540000" cy="5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H:\My Documents\RTD\EOSC\Drafts\tmp\disciplines\physic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81" y="1376607"/>
            <a:ext cx="540000" cy="5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H:\My Documents\RTD\EOSC\Drafts\tmp\disciplines\linguistic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7" y="1387040"/>
            <a:ext cx="540000" cy="5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H:\My Documents\RTD\EOSC\Drafts\tmp\disciplines\archeology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7" y="1985102"/>
            <a:ext cx="540000" cy="5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 bwMode="ltGray">
          <a:xfrm>
            <a:off x="1024086" y="1145524"/>
            <a:ext cx="2952328" cy="2823372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9" name="Up Arrow 48"/>
          <p:cNvSpPr/>
          <p:nvPr/>
        </p:nvSpPr>
        <p:spPr>
          <a:xfrm rot="18126764">
            <a:off x="4808268" y="2280757"/>
            <a:ext cx="435429" cy="2153621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Common layer for extensions and specializations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413358" y="5470900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European Research Interoperability Framework 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404657" y="480561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Annual FAIR data Work Plan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ltGray">
          <a:xfrm>
            <a:off x="413358" y="4119958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FAIR data</a:t>
            </a:r>
            <a:b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</a:b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Working Group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2121607" y="5463820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Accreditation / Certification scheme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ltGray">
          <a:xfrm>
            <a:off x="2114871" y="4795123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FAIR data maturity model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ltGray">
          <a:xfrm>
            <a:off x="2108718" y="4115659"/>
            <a:ext cx="1638783" cy="630862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indent="-271463" algn="ctr">
              <a:defRPr/>
            </a:pPr>
            <a:r>
              <a:rPr lang="en-GB" sz="1100" b="1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Core assessment criteria</a:t>
            </a:r>
            <a:endParaRPr lang="en-GB" sz="1100" b="1" i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sp>
        <p:nvSpPr>
          <p:cNvPr id="56" name="Up Arrow 55"/>
          <p:cNvSpPr/>
          <p:nvPr/>
        </p:nvSpPr>
        <p:spPr>
          <a:xfrm rot="14561215">
            <a:off x="4743350" y="3601627"/>
            <a:ext cx="435429" cy="2153621"/>
          </a:xfrm>
          <a:prstGeom prst="upArrow">
            <a:avLst>
              <a:gd name="adj1" fmla="val 5908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eorgia" pitchFamily="18" charset="0"/>
              </a:rPr>
              <a:t>Input</a:t>
            </a:r>
            <a:endParaRPr lang="en-US" sz="900" b="1" kern="0" dirty="0">
              <a:solidFill>
                <a:srgbClr val="000000">
                  <a:lumMod val="65000"/>
                  <a:lumOff val="35000"/>
                </a:srgbClr>
              </a:solidFill>
              <a:latin typeface="Georgia" pitchFamily="18" charset="0"/>
            </a:endParaRPr>
          </a:p>
        </p:txBody>
      </p:sp>
      <p:pic>
        <p:nvPicPr>
          <p:cNvPr id="57" name="Picture 8" descr="H:\My Documents\RTD\EOSC\Drafts\tmp\H2020_logo_500px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12" y="6122421"/>
            <a:ext cx="1332200" cy="3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1434077" y="6398568"/>
            <a:ext cx="13789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64065">
              <a:defRPr/>
            </a:pPr>
            <a:r>
              <a:rPr lang="en-GB" sz="900" b="1" kern="0" dirty="0">
                <a:solidFill>
                  <a:srgbClr val="003399"/>
                </a:solidFill>
                <a:latin typeface="Georgia"/>
              </a:rPr>
              <a:t>H2020-INFRAEOSC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304006" y="4033498"/>
            <a:ext cx="3600400" cy="2595902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8040081" y="4697520"/>
            <a:ext cx="3678721" cy="17326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2"/>
          <p:cNvSpPr/>
          <p:nvPr/>
        </p:nvSpPr>
        <p:spPr>
          <a:xfrm>
            <a:off x="406507" y="1143000"/>
            <a:ext cx="11782946" cy="56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32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EC Square Sans Pro Light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32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EC Square Sans Pro Light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3200" b="1" strike="noStrike" spc="-1" dirty="0" smtClean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EC Square Sans Pro Ligh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it-IT" sz="32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Thank</a:t>
            </a:r>
            <a:r>
              <a:rPr lang="it-IT" sz="32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 </a:t>
            </a:r>
            <a:r>
              <a:rPr lang="it-IT" sz="32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you for your attention</a:t>
            </a:r>
            <a:endParaRPr dirty="0"/>
          </a:p>
          <a:p>
            <a:pPr>
              <a:lnSpc>
                <a:spcPct val="100000"/>
              </a:lnSpc>
            </a:pPr>
            <a:endParaRPr lang="fr-BE" dirty="0"/>
          </a:p>
          <a:p>
            <a:pPr>
              <a:lnSpc>
                <a:spcPct val="100000"/>
              </a:lnSpc>
            </a:pPr>
            <a:r>
              <a:rPr lang="fr-BE" sz="20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/>
            </a:r>
            <a:br>
              <a:rPr lang="fr-BE" sz="20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20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Team leader: </a:t>
            </a: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Michel SCHOUPPE</a:t>
            </a:r>
          </a:p>
          <a:p>
            <a:pPr>
              <a:lnSpc>
                <a:spcPct val="100000"/>
              </a:lnSpc>
            </a:pP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Maarja </a:t>
            </a: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ADOJAAN</a:t>
            </a:r>
            <a:b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Emanuele </a:t>
            </a: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BARBAROSSA</a:t>
            </a:r>
            <a:b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Athanasios </a:t>
            </a: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KARALOPOULOS</a:t>
            </a:r>
            <a:b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Roy </a:t>
            </a: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KEESENBERG</a:t>
            </a:r>
            <a:b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Corina PASCU</a:t>
            </a:r>
            <a:endParaRPr lang="fr-BE" sz="1800" spc="-1" dirty="0" smtClean="0">
              <a:uFill>
                <a:solidFill>
                  <a:srgbClr val="FFFFFF"/>
                </a:solidFill>
              </a:uFill>
              <a:latin typeface="EC Square Sans Pro Light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Konstantinos </a:t>
            </a: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REPANAS</a:t>
            </a:r>
            <a:b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Katarzyna </a:t>
            </a: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SZKUTA</a:t>
            </a:r>
            <a:b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/>
            </a:r>
            <a:br>
              <a:rPr lang="fr-BE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</a:br>
            <a:r>
              <a:rPr lang="pt-BR" sz="18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Website</a:t>
            </a:r>
            <a:r>
              <a:rPr lang="pt-BR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: </a:t>
            </a:r>
            <a:r>
              <a:rPr lang="pt-BR" sz="1800" u="sng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http://ec.europa.eu/research/openscience/eosc</a:t>
            </a:r>
            <a:r>
              <a:rPr lang="pt-BR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 </a:t>
            </a:r>
            <a:endParaRPr lang="pt-BR" sz="1800" dirty="0"/>
          </a:p>
          <a:p>
            <a:pPr>
              <a:lnSpc>
                <a:spcPct val="100000"/>
              </a:lnSpc>
            </a:pPr>
            <a:r>
              <a:rPr lang="pt-BR" sz="18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E-mail: </a:t>
            </a:r>
            <a:r>
              <a:rPr lang="pt-BR" sz="1800" u="sng" spc="-1" dirty="0" smtClean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  <a:hlinkClick r:id="rId3"/>
              </a:rPr>
              <a:t>EOSC-RTD@ec.europa.eu</a:t>
            </a:r>
            <a:endParaRPr lang="pt-BR" sz="1800" u="sng" spc="-1" dirty="0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EC Square Sans Pro Light"/>
              <a:ea typeface="DejaVu Sans"/>
            </a:endParaRPr>
          </a:p>
        </p:txBody>
      </p:sp>
      <p:pic>
        <p:nvPicPr>
          <p:cNvPr id="494" name="Picture 3"/>
          <p:cNvPicPr/>
          <p:nvPr/>
        </p:nvPicPr>
        <p:blipFill>
          <a:blip r:embed="rId4"/>
          <a:stretch/>
        </p:blipFill>
        <p:spPr>
          <a:xfrm>
            <a:off x="8305006" y="4876800"/>
            <a:ext cx="3148390" cy="1374120"/>
          </a:xfrm>
          <a:prstGeom prst="rect">
            <a:avLst/>
          </a:prstGeom>
          <a:ln>
            <a:noFill/>
          </a:ln>
        </p:spPr>
      </p:pic>
      <p:sp>
        <p:nvSpPr>
          <p:cNvPr id="495" name="CustomShape 3"/>
          <p:cNvSpPr/>
          <p:nvPr/>
        </p:nvSpPr>
        <p:spPr>
          <a:xfrm>
            <a:off x="8838049" y="990720"/>
            <a:ext cx="4570445" cy="1065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375939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History of the EOSC file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5" name="Curved Right Arrow 4"/>
          <p:cNvSpPr/>
          <p:nvPr/>
        </p:nvSpPr>
        <p:spPr bwMode="auto">
          <a:xfrm>
            <a:off x="711107" y="3810000"/>
            <a:ext cx="1015868" cy="838200"/>
          </a:xfrm>
          <a:prstGeom prst="curv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05928097"/>
              </p:ext>
            </p:extLst>
          </p:nvPr>
        </p:nvGraphicFramePr>
        <p:xfrm>
          <a:off x="203174" y="1273969"/>
          <a:ext cx="10666611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159" y="4038600"/>
            <a:ext cx="533766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173" y="1762952"/>
            <a:ext cx="203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2016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4436" y="3306006"/>
            <a:ext cx="203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2017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48" y="4849059"/>
            <a:ext cx="203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2018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68231" y="1904465"/>
            <a:ext cx="264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Vision for European Open Science Cloud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1722" y="3121340"/>
            <a:ext cx="264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INFRAEOSC-05-2018-2019 Call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69818" y="4275056"/>
            <a:ext cx="264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Federated model with 6 action lines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60298" y="5491273"/>
            <a:ext cx="2641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Set up of EOSC governance framework by end 2018</a:t>
            </a:r>
            <a:endParaRPr lang="en-GB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82454" y="1143000"/>
            <a:ext cx="5342970" cy="2819400"/>
            <a:chOff x="609480" y="2222640"/>
            <a:chExt cx="7517880" cy="4359208"/>
          </a:xfrm>
        </p:grpSpPr>
        <p:grpSp>
          <p:nvGrpSpPr>
            <p:cNvPr id="18" name="Group 17"/>
            <p:cNvGrpSpPr/>
            <p:nvPr/>
          </p:nvGrpSpPr>
          <p:grpSpPr>
            <a:xfrm>
              <a:off x="609480" y="2222640"/>
              <a:ext cx="6198840" cy="4359208"/>
              <a:chOff x="609480" y="2222640"/>
              <a:chExt cx="6198840" cy="4359208"/>
            </a:xfrm>
          </p:grpSpPr>
          <p:pic>
            <p:nvPicPr>
              <p:cNvPr id="25" name="Picture 2"/>
              <p:cNvPicPr/>
              <p:nvPr/>
            </p:nvPicPr>
            <p:blipFill>
              <a:blip r:embed="rId9"/>
              <a:stretch/>
            </p:blipFill>
            <p:spPr>
              <a:xfrm>
                <a:off x="612720" y="2222640"/>
                <a:ext cx="6195600" cy="995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" name="Picture 3"/>
              <p:cNvPicPr/>
              <p:nvPr/>
            </p:nvPicPr>
            <p:blipFill>
              <a:blip r:embed="rId10"/>
              <a:stretch/>
            </p:blipFill>
            <p:spPr>
              <a:xfrm>
                <a:off x="609480" y="3140968"/>
                <a:ext cx="6195600" cy="344088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CustomShape 16"/>
            <p:cNvSpPr/>
            <p:nvPr/>
          </p:nvSpPr>
          <p:spPr>
            <a:xfrm>
              <a:off x="6766919" y="2622328"/>
              <a:ext cx="1350931" cy="4882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OECD,</a:t>
              </a:r>
              <a:b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</a:br>
              <a: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RDA</a:t>
              </a:r>
              <a:r>
                <a:rPr lang="it-IT" sz="800" b="1" i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, G7</a:t>
              </a:r>
              <a:endParaRPr sz="800" dirty="0"/>
            </a:p>
          </p:txBody>
        </p:sp>
        <p:sp>
          <p:nvSpPr>
            <p:cNvPr id="20" name="CustomShape 17"/>
            <p:cNvSpPr/>
            <p:nvPr/>
          </p:nvSpPr>
          <p:spPr>
            <a:xfrm>
              <a:off x="6766921" y="3442904"/>
              <a:ext cx="1350930" cy="2617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it-IT" sz="800" b="1" i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WP2018-20</a:t>
              </a:r>
              <a:endParaRPr sz="800" dirty="0"/>
            </a:p>
          </p:txBody>
        </p:sp>
        <p:sp>
          <p:nvSpPr>
            <p:cNvPr id="22" name="CustomShape 19"/>
            <p:cNvSpPr/>
            <p:nvPr/>
          </p:nvSpPr>
          <p:spPr>
            <a:xfrm>
              <a:off x="6773025" y="4651376"/>
              <a:ext cx="1344826" cy="6300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fr-BE" sz="800" b="1" i="1" dirty="0" smtClean="0">
                  <a:solidFill>
                    <a:schemeClr val="bg1"/>
                  </a:solidFill>
                </a:rPr>
                <a:t>Data</a:t>
              </a:r>
              <a:br>
                <a:rPr lang="fr-BE" sz="800" b="1" i="1" dirty="0" smtClean="0">
                  <a:solidFill>
                    <a:schemeClr val="bg1"/>
                  </a:solidFill>
                </a:rPr>
              </a:br>
              <a:r>
                <a:rPr lang="fr-BE" sz="800" b="1" i="1" dirty="0" smtClean="0">
                  <a:solidFill>
                    <a:schemeClr val="bg1"/>
                  </a:solidFill>
                </a:rPr>
                <a:t>package</a:t>
              </a:r>
              <a:r>
                <a:rPr lang="fr-BE" sz="800" b="1" i="1" dirty="0">
                  <a:solidFill>
                    <a:schemeClr val="bg1"/>
                  </a:solidFill>
                </a:rPr>
                <a:t/>
              </a:r>
              <a:br>
                <a:rPr lang="fr-BE" sz="800" b="1" i="1" dirty="0">
                  <a:solidFill>
                    <a:schemeClr val="bg1"/>
                  </a:solidFill>
                </a:rPr>
              </a:br>
              <a:r>
                <a:rPr lang="fr-BE" sz="800" b="1" i="1" dirty="0">
                  <a:solidFill>
                    <a:schemeClr val="bg1"/>
                  </a:solidFill>
                </a:rPr>
                <a:t>April 2018</a:t>
              </a:r>
              <a:endParaRPr sz="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stomShape 20"/>
            <p:cNvSpPr/>
            <p:nvPr/>
          </p:nvSpPr>
          <p:spPr>
            <a:xfrm>
              <a:off x="6766918" y="6012688"/>
              <a:ext cx="1350931" cy="4579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FAIR</a:t>
              </a:r>
              <a:b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</a:br>
              <a:r>
                <a:rPr lang="it-IT" sz="800" b="1" i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Action </a:t>
              </a:r>
              <a:r>
                <a:rPr lang="it-IT" sz="800" b="1" i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Plan</a:t>
              </a:r>
              <a:endParaRPr sz="800" dirty="0"/>
            </a:p>
          </p:txBody>
        </p:sp>
        <p:sp>
          <p:nvSpPr>
            <p:cNvPr id="24" name="CustomShape 17"/>
            <p:cNvSpPr/>
            <p:nvPr/>
          </p:nvSpPr>
          <p:spPr>
            <a:xfrm>
              <a:off x="6766920" y="5551200"/>
              <a:ext cx="1360440" cy="3049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/>
            <a:lstStyle/>
            <a:p>
              <a:pPr algn="ctr">
                <a:lnSpc>
                  <a:spcPct val="100000"/>
                </a:lnSpc>
              </a:pPr>
              <a:r>
                <a:rPr lang="it-IT" sz="800" b="1" i="1" strike="noStrike" spc="-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Verdana"/>
                </a:rPr>
                <a:t>WP2018-20</a:t>
              </a:r>
              <a:endParaRPr sz="800"/>
            </a:p>
          </p:txBody>
        </p:sp>
      </p:grpSp>
      <p:sp>
        <p:nvSpPr>
          <p:cNvPr id="27" name="CustomShape 17"/>
          <p:cNvSpPr/>
          <p:nvPr/>
        </p:nvSpPr>
        <p:spPr>
          <a:xfrm>
            <a:off x="11158557" y="2331521"/>
            <a:ext cx="966867" cy="1972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it-IT" sz="8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 JAN 2017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765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Not a cloud made in Brussels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pic>
        <p:nvPicPr>
          <p:cNvPr id="5" name="Picture 2" descr="Brussels, Plaza, City, Belgium, H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1447800"/>
            <a:ext cx="765809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>
            <a:extLst>
              <a:ext uri="{FF2B5EF4-FFF2-40B4-BE49-F238E27FC236}">
                <a16:creationId xmlns:a16="http://schemas.microsoft.com/office/drawing/2014/main" id="{A810336B-D437-44F4-A85D-D710AB72E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r="3103" b="5411"/>
          <a:stretch/>
        </p:blipFill>
        <p:spPr bwMode="auto">
          <a:xfrm>
            <a:off x="104424" y="1002102"/>
            <a:ext cx="2866582" cy="2884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EOSC Summit 2017 &amp; 2018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2" y="4038600"/>
            <a:ext cx="4675637" cy="26303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13380C-CAB6-4394-B61E-4E5A5C20E5BB}"/>
              </a:ext>
            </a:extLst>
          </p:cNvPr>
          <p:cNvSpPr txBox="1">
            <a:spLocks/>
          </p:cNvSpPr>
          <p:nvPr/>
        </p:nvSpPr>
        <p:spPr bwMode="auto">
          <a:xfrm>
            <a:off x="5790406" y="2113806"/>
            <a:ext cx="5384099" cy="37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1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eaLnBrk="1" fontAlgn="base" hangingPunct="1">
              <a:spcBef>
                <a:spcPts val="0"/>
              </a:spcBef>
              <a:spcAft>
                <a:spcPts val="1417"/>
              </a:spcAft>
              <a:buClr>
                <a:schemeClr val="bg1"/>
              </a:buClr>
              <a:buSzPct val="45000"/>
              <a:buFont typeface="StarSymbol"/>
              <a:buChar char="●"/>
              <a:defRPr lang="en-GB" sz="2400" b="1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eaLnBrk="1" fontAlgn="base" hangingPunct="1">
              <a:spcBef>
                <a:spcPts val="0"/>
              </a:spcBef>
              <a:spcAft>
                <a:spcPts val="1134"/>
              </a:spcAft>
              <a:buClr>
                <a:srgbClr val="009FBA"/>
              </a:buClr>
              <a:buSzPct val="75000"/>
              <a:buFont typeface="StarSymbol"/>
              <a:buChar char="–"/>
              <a:defRPr lang="en-GB" sz="1600" b="0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eaLnBrk="1" fontAlgn="base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eaLnBrk="1" fontAlgn="base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342900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+mj-lt"/>
              </a:rPr>
              <a:t>180</a:t>
            </a:r>
            <a:r>
              <a:rPr lang="en-GB" sz="2000" b="0" dirty="0" smtClean="0">
                <a:latin typeface="+mj-lt"/>
              </a:rPr>
              <a:t> </a:t>
            </a:r>
            <a:r>
              <a:rPr lang="en-GB" sz="2000" b="0" dirty="0">
                <a:latin typeface="+mj-lt"/>
              </a:rPr>
              <a:t>key </a:t>
            </a:r>
            <a:r>
              <a:rPr lang="en-GB" sz="2000" b="0" dirty="0" smtClean="0">
                <a:latin typeface="+mj-lt"/>
              </a:rPr>
              <a:t>participants, representing all categories and scientific fields</a:t>
            </a:r>
            <a:endParaRPr lang="en-GB" sz="2000" b="0" dirty="0">
              <a:latin typeface="+mj-lt"/>
            </a:endParaRPr>
          </a:p>
          <a:p>
            <a:pPr marL="342900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+mj-lt"/>
              </a:rPr>
              <a:t>15</a:t>
            </a:r>
            <a:r>
              <a:rPr lang="en-GB" sz="2000" b="0" dirty="0" smtClean="0">
                <a:latin typeface="+mj-lt"/>
              </a:rPr>
              <a:t> </a:t>
            </a:r>
            <a:r>
              <a:rPr lang="en-GB" sz="2000" b="0" dirty="0">
                <a:latin typeface="+mj-lt"/>
              </a:rPr>
              <a:t>research </a:t>
            </a:r>
            <a:r>
              <a:rPr lang="en-GB" sz="2000" b="0" dirty="0" smtClean="0">
                <a:latin typeface="+mj-lt"/>
              </a:rPr>
              <a:t>funders and </a:t>
            </a:r>
            <a:r>
              <a:rPr lang="en-GB" sz="2000" dirty="0" smtClean="0">
                <a:latin typeface="+mj-lt"/>
              </a:rPr>
              <a:t>30</a:t>
            </a:r>
            <a:r>
              <a:rPr lang="en-GB" sz="2000" b="0" dirty="0" smtClean="0">
                <a:latin typeface="+mj-lt"/>
              </a:rPr>
              <a:t> </a:t>
            </a:r>
            <a:r>
              <a:rPr lang="en-GB" sz="2000" b="0" dirty="0">
                <a:latin typeface="+mj-lt"/>
              </a:rPr>
              <a:t>officials from Member States and Associated Countries</a:t>
            </a:r>
          </a:p>
          <a:p>
            <a:pPr marL="342900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+mj-lt"/>
              </a:rPr>
              <a:t>1000+</a:t>
            </a:r>
            <a:r>
              <a:rPr lang="en-GB" sz="2000" b="0" dirty="0" smtClean="0">
                <a:latin typeface="+mj-lt"/>
              </a:rPr>
              <a:t> viewers via </a:t>
            </a:r>
            <a:r>
              <a:rPr lang="en-GB" sz="2000" b="0" dirty="0">
                <a:latin typeface="+mj-lt"/>
              </a:rPr>
              <a:t>web </a:t>
            </a:r>
            <a:r>
              <a:rPr lang="en-GB" sz="2000" b="0" dirty="0" smtClean="0">
                <a:latin typeface="+mj-lt"/>
              </a:rPr>
              <a:t>stream</a:t>
            </a:r>
          </a:p>
          <a:p>
            <a:pPr marL="342900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b="0" dirty="0" smtClean="0">
                <a:latin typeface="+mj-lt"/>
              </a:rPr>
              <a:t>Extensive </a:t>
            </a:r>
            <a:r>
              <a:rPr lang="en-GB" sz="2000" b="0" dirty="0">
                <a:latin typeface="+mj-lt"/>
              </a:rPr>
              <a:t>coverage via </a:t>
            </a:r>
            <a:r>
              <a:rPr lang="en-GB" sz="2000" b="0" dirty="0" smtClean="0">
                <a:latin typeface="+mj-lt"/>
              </a:rPr>
              <a:t>Twitter in the EU, USA and Canada (tweets and retweets reached </a:t>
            </a:r>
            <a:r>
              <a:rPr lang="en-GB" sz="2000" dirty="0" smtClean="0">
                <a:latin typeface="+mj-lt"/>
              </a:rPr>
              <a:t>350k+</a:t>
            </a:r>
            <a:r>
              <a:rPr lang="en-GB" sz="2000" b="0" dirty="0" smtClean="0">
                <a:latin typeface="+mj-lt"/>
              </a:rPr>
              <a:t> people)</a:t>
            </a:r>
            <a:endParaRPr lang="en-GB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03173" y="1752600"/>
            <a:ext cx="11984840" cy="39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EC Square Sans Pro Light" panose="020B0506000000020004" pitchFamily="34" charset="0"/>
              </a:rPr>
              <a:t>33 high level statements meant to capture our common understanding on the required &amp; underpin the EOSC implementation</a:t>
            </a:r>
          </a:p>
          <a:p>
            <a:pPr marL="774900" lvl="1" indent="-342900">
              <a:spcBef>
                <a:spcPts val="600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EC Square Sans Pro Light" panose="020B0506000000020004" pitchFamily="34" charset="0"/>
              </a:rPr>
              <a:t>Data culture &amp; FAIR data, </a:t>
            </a:r>
          </a:p>
          <a:p>
            <a:pPr marL="774900" lvl="1" indent="-342900">
              <a:spcBef>
                <a:spcPts val="600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EC Square Sans Pro Light" panose="020B0506000000020004" pitchFamily="34" charset="0"/>
              </a:rPr>
              <a:t>Research data services &amp; architecture, </a:t>
            </a:r>
          </a:p>
          <a:p>
            <a:pPr marL="774900" lvl="1" indent="-342900">
              <a:spcBef>
                <a:spcPts val="600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EC Square Sans Pro Light" panose="020B0506000000020004" pitchFamily="34" charset="0"/>
              </a:rPr>
              <a:t>Governance and funding</a:t>
            </a:r>
          </a:p>
          <a:p>
            <a:pPr marL="457200" indent="-4572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EC Square Sans Pro Light" panose="020B0506000000020004" pitchFamily="34" charset="0"/>
              </a:rPr>
              <a:t>Signed by more than 70 scientific stakeholders (so called </a:t>
            </a:r>
            <a:r>
              <a:rPr lang="en-US" sz="2400" dirty="0">
                <a:latin typeface="EC Square Sans Pro Light" panose="020B0506000000020004" pitchFamily="34" charset="0"/>
              </a:rPr>
              <a:t>'Coalition of the Doers')</a:t>
            </a:r>
            <a:r>
              <a:rPr lang="en-GB" sz="2400" dirty="0">
                <a:latin typeface="EC Square Sans Pro Light" panose="020B0506000000020004" pitchFamily="34" charset="0"/>
              </a:rPr>
              <a:t>.</a:t>
            </a:r>
            <a:endParaRPr lang="en-US" sz="2400" dirty="0">
              <a:latin typeface="EC Square Sans Pro Light" panose="020B0506000000020004" pitchFamily="34" charset="0"/>
            </a:endParaRPr>
          </a:p>
          <a:p>
            <a:pPr marL="457200" indent="-4572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EC Square Sans Pro Light" panose="020B0506000000020004" pitchFamily="34" charset="0"/>
              </a:rPr>
              <a:t>An Action List is attached.</a:t>
            </a:r>
          </a:p>
          <a:p>
            <a:pPr marL="457200" indent="-4572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EC Square Sans Pro Light" panose="020B0506000000020004" pitchFamily="34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5635426" y="6453360"/>
            <a:ext cx="863408" cy="404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4"/>
          <p:cNvSpPr/>
          <p:nvPr/>
        </p:nvSpPr>
        <p:spPr>
          <a:xfrm>
            <a:off x="5549997" y="6525000"/>
            <a:ext cx="940198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DG RTD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EOSC Declaration – 26 Oct 2017</a:t>
            </a:r>
            <a:endParaRPr lang="en-US" sz="20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00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Public consultations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3380C-CAB6-4394-B61E-4E5A5C20E5BB}"/>
              </a:ext>
            </a:extLst>
          </p:cNvPr>
          <p:cNvSpPr txBox="1">
            <a:spLocks/>
          </p:cNvSpPr>
          <p:nvPr/>
        </p:nvSpPr>
        <p:spPr bwMode="auto">
          <a:xfrm>
            <a:off x="101587" y="1905000"/>
            <a:ext cx="8713382" cy="18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1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eaLnBrk="1" fontAlgn="base" hangingPunct="1">
              <a:spcBef>
                <a:spcPts val="0"/>
              </a:spcBef>
              <a:spcAft>
                <a:spcPts val="1417"/>
              </a:spcAft>
              <a:buClr>
                <a:schemeClr val="bg1"/>
              </a:buClr>
              <a:buSzPct val="45000"/>
              <a:buFont typeface="StarSymbol"/>
              <a:buChar char="●"/>
              <a:defRPr lang="en-GB" sz="2400" b="1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eaLnBrk="1" fontAlgn="base" hangingPunct="1">
              <a:spcBef>
                <a:spcPts val="0"/>
              </a:spcBef>
              <a:spcAft>
                <a:spcPts val="1134"/>
              </a:spcAft>
              <a:buClr>
                <a:srgbClr val="009FBA"/>
              </a:buClr>
              <a:buSzPct val="75000"/>
              <a:buFont typeface="StarSymbol"/>
              <a:buChar char="–"/>
              <a:defRPr lang="en-GB" sz="1600" b="0" i="0" u="none" strike="noStrike" kern="1200" spc="0">
                <a:ln>
                  <a:noFill/>
                </a:ln>
                <a:solidFill>
                  <a:srgbClr val="0F5494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eaLnBrk="1" fontAlgn="base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eaLnBrk="1" fontAlgn="base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774900" lvl="1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b="1" dirty="0" smtClean="0">
                <a:latin typeface="+mn-lt"/>
              </a:rPr>
              <a:t>EOSC </a:t>
            </a:r>
            <a:r>
              <a:rPr lang="en-GB" sz="2200" b="1" dirty="0">
                <a:latin typeface="+mn-lt"/>
              </a:rPr>
              <a:t>Rules of Participation</a:t>
            </a:r>
          </a:p>
          <a:p>
            <a:pPr marL="432000" lvl="1" indent="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None/>
            </a:pPr>
            <a:endParaRPr lang="en-GB" sz="2200" dirty="0">
              <a:latin typeface="+mn-lt"/>
            </a:endParaRPr>
          </a:p>
          <a:p>
            <a:pPr marL="774900" lvl="1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774900" lvl="1" indent="-342900">
              <a:spcBef>
                <a:spcPts val="1199"/>
              </a:spcBef>
              <a:spcAft>
                <a:spcPts val="0"/>
              </a:spcAft>
              <a:buClr>
                <a:srgbClr val="0F5494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200" b="1" dirty="0">
                <a:latin typeface="+mn-lt"/>
              </a:rPr>
              <a:t>FAIR data action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017" y="4211553"/>
            <a:ext cx="3321681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spcAft>
                <a:spcPts val="1200"/>
              </a:spcAft>
              <a:buClr>
                <a:srgbClr val="0F5494"/>
              </a:buClr>
              <a:buSzPts val="2400"/>
            </a:pPr>
            <a:r>
              <a:rPr lang="en-GB" sz="1800" kern="0" dirty="0" smtClean="0">
                <a:ea typeface="Verdana"/>
                <a:cs typeface="Verdana"/>
                <a:sym typeface="Verdana"/>
              </a:rPr>
              <a:t>Turning FAIR into reality: </a:t>
            </a:r>
            <a:r>
              <a:rPr lang="en-US" sz="1800" dirty="0">
                <a:ea typeface="Verdana"/>
                <a:cs typeface="Verdana"/>
                <a:sym typeface="Verdana"/>
                <a:hlinkClick r:id="rId3"/>
              </a:rPr>
              <a:t>http://bit.ly/interim_FAIR_report</a:t>
            </a:r>
            <a:r>
              <a:rPr lang="en-US" sz="1800" dirty="0">
                <a:ea typeface="Verdana"/>
                <a:cs typeface="Verdana"/>
                <a:sym typeface="Verdana"/>
              </a:rPr>
              <a:t> </a:t>
            </a:r>
            <a:endParaRPr lang="en-GB" sz="1800" kern="0" dirty="0">
              <a:ea typeface="Verdana"/>
              <a:cs typeface="Verdana"/>
              <a:sym typeface="Verdana"/>
            </a:endParaRPr>
          </a:p>
          <a:p>
            <a:pPr>
              <a:spcBef>
                <a:spcPts val="480"/>
              </a:spcBef>
              <a:spcAft>
                <a:spcPts val="1200"/>
              </a:spcAft>
              <a:buClr>
                <a:srgbClr val="0F5494"/>
              </a:buClr>
              <a:buSzPts val="2400"/>
            </a:pPr>
            <a:r>
              <a:rPr lang="en-GB" sz="1800" kern="0" dirty="0">
                <a:ea typeface="Verdana"/>
                <a:cs typeface="Verdana"/>
                <a:sym typeface="Verdana"/>
              </a:rPr>
              <a:t>FAIR Data Action Plan: </a:t>
            </a:r>
            <a:r>
              <a:rPr lang="en-US" sz="1800" dirty="0">
                <a:ea typeface="Verdana"/>
                <a:cs typeface="Verdana"/>
                <a:sym typeface="Verdana"/>
                <a:hlinkClick r:id="rId4"/>
              </a:rPr>
              <a:t>https://github.com/FAIR-Data-EG/Action-Plan</a:t>
            </a:r>
            <a:r>
              <a:rPr lang="en-US" sz="1800" dirty="0">
                <a:ea typeface="Verdana"/>
                <a:cs typeface="Verdana"/>
                <a:sym typeface="Verdana"/>
              </a:rPr>
              <a:t>  </a:t>
            </a:r>
            <a:endParaRPr lang="en-GB" sz="1800" kern="0" dirty="0"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606" y="1772817"/>
            <a:ext cx="4341342" cy="2362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736" y="4142936"/>
            <a:ext cx="3404396" cy="1746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278" y="4090635"/>
            <a:ext cx="5460205" cy="24932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7964" y="2368886"/>
            <a:ext cx="5098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 smtClean="0">
                <a:ea typeface="Verdana"/>
                <a:cs typeface="Verdana"/>
                <a:sym typeface="Verdana"/>
              </a:rPr>
              <a:t>Rules of Participation recommendations: </a:t>
            </a:r>
            <a:r>
              <a:rPr lang="en-GB" sz="18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hlinkClick r:id="rId8"/>
              </a:rPr>
              <a:t>https</a:t>
            </a:r>
            <a:r>
              <a:rPr lang="en-GB" sz="1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hlinkClick r:id="rId8"/>
              </a:rPr>
              <a:t>://</a:t>
            </a:r>
            <a:r>
              <a:rPr lang="en-GB" sz="18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hlinkClick r:id="rId8"/>
              </a:rPr>
              <a:t>eoscpilot.eu/open-consultation</a:t>
            </a:r>
            <a:r>
              <a:rPr lang="en-GB" sz="18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endParaRPr lang="en-GB" sz="1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91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21" y="6299284"/>
            <a:ext cx="812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Implementation Roadmap for the European Open Science Cloud (SWD(2018)83)</a:t>
            </a:r>
            <a:endParaRPr lang="en-GB" sz="1050" b="0" dirty="0">
              <a:solidFill>
                <a:srgbClr val="0F5494"/>
              </a:solidFill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295400"/>
            <a:ext cx="12188493" cy="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spcBef>
                <a:spcPts val="0"/>
              </a:spcBef>
              <a:spcAft>
                <a:spcPts val="0"/>
              </a:spcAft>
              <a:buSzPct val="45000"/>
            </a:pPr>
            <a:r>
              <a:rPr lang="en-US" sz="2400" b="1" dirty="0">
                <a:latin typeface="+mj-lt"/>
                <a:ea typeface="Verdana" pitchFamily="1"/>
                <a:cs typeface="Verdana" pitchFamily="34"/>
              </a:rPr>
              <a:t>6 lines of action *</a:t>
            </a:r>
          </a:p>
          <a:p>
            <a:pPr marL="358920" algn="ctr">
              <a:spcBef>
                <a:spcPts val="0"/>
              </a:spcBef>
              <a:spcAft>
                <a:spcPts val="0"/>
              </a:spcAft>
              <a:buSzPct val="45000"/>
            </a:pPr>
            <a:endParaRPr lang="en-US" sz="3000" b="1" dirty="0">
              <a:latin typeface="+mj-lt"/>
              <a:ea typeface="Verdana" pitchFamily="1"/>
              <a:cs typeface="Verdana" pitchFamily="34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39272" y="2824858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FAIR data management and tools.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 common data language to ensure data stewardship across borders/disciplines based on FAIR principles.</a:t>
            </a:r>
            <a:r>
              <a:rPr lang="en-US" sz="1200" b="0" dirty="0">
                <a:solidFill>
                  <a:srgbClr val="0F5494"/>
                </a:solidFill>
              </a:rPr>
              <a:t>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609521" y="2814112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66AEF0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b.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39272" y="4808107"/>
            <a:ext cx="9023828" cy="61199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Rules of participation for different EOSC actors.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An opportunity to comply with existing legal and technical frameworks and increase legal certainty &amp; trust.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609521" y="4808103"/>
            <a:ext cx="2303956" cy="611996"/>
          </a:xfrm>
          <a:prstGeom prst="homePlate">
            <a:avLst>
              <a:gd name="adj" fmla="val 2665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e. Rules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639272" y="2134575"/>
            <a:ext cx="9023828" cy="61199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Architecture of the federated infrastructures as the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 solution to the current fragmentation in research data infrastructures which are insufficiently interoperable.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609521" y="2134571"/>
            <a:ext cx="2303956" cy="611996"/>
          </a:xfrm>
          <a:prstGeom prst="homePlate">
            <a:avLst>
              <a:gd name="adj" fmla="val 2665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a. Architecture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639272" y="5484000"/>
            <a:ext cx="9023828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Governance of the EOSC,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aiming at ensuring EU leadership in data-driven science but requiring new governance frameworks.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39272" y="4152305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lvl="0"/>
            <a:r>
              <a:rPr lang="en-US" sz="1200" b="0" dirty="0">
                <a:solidFill>
                  <a:srgbClr val="0F5494"/>
                </a:solidFill>
              </a:rPr>
              <a:t>Mechanisms/interfaces for accessing EOSC. </a:t>
            </a:r>
            <a:r>
              <a:rPr lang="en-GB" sz="1200" b="0" kern="0" dirty="0">
                <a:solidFill>
                  <a:srgbClr val="0F5494"/>
                </a:solidFill>
                <a:sym typeface="Wingdings"/>
              </a:rPr>
              <a:t>A simple way for dealing with open data obligations or accessing research data across different disciplines. 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609521" y="4150795"/>
            <a:ext cx="2303956" cy="601254"/>
          </a:xfrm>
          <a:prstGeom prst="homePlate">
            <a:avLst>
              <a:gd name="adj" fmla="val 26237"/>
            </a:avLst>
          </a:prstGeom>
          <a:solidFill>
            <a:srgbClr val="90C4F4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d. Access &amp; Interface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639272" y="3491774"/>
            <a:ext cx="9023828" cy="601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/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Available services from a user perspective. </a:t>
            </a:r>
            <a:r>
              <a:rPr lang="en-GB" sz="1200" b="0" kern="0" dirty="0">
                <a:solidFill>
                  <a:srgbClr val="0F5494"/>
                </a:solidFill>
              </a:rPr>
              <a:t>A rich environment offering a wide range of services covering the needs of the users.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609521" y="3481028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C7E1F9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c. Services</a:t>
            </a:r>
          </a:p>
        </p:txBody>
      </p:sp>
      <p:sp>
        <p:nvSpPr>
          <p:cNvPr id="20" name="Pentagon 19"/>
          <p:cNvSpPr/>
          <p:nvPr/>
        </p:nvSpPr>
        <p:spPr bwMode="auto">
          <a:xfrm>
            <a:off x="609521" y="5484000"/>
            <a:ext cx="2303956" cy="601254"/>
          </a:xfrm>
          <a:prstGeom prst="homePlate">
            <a:avLst>
              <a:gd name="adj" fmla="val 24653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F5494"/>
                </a:solidFill>
                <a:latin typeface="Verdana (Body)"/>
              </a:rPr>
              <a:t>f. Governance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B7A5718B-2987-4F64-B857-E5720A01B114}"/>
              </a:ext>
            </a:extLst>
          </p:cNvPr>
          <p:cNvSpPr/>
          <p:nvPr/>
        </p:nvSpPr>
        <p:spPr bwMode="auto">
          <a:xfrm>
            <a:off x="8634876" y="838201"/>
            <a:ext cx="2539669" cy="628818"/>
          </a:xfrm>
          <a:prstGeom prst="wav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EOSC model / Governance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6347" y="5334000"/>
            <a:ext cx="11479306" cy="878700"/>
          </a:xfrm>
          <a:prstGeom prst="rect">
            <a:avLst/>
          </a:prstGeom>
          <a:noFill/>
          <a:ln w="635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38C8BF-13A8-46E7-B133-ABC2D2204FA4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-406347" y="452736"/>
            <a:ext cx="609520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920" lvl="1"/>
            <a:r>
              <a:rPr lang="en-US" sz="2000" b="1" dirty="0" smtClean="0">
                <a:solidFill>
                  <a:srgbClr val="FFFF00"/>
                </a:solidFill>
                <a:latin typeface="Verdana(body)"/>
              </a:rPr>
              <a:t>Governance framework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21" y="1524000"/>
            <a:ext cx="110729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b="1" dirty="0" smtClean="0"/>
              <a:t> SCOPE</a:t>
            </a:r>
          </a:p>
          <a:p>
            <a:pPr lvl="1">
              <a:spcAft>
                <a:spcPts val="1200"/>
              </a:spcAft>
            </a:pPr>
            <a:r>
              <a:rPr lang="en-GB" sz="1800" dirty="0" smtClean="0"/>
              <a:t>All actions needed for steering and overseeing the initial development of the EOSC (until end 2020) towards the EOSC federated model described in the EOSC Implementation Roadmap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b="1" dirty="0" smtClean="0"/>
              <a:t> EXPECTED DELIVERABLES</a:t>
            </a:r>
          </a:p>
          <a:p>
            <a:pPr lvl="1">
              <a:spcAft>
                <a:spcPts val="1200"/>
              </a:spcAft>
            </a:pPr>
            <a:r>
              <a:rPr lang="en-GB" sz="1800" dirty="0" smtClean="0"/>
              <a:t>Strategic plan, Annual work plans, FAIR action plan, Rules of participation, mechanism for post-2020 governance, approach to extend user base to industry and public authorities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b="1" dirty="0" smtClean="0"/>
              <a:t> ACTORS</a:t>
            </a:r>
          </a:p>
          <a:p>
            <a:pPr lvl="1"/>
            <a:r>
              <a:rPr lang="en-GB" sz="1800" dirty="0" smtClean="0"/>
              <a:t>The governance should rely on the interplay between three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EOSC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EOSC Executive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Stakeholders Forum</a:t>
            </a:r>
          </a:p>
          <a:p>
            <a:pPr lvl="1">
              <a:spcAft>
                <a:spcPts val="12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32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8425</TotalTime>
  <Words>1631</Words>
  <Application>Microsoft Office PowerPoint</Application>
  <PresentationFormat>Custom</PresentationFormat>
  <Paragraphs>303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Microsoft YaHei</vt:lpstr>
      <vt:lpstr>Arial</vt:lpstr>
      <vt:lpstr>Calibri</vt:lpstr>
      <vt:lpstr>Courier New</vt:lpstr>
      <vt:lpstr>DejaVu Sans</vt:lpstr>
      <vt:lpstr>EC Square Sans Pro Light</vt:lpstr>
      <vt:lpstr>Georgia</vt:lpstr>
      <vt:lpstr>Mangal</vt:lpstr>
      <vt:lpstr>StarSymbol</vt:lpstr>
      <vt:lpstr>Verdana</vt:lpstr>
      <vt:lpstr>Verdana (Body)</vt:lpstr>
      <vt:lpstr>Verdana(body)</vt:lpstr>
      <vt:lpstr>Wingdings</vt:lpstr>
      <vt:lpstr>Blank</vt:lpstr>
      <vt:lpstr>European Open Science Cloud getting real:  policies to launch EOSC and its governance structure   EOSC. Austria takes initiative Vienna 30-10-2018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from vision to action</dc:title>
  <dc:creator>Wainer.LUSOLI@ec.europa.eu</dc:creator>
  <cp:lastModifiedBy>BURGELMAN Jean-Claude (RTD)</cp:lastModifiedBy>
  <cp:revision>1116</cp:revision>
  <cp:lastPrinted>2018-10-23T14:50:14Z</cp:lastPrinted>
  <dcterms:created xsi:type="dcterms:W3CDTF">2015-08-25T08:10:35Z</dcterms:created>
  <dcterms:modified xsi:type="dcterms:W3CDTF">2018-10-29T11:02:38Z</dcterms:modified>
</cp:coreProperties>
</file>