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3" r:id="rId2"/>
  </p:sldMasterIdLst>
  <p:notesMasterIdLst>
    <p:notesMasterId r:id="rId14"/>
  </p:notesMasterIdLst>
  <p:handoutMasterIdLst>
    <p:handoutMasterId r:id="rId15"/>
  </p:handoutMasterIdLst>
  <p:sldIdLst>
    <p:sldId id="256" r:id="rId3"/>
    <p:sldId id="268" r:id="rId4"/>
    <p:sldId id="266" r:id="rId5"/>
    <p:sldId id="261" r:id="rId6"/>
    <p:sldId id="260" r:id="rId7"/>
    <p:sldId id="264" r:id="rId8"/>
    <p:sldId id="267" r:id="rId9"/>
    <p:sldId id="258" r:id="rId10"/>
    <p:sldId id="262" r:id="rId11"/>
    <p:sldId id="263" r:id="rId12"/>
    <p:sldId id="269" r:id="rId13"/>
  </p:sldIdLst>
  <p:sldSz cx="9144000" cy="5143500" type="screen16x9"/>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8">
          <p15:clr>
            <a:srgbClr val="A4A3A4"/>
          </p15:clr>
        </p15:guide>
        <p15:guide id="2" orient="horz" pos="2902">
          <p15:clr>
            <a:srgbClr val="A4A3A4"/>
          </p15:clr>
        </p15:guide>
        <p15:guide id="3" pos="345">
          <p15:clr>
            <a:srgbClr val="A4A3A4"/>
          </p15:clr>
        </p15:guide>
        <p15:guide id="4" pos="5366">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FF3"/>
    <a:srgbClr val="E632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D7B26C5-4107-4FEC-AEDC-1716B250A1EF}">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21" autoAdjust="0"/>
    <p:restoredTop sz="94818" autoAdjust="0"/>
  </p:normalViewPr>
  <p:slideViewPr>
    <p:cSldViewPr snapToGrid="0" snapToObjects="1">
      <p:cViewPr varScale="1">
        <p:scale>
          <a:sx n="102" d="100"/>
          <a:sy n="102" d="100"/>
        </p:scale>
        <p:origin x="1008" y="96"/>
      </p:cViewPr>
      <p:guideLst>
        <p:guide orient="horz" pos="668"/>
        <p:guide orient="horz" pos="2902"/>
        <p:guide pos="345"/>
        <p:guide pos="5366"/>
      </p:guideLst>
    </p:cSldViewPr>
  </p:slideViewPr>
  <p:outlineViewPr>
    <p:cViewPr>
      <p:scale>
        <a:sx n="33" d="100"/>
        <a:sy n="33" d="100"/>
      </p:scale>
      <p:origin x="36" y="4872"/>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p:scale>
          <a:sx n="100" d="100"/>
          <a:sy n="100" d="100"/>
        </p:scale>
        <p:origin x="-3288"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52016" y="9430306"/>
            <a:ext cx="2945659" cy="496332"/>
          </a:xfrm>
          <a:prstGeom prst="rect">
            <a:avLst/>
          </a:prstGeom>
        </p:spPr>
        <p:txBody>
          <a:bodyPr vert="horz" lIns="91440" tIns="45720" rIns="91440" bIns="45720" rtlCol="0" anchor="b" anchorCtr="0"/>
          <a:lstStyle>
            <a:lvl1pPr algn="r">
              <a:defRPr sz="1200"/>
            </a:lvl1pPr>
          </a:lstStyle>
          <a:p>
            <a:fld id="{A4F87B00-D7D7-4E73-88E5-5DF5797B2681}" type="datetimeFigureOut">
              <a:rPr lang="de-AT" smtClean="0"/>
              <a:t>25.10.2018</a:t>
            </a:fld>
            <a:endParaRPr lang="de-AT" dirty="0"/>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e-AT" dirty="0"/>
          </a:p>
        </p:txBody>
      </p:sp>
      <p:sp>
        <p:nvSpPr>
          <p:cNvPr id="6" name="Foliennummernplatzhalter 5"/>
          <p:cNvSpPr>
            <a:spLocks noGrp="1"/>
          </p:cNvSpPr>
          <p:nvPr>
            <p:ph type="sldNum" sz="quarter" idx="3"/>
          </p:nvPr>
        </p:nvSpPr>
        <p:spPr>
          <a:xfrm>
            <a:off x="2945659" y="9428583"/>
            <a:ext cx="904784" cy="496332"/>
          </a:xfrm>
          <a:prstGeom prst="rect">
            <a:avLst/>
          </a:prstGeom>
        </p:spPr>
        <p:txBody>
          <a:bodyPr vert="horz" lIns="91440" tIns="45720" rIns="91440" bIns="45720" rtlCol="0" anchor="b"/>
          <a:lstStyle>
            <a:lvl1pPr algn="r">
              <a:defRPr sz="1200"/>
            </a:lvl1pPr>
          </a:lstStyle>
          <a:p>
            <a:pPr algn="ctr"/>
            <a:fld id="{1BCACBB0-6C6B-4B3E-B6E6-54B62284C21B}" type="slidenum">
              <a:rPr lang="de-AT" smtClean="0"/>
              <a:pPr algn="ctr"/>
              <a:t>‹Nr.›</a:t>
            </a:fld>
            <a:endParaRPr lang="de-AT" dirty="0"/>
          </a:p>
        </p:txBody>
      </p:sp>
      <p:pic>
        <p:nvPicPr>
          <p:cNvPr id="9" name="Grafik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5170277" y="378143"/>
            <a:ext cx="1371666" cy="332525"/>
          </a:xfrm>
          <a:prstGeom prst="rect">
            <a:avLst/>
          </a:prstGeom>
          <a:noFill/>
          <a:ln>
            <a:noFill/>
          </a:ln>
        </p:spPr>
      </p:pic>
    </p:spTree>
    <p:extLst>
      <p:ext uri="{BB962C8B-B14F-4D97-AF65-F5344CB8AC3E}">
        <p14:creationId xmlns:p14="http://schemas.microsoft.com/office/powerpoint/2010/main" val="1483347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52016" y="9428582"/>
            <a:ext cx="2945659" cy="496332"/>
          </a:xfrm>
          <a:prstGeom prst="rect">
            <a:avLst/>
          </a:prstGeom>
        </p:spPr>
        <p:txBody>
          <a:bodyPr vert="horz" lIns="91440" tIns="45720" rIns="91440" bIns="45720" rtlCol="0" anchor="b" anchorCtr="0"/>
          <a:lstStyle>
            <a:lvl1pPr algn="r">
              <a:defRPr sz="1200"/>
            </a:lvl1pPr>
          </a:lstStyle>
          <a:p>
            <a:fld id="{64F923B6-97FF-4AF0-A17D-1758840DBBE2}" type="datetimeFigureOut">
              <a:rPr lang="de-AT" smtClean="0"/>
              <a:t>25.10.2018</a:t>
            </a:fld>
            <a:endParaRPr lang="de-AT"/>
          </a:p>
        </p:txBody>
      </p:sp>
      <p:sp>
        <p:nvSpPr>
          <p:cNvPr id="4" name="Folienbildplatzhalter 3"/>
          <p:cNvSpPr>
            <a:spLocks noGrp="1" noRot="1" noChangeAspect="1"/>
          </p:cNvSpPr>
          <p:nvPr>
            <p:ph type="sldImg" idx="2"/>
          </p:nvPr>
        </p:nvSpPr>
        <p:spPr>
          <a:xfrm>
            <a:off x="-317500" y="674688"/>
            <a:ext cx="7432675" cy="4181475"/>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854894" y="4963319"/>
            <a:ext cx="5090351" cy="4218821"/>
          </a:xfrm>
          <a:prstGeom prst="rect">
            <a:avLst/>
          </a:prstGeom>
        </p:spPr>
        <p:txBody>
          <a:bodyPr vert="horz" lIns="91440" tIns="45720" rIns="91440" bIns="45720" rtlCol="0"/>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AT" dirty="0"/>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2945659" y="9428582"/>
            <a:ext cx="904784" cy="498056"/>
          </a:xfrm>
          <a:prstGeom prst="rect">
            <a:avLst/>
          </a:prstGeom>
        </p:spPr>
        <p:txBody>
          <a:bodyPr vert="horz" lIns="91440" tIns="45720" rIns="91440" bIns="45720" rtlCol="0" anchor="b"/>
          <a:lstStyle>
            <a:lvl1pPr algn="ctr">
              <a:defRPr sz="1200"/>
            </a:lvl1pPr>
          </a:lstStyle>
          <a:p>
            <a:fld id="{F0A5DA3B-92D6-4D4B-9895-D15CB563B5E4}" type="slidenum">
              <a:rPr lang="de-AT" smtClean="0"/>
              <a:pPr/>
              <a:t>‹Nr.›</a:t>
            </a:fld>
            <a:endParaRPr lang="de-AT"/>
          </a:p>
        </p:txBody>
      </p:sp>
    </p:spTree>
    <p:extLst>
      <p:ext uri="{BB962C8B-B14F-4D97-AF65-F5344CB8AC3E}">
        <p14:creationId xmlns:p14="http://schemas.microsoft.com/office/powerpoint/2010/main" val="1136113356"/>
      </p:ext>
    </p:extLst>
  </p:cSld>
  <p:clrMap bg1="lt1" tx1="dk1" bg2="lt2" tx2="dk2" accent1="accent1" accent2="accent2" accent3="accent3" accent4="accent4" accent5="accent5" accent6="accent6" hlink="hlink" folHlink="folHlink"/>
  <p:notesStyle>
    <a:lvl1pPr marL="0" algn="l" defTabSz="914400" rtl="0" eaLnBrk="1" latinLnBrk="0" hangingPunct="1">
      <a:spcBef>
        <a:spcPts val="200"/>
      </a:spcBef>
      <a:defRPr sz="1200" kern="1200">
        <a:solidFill>
          <a:schemeClr val="tx1"/>
        </a:solidFill>
        <a:latin typeface="+mn-lt"/>
        <a:ea typeface="+mn-ea"/>
        <a:cs typeface="+mn-cs"/>
      </a:defRPr>
    </a:lvl1pPr>
    <a:lvl2pPr marL="396000" indent="-171450" algn="l" defTabSz="914400" rtl="0" eaLnBrk="1" latinLnBrk="0" hangingPunct="1">
      <a:spcBef>
        <a:spcPts val="200"/>
      </a:spcBef>
      <a:buFont typeface="Arial" pitchFamily="34" charset="0"/>
      <a:buChar char="•"/>
      <a:defRPr sz="1200" kern="1200">
        <a:solidFill>
          <a:schemeClr val="tx1"/>
        </a:solidFill>
        <a:latin typeface="+mn-lt"/>
        <a:ea typeface="+mn-ea"/>
        <a:cs typeface="+mn-cs"/>
      </a:defRPr>
    </a:lvl2pPr>
    <a:lvl3pPr marL="792000" indent="-171450" algn="l" defTabSz="914400" rtl="0" eaLnBrk="1" latinLnBrk="0" hangingPunct="1">
      <a:spcBef>
        <a:spcPts val="200"/>
      </a:spcBef>
      <a:buFont typeface="Courier New" pitchFamily="49" charset="0"/>
      <a:buChar char="o"/>
      <a:defRPr sz="1200" kern="1200">
        <a:solidFill>
          <a:schemeClr val="tx1"/>
        </a:solidFill>
        <a:latin typeface="+mn-lt"/>
        <a:ea typeface="+mn-ea"/>
        <a:cs typeface="+mn-cs"/>
      </a:defRPr>
    </a:lvl3pPr>
    <a:lvl4pPr marL="1188000" indent="-171450" algn="l" defTabSz="914400" rtl="0" eaLnBrk="1" latinLnBrk="0" hangingPunct="1">
      <a:spcBef>
        <a:spcPts val="200"/>
      </a:spcBef>
      <a:buFont typeface="Wingdings" pitchFamily="2" charset="2"/>
      <a:buChar char="§"/>
      <a:defRPr sz="1200" kern="1200">
        <a:solidFill>
          <a:schemeClr val="tx1"/>
        </a:solidFill>
        <a:latin typeface="+mn-lt"/>
        <a:ea typeface="+mn-ea"/>
        <a:cs typeface="+mn-cs"/>
      </a:defRPr>
    </a:lvl4pPr>
    <a:lvl5pPr marL="1584000" indent="-171450" algn="l" defTabSz="914400" rtl="0" eaLnBrk="1" latinLnBrk="0" hangingPunct="1">
      <a:spcBef>
        <a:spcPts val="200"/>
      </a:spcBef>
      <a:buFont typeface="Symbol" pitchFamily="18" charset="2"/>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pic>
        <p:nvPicPr>
          <p:cNvPr id="11" name="Picture 2" descr="C:\BKA-2018\BKA2018-Brief\REPUBLIK-AT-DOKUMENTVORLAGEN\POTX\HG_Powerpoint_4zu3.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29213"/>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ctrTitle" hasCustomPrompt="1"/>
          </p:nvPr>
        </p:nvSpPr>
        <p:spPr>
          <a:xfrm>
            <a:off x="539999" y="1060450"/>
            <a:ext cx="7978526" cy="996791"/>
          </a:xfrm>
        </p:spPr>
        <p:txBody>
          <a:bodyPr anchor="b" anchorCtr="0"/>
          <a:lstStyle>
            <a:lvl1pPr>
              <a:lnSpc>
                <a:spcPts val="4000"/>
              </a:lnSpc>
              <a:defRPr sz="3600">
                <a:solidFill>
                  <a:schemeClr val="tx1"/>
                </a:solidFill>
                <a:latin typeface="+mj-lt"/>
              </a:defRPr>
            </a:lvl1pPr>
          </a:lstStyle>
          <a:p>
            <a:r>
              <a:rPr lang="de-DE" dirty="0" smtClean="0"/>
              <a:t>Titelmasterformat </a:t>
            </a:r>
            <a:br>
              <a:rPr lang="de-DE" dirty="0" smtClean="0"/>
            </a:br>
            <a:r>
              <a:rPr lang="de-DE" dirty="0" smtClean="0"/>
              <a:t>durch Klicken bearbeiten</a:t>
            </a:r>
            <a:endParaRPr lang="de-AT" dirty="0"/>
          </a:p>
        </p:txBody>
      </p:sp>
      <p:sp>
        <p:nvSpPr>
          <p:cNvPr id="3" name="Untertitel 1"/>
          <p:cNvSpPr>
            <a:spLocks noGrp="1"/>
          </p:cNvSpPr>
          <p:nvPr>
            <p:ph type="subTitle" idx="1"/>
          </p:nvPr>
        </p:nvSpPr>
        <p:spPr>
          <a:xfrm>
            <a:off x="539999" y="2125004"/>
            <a:ext cx="7978526" cy="1390388"/>
          </a:xfrm>
        </p:spPr>
        <p:txBody>
          <a:bodyPr/>
          <a:lstStyle>
            <a:lvl1pPr marL="0" indent="0" algn="l">
              <a:lnSpc>
                <a:spcPts val="4000"/>
              </a:lnSpc>
              <a:spcBef>
                <a:spcPts val="0"/>
              </a:spcBef>
              <a:buNone/>
              <a:defRPr sz="3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dirty="0"/>
          </a:p>
        </p:txBody>
      </p:sp>
      <p:sp>
        <p:nvSpPr>
          <p:cNvPr id="5" name="Textplatzhalter 4"/>
          <p:cNvSpPr>
            <a:spLocks noGrp="1"/>
          </p:cNvSpPr>
          <p:nvPr>
            <p:ph type="body" sz="quarter" idx="10"/>
          </p:nvPr>
        </p:nvSpPr>
        <p:spPr>
          <a:xfrm>
            <a:off x="539750" y="4191000"/>
            <a:ext cx="3422650" cy="415529"/>
          </a:xfrm>
        </p:spPr>
        <p:txBody>
          <a:bodyPr anchor="b" anchorCtr="0"/>
          <a:lstStyle>
            <a:lvl1pPr marL="0" indent="0">
              <a:lnSpc>
                <a:spcPts val="1800"/>
              </a:lnSpc>
              <a:spcAft>
                <a:spcPts val="0"/>
              </a:spcAft>
              <a:buNone/>
              <a:defRPr sz="1400"/>
            </a:lvl1pPr>
          </a:lstStyle>
          <a:p>
            <a:pPr lvl="0"/>
            <a:r>
              <a:rPr lang="de-DE" smtClean="0"/>
              <a:t>Textmasterformat bearbeiten</a:t>
            </a:r>
          </a:p>
        </p:txBody>
      </p:sp>
      <p:sp>
        <p:nvSpPr>
          <p:cNvPr id="8" name="Textfeld 7"/>
          <p:cNvSpPr txBox="1"/>
          <p:nvPr userDrawn="1"/>
        </p:nvSpPr>
        <p:spPr>
          <a:xfrm>
            <a:off x="6651752" y="230400"/>
            <a:ext cx="2200274" cy="184666"/>
          </a:xfrm>
          <a:prstGeom prst="rect">
            <a:avLst/>
          </a:prstGeom>
          <a:noFill/>
        </p:spPr>
        <p:txBody>
          <a:bodyPr wrap="square" lIns="0" tIns="0" rIns="0" bIns="0" rtlCol="0">
            <a:spAutoFit/>
          </a:bodyPr>
          <a:lstStyle/>
          <a:p>
            <a:pPr algn="r"/>
            <a:r>
              <a:rPr lang="de-AT" sz="1200" dirty="0" smtClean="0">
                <a:solidFill>
                  <a:schemeClr val="tx2"/>
                </a:solidFill>
              </a:rPr>
              <a:t>bmbwf.gv.at</a:t>
            </a:r>
            <a:endParaRPr lang="de-AT" sz="1200" dirty="0">
              <a:solidFill>
                <a:schemeClr val="tx2"/>
              </a:solidFill>
            </a:endParaRPr>
          </a:p>
        </p:txBody>
      </p:sp>
      <p:pic>
        <p:nvPicPr>
          <p:cNvPr id="9" name="Grafik 8"/>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226802" y="208971"/>
            <a:ext cx="2746416" cy="665478"/>
          </a:xfrm>
          <a:prstGeom prst="rect">
            <a:avLst/>
          </a:prstGeom>
          <a:noFill/>
          <a:ln>
            <a:noFill/>
          </a:ln>
        </p:spPr>
      </p:pic>
    </p:spTree>
    <p:extLst>
      <p:ext uri="{BB962C8B-B14F-4D97-AF65-F5344CB8AC3E}">
        <p14:creationId xmlns:p14="http://schemas.microsoft.com/office/powerpoint/2010/main" val="38974822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folie mit 1-zeiligem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8" name="Textplatzhalter 7"/>
          <p:cNvSpPr>
            <a:spLocks noGrp="1"/>
          </p:cNvSpPr>
          <p:nvPr>
            <p:ph type="body" sz="quarter" idx="13"/>
          </p:nvPr>
        </p:nvSpPr>
        <p:spPr>
          <a:xfrm>
            <a:off x="539751" y="1623600"/>
            <a:ext cx="7978775" cy="2983325"/>
          </a:xfrm>
        </p:spPr>
        <p:txBody>
          <a:bodyPr/>
          <a:lstStyle/>
          <a:p>
            <a:pPr lvl="0"/>
            <a:r>
              <a:rPr lang="de-DE" smtClean="0"/>
              <a:t>Textmasterformat bearbeiten</a:t>
            </a:r>
          </a:p>
          <a:p>
            <a:pPr lvl="1"/>
            <a:r>
              <a:rPr lang="de-DE" smtClean="0"/>
              <a:t>Zweite Ebene</a:t>
            </a:r>
          </a:p>
          <a:p>
            <a:pPr lvl="2"/>
            <a:r>
              <a:rPr lang="de-DE" smtClean="0"/>
              <a:t>Dritte Ebene</a:t>
            </a:r>
          </a:p>
        </p:txBody>
      </p:sp>
      <p:sp>
        <p:nvSpPr>
          <p:cNvPr id="4" name="Fußzeilenplatzhalter 3"/>
          <p:cNvSpPr>
            <a:spLocks noGrp="1"/>
          </p:cNvSpPr>
          <p:nvPr>
            <p:ph type="ftr" sz="quarter" idx="11"/>
          </p:nvPr>
        </p:nvSpPr>
        <p:spPr/>
        <p:txBody>
          <a:bodyPr/>
          <a:lstStyle/>
          <a:p>
            <a:r>
              <a:rPr lang="de-AT" smtClean="0"/>
              <a:t>Präsentationstitel</a:t>
            </a:r>
            <a:endParaRPr lang="de-AT" dirty="0"/>
          </a:p>
        </p:txBody>
      </p:sp>
      <p:sp>
        <p:nvSpPr>
          <p:cNvPr id="5" name="Foliennummernplatzhalter 4"/>
          <p:cNvSpPr>
            <a:spLocks noGrp="1"/>
          </p:cNvSpPr>
          <p:nvPr>
            <p:ph type="sldNum" sz="quarter" idx="12"/>
          </p:nvPr>
        </p:nvSpPr>
        <p:spPr>
          <a:xfrm>
            <a:off x="7704003" y="4790252"/>
            <a:ext cx="814522" cy="200025"/>
          </a:xfrm>
        </p:spPr>
        <p:txBody>
          <a:bodyPr/>
          <a:lstStyle/>
          <a:p>
            <a:fld id="{1206269C-C24E-4E80-9A4B-E7E19BB59A67}" type="slidenum">
              <a:rPr lang="de-AT" smtClean="0"/>
              <a:pPr/>
              <a:t>‹Nr.›</a:t>
            </a:fld>
            <a:endParaRPr lang="de-AT" dirty="0"/>
          </a:p>
        </p:txBody>
      </p:sp>
    </p:spTree>
    <p:extLst>
      <p:ext uri="{BB962C8B-B14F-4D97-AF65-F5344CB8AC3E}">
        <p14:creationId xmlns:p14="http://schemas.microsoft.com/office/powerpoint/2010/main" val="2953168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2" name="Titel 1"/>
          <p:cNvSpPr>
            <a:spLocks noGrp="1"/>
          </p:cNvSpPr>
          <p:nvPr>
            <p:ph type="title"/>
          </p:nvPr>
        </p:nvSpPr>
        <p:spPr>
          <a:xfrm>
            <a:off x="540001" y="1054800"/>
            <a:ext cx="7978525" cy="622091"/>
          </a:xfrm>
        </p:spPr>
        <p:txBody>
          <a:bodyPr/>
          <a:lstStyle/>
          <a:p>
            <a:r>
              <a:rPr lang="de-DE" smtClean="0"/>
              <a:t>Titelmasterformat durch Klicken bearbeiten</a:t>
            </a:r>
            <a:endParaRPr lang="de-DE" dirty="0"/>
          </a:p>
        </p:txBody>
      </p:sp>
      <p:sp>
        <p:nvSpPr>
          <p:cNvPr id="7" name="Bildplatzhalter 6"/>
          <p:cNvSpPr>
            <a:spLocks noGrp="1"/>
          </p:cNvSpPr>
          <p:nvPr>
            <p:ph type="pic" sz="quarter" idx="13"/>
          </p:nvPr>
        </p:nvSpPr>
        <p:spPr>
          <a:xfrm>
            <a:off x="539751" y="1630800"/>
            <a:ext cx="7978775" cy="2976125"/>
          </a:xfrm>
        </p:spPr>
        <p:txBody>
          <a:bodyPr/>
          <a:lstStyle/>
          <a:p>
            <a:r>
              <a:rPr lang="de-DE" smtClean="0"/>
              <a:t>Bild durch Klicken auf Symbol hinzufügen</a:t>
            </a:r>
            <a:endParaRPr lang="de-DE" dirty="0"/>
          </a:p>
        </p:txBody>
      </p:sp>
      <p:sp>
        <p:nvSpPr>
          <p:cNvPr id="4" name="Fußzeilenplatzhalter 3"/>
          <p:cNvSpPr>
            <a:spLocks noGrp="1"/>
          </p:cNvSpPr>
          <p:nvPr>
            <p:ph type="ftr" sz="quarter" idx="11"/>
          </p:nvPr>
        </p:nvSpPr>
        <p:spPr/>
        <p:txBody>
          <a:bodyPr/>
          <a:lstStyle/>
          <a:p>
            <a:r>
              <a:rPr lang="de-AT" smtClean="0"/>
              <a:t>Präsentationstitel</a:t>
            </a:r>
            <a:endParaRPr lang="de-AT" dirty="0"/>
          </a:p>
        </p:txBody>
      </p:sp>
      <p:sp>
        <p:nvSpPr>
          <p:cNvPr id="5" name="Foliennummernplatzhalter 4"/>
          <p:cNvSpPr>
            <a:spLocks noGrp="1"/>
          </p:cNvSpPr>
          <p:nvPr>
            <p:ph type="sldNum" sz="quarter" idx="12"/>
          </p:nvPr>
        </p:nvSpPr>
        <p:spPr/>
        <p:txBody>
          <a:bodyPr/>
          <a:lstStyle/>
          <a:p>
            <a:fld id="{1206269C-C24E-4E80-9A4B-E7E19BB59A67}" type="slidenum">
              <a:rPr lang="de-AT" smtClean="0"/>
              <a:pPr/>
              <a:t>‹Nr.›</a:t>
            </a:fld>
            <a:endParaRPr lang="de-AT" dirty="0"/>
          </a:p>
        </p:txBody>
      </p:sp>
    </p:spTree>
    <p:extLst>
      <p:ext uri="{BB962C8B-B14F-4D97-AF65-F5344CB8AC3E}">
        <p14:creationId xmlns:p14="http://schemas.microsoft.com/office/powerpoint/2010/main" val="2260732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ld + Text nebeneinan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3" name="Fußzeilenplatzhalter 2"/>
          <p:cNvSpPr>
            <a:spLocks noGrp="1"/>
          </p:cNvSpPr>
          <p:nvPr>
            <p:ph type="ftr" sz="quarter" idx="10"/>
          </p:nvPr>
        </p:nvSpPr>
        <p:spPr/>
        <p:txBody>
          <a:bodyPr/>
          <a:lstStyle/>
          <a:p>
            <a:r>
              <a:rPr lang="de-AT" smtClean="0"/>
              <a:t>Präsentationstitel</a:t>
            </a:r>
            <a:endParaRPr lang="de-AT" dirty="0"/>
          </a:p>
        </p:txBody>
      </p:sp>
      <p:sp>
        <p:nvSpPr>
          <p:cNvPr id="4" name="Foliennummernplatzhalter 3"/>
          <p:cNvSpPr>
            <a:spLocks noGrp="1"/>
          </p:cNvSpPr>
          <p:nvPr>
            <p:ph type="sldNum" sz="quarter" idx="11"/>
          </p:nvPr>
        </p:nvSpPr>
        <p:spPr/>
        <p:txBody>
          <a:bodyPr/>
          <a:lstStyle/>
          <a:p>
            <a:fld id="{1206269C-C24E-4E80-9A4B-E7E19BB59A67}" type="slidenum">
              <a:rPr lang="de-AT" smtClean="0"/>
              <a:pPr/>
              <a:t>‹Nr.›</a:t>
            </a:fld>
            <a:endParaRPr lang="de-AT" dirty="0"/>
          </a:p>
        </p:txBody>
      </p:sp>
      <p:sp>
        <p:nvSpPr>
          <p:cNvPr id="5" name="Bildplatzhalter 6"/>
          <p:cNvSpPr>
            <a:spLocks noGrp="1"/>
          </p:cNvSpPr>
          <p:nvPr>
            <p:ph type="pic" sz="quarter" idx="13"/>
          </p:nvPr>
        </p:nvSpPr>
        <p:spPr>
          <a:xfrm>
            <a:off x="539750" y="1630800"/>
            <a:ext cx="3813175" cy="2976125"/>
          </a:xfrm>
        </p:spPr>
        <p:txBody>
          <a:bodyPr/>
          <a:lstStyle/>
          <a:p>
            <a:r>
              <a:rPr lang="de-DE" smtClean="0"/>
              <a:t>Bild durch Klicken auf Symbol hinzufügen</a:t>
            </a:r>
            <a:endParaRPr lang="de-DE" dirty="0"/>
          </a:p>
        </p:txBody>
      </p:sp>
      <p:sp>
        <p:nvSpPr>
          <p:cNvPr id="7" name="Textplatzhalter 6"/>
          <p:cNvSpPr>
            <a:spLocks noGrp="1"/>
          </p:cNvSpPr>
          <p:nvPr>
            <p:ph type="body" sz="quarter" idx="14"/>
          </p:nvPr>
        </p:nvSpPr>
        <p:spPr>
          <a:xfrm>
            <a:off x="4706125" y="1630800"/>
            <a:ext cx="3812400" cy="2976125"/>
          </a:xfrm>
        </p:spPr>
        <p:txBody>
          <a:bodyPr/>
          <a:lstStyle/>
          <a:p>
            <a:pPr lvl="0"/>
            <a:r>
              <a:rPr lang="de-DE" smtClean="0"/>
              <a:t>Textmasterformat bearbeiten</a:t>
            </a:r>
          </a:p>
        </p:txBody>
      </p:sp>
    </p:spTree>
    <p:extLst>
      <p:ext uri="{BB962C8B-B14F-4D97-AF65-F5344CB8AC3E}">
        <p14:creationId xmlns:p14="http://schemas.microsoft.com/office/powerpoint/2010/main" val="2394268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Inhalte beliebig - nebeneinan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r>
              <a:rPr lang="de-AT" smtClean="0"/>
              <a:t>Präsentationstitel</a:t>
            </a:r>
            <a:endParaRPr lang="de-AT" dirty="0"/>
          </a:p>
        </p:txBody>
      </p:sp>
      <p:sp>
        <p:nvSpPr>
          <p:cNvPr id="4" name="Foliennummernplatzhalter 3"/>
          <p:cNvSpPr>
            <a:spLocks noGrp="1"/>
          </p:cNvSpPr>
          <p:nvPr>
            <p:ph type="sldNum" sz="quarter" idx="11"/>
          </p:nvPr>
        </p:nvSpPr>
        <p:spPr/>
        <p:txBody>
          <a:bodyPr/>
          <a:lstStyle/>
          <a:p>
            <a:fld id="{1206269C-C24E-4E80-9A4B-E7E19BB59A67}" type="slidenum">
              <a:rPr lang="de-AT" smtClean="0"/>
              <a:pPr/>
              <a:t>‹Nr.›</a:t>
            </a:fld>
            <a:endParaRPr lang="de-AT" dirty="0"/>
          </a:p>
        </p:txBody>
      </p:sp>
      <p:sp>
        <p:nvSpPr>
          <p:cNvPr id="8" name="Inhaltsplatzhalter 7"/>
          <p:cNvSpPr>
            <a:spLocks noGrp="1"/>
          </p:cNvSpPr>
          <p:nvPr>
            <p:ph sz="quarter" idx="15"/>
          </p:nvPr>
        </p:nvSpPr>
        <p:spPr>
          <a:xfrm>
            <a:off x="540000" y="1630800"/>
            <a:ext cx="3838575" cy="2976125"/>
          </a:xfrm>
        </p:spPr>
        <p:txBody>
          <a:bodyPr/>
          <a:lstStyle/>
          <a:p>
            <a:pPr lvl="0"/>
            <a:r>
              <a:rPr lang="de-DE" smtClean="0"/>
              <a:t>Textmasterformat bearbeiten</a:t>
            </a:r>
          </a:p>
          <a:p>
            <a:pPr lvl="1"/>
            <a:r>
              <a:rPr lang="de-DE" smtClean="0"/>
              <a:t>Zweite Ebene</a:t>
            </a:r>
          </a:p>
          <a:p>
            <a:pPr lvl="2"/>
            <a:r>
              <a:rPr lang="de-DE" smtClean="0"/>
              <a:t>Dritte Ebene</a:t>
            </a:r>
          </a:p>
        </p:txBody>
      </p:sp>
      <p:sp>
        <p:nvSpPr>
          <p:cNvPr id="9" name="Inhaltsplatzhalter 7"/>
          <p:cNvSpPr>
            <a:spLocks noGrp="1"/>
          </p:cNvSpPr>
          <p:nvPr>
            <p:ph sz="quarter" idx="16"/>
          </p:nvPr>
        </p:nvSpPr>
        <p:spPr>
          <a:xfrm>
            <a:off x="4679951" y="1630800"/>
            <a:ext cx="3838575" cy="2976125"/>
          </a:xfrm>
        </p:spPr>
        <p:txBody>
          <a:bodyPr/>
          <a:lstStyle/>
          <a:p>
            <a:pPr lvl="0"/>
            <a:r>
              <a:rPr lang="de-DE" smtClean="0"/>
              <a:t>Textmasterformat bearbeiten</a:t>
            </a:r>
          </a:p>
          <a:p>
            <a:pPr lvl="1"/>
            <a:r>
              <a:rPr lang="de-DE" smtClean="0"/>
              <a:t>Zweite Ebene</a:t>
            </a:r>
          </a:p>
          <a:p>
            <a:pPr lvl="2"/>
            <a:r>
              <a:rPr lang="de-DE" smtClean="0"/>
              <a:t>Dritte Ebene</a:t>
            </a:r>
          </a:p>
        </p:txBody>
      </p:sp>
    </p:spTree>
    <p:extLst>
      <p:ext uri="{BB962C8B-B14F-4D97-AF65-F5344CB8AC3E}">
        <p14:creationId xmlns:p14="http://schemas.microsoft.com/office/powerpoint/2010/main" val="666192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beliebig mit 1-zeiligem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9" name="Inhaltsplatzhalter 8"/>
          <p:cNvSpPr>
            <a:spLocks noGrp="1"/>
          </p:cNvSpPr>
          <p:nvPr>
            <p:ph sz="quarter" idx="13"/>
          </p:nvPr>
        </p:nvSpPr>
        <p:spPr>
          <a:xfrm>
            <a:off x="539751" y="1630800"/>
            <a:ext cx="7978775" cy="2976125"/>
          </a:xfrm>
        </p:spPr>
        <p:txBody>
          <a:bodyPr/>
          <a:lstStyle/>
          <a:p>
            <a:pPr lvl="0"/>
            <a:r>
              <a:rPr lang="de-DE" smtClean="0"/>
              <a:t>Textmasterformat bearbeiten</a:t>
            </a:r>
          </a:p>
          <a:p>
            <a:pPr lvl="1"/>
            <a:r>
              <a:rPr lang="de-DE" smtClean="0"/>
              <a:t>Zweite Ebene</a:t>
            </a:r>
          </a:p>
          <a:p>
            <a:pPr lvl="2"/>
            <a:r>
              <a:rPr lang="de-DE" smtClean="0"/>
              <a:t>Dritte Ebene</a:t>
            </a:r>
          </a:p>
        </p:txBody>
      </p:sp>
      <p:sp>
        <p:nvSpPr>
          <p:cNvPr id="4" name="Fußzeilenplatzhalter 3"/>
          <p:cNvSpPr>
            <a:spLocks noGrp="1"/>
          </p:cNvSpPr>
          <p:nvPr>
            <p:ph type="ftr" sz="quarter" idx="11"/>
          </p:nvPr>
        </p:nvSpPr>
        <p:spPr/>
        <p:txBody>
          <a:bodyPr/>
          <a:lstStyle/>
          <a:p>
            <a:r>
              <a:rPr lang="de-AT" smtClean="0"/>
              <a:t>Präsentationstitel</a:t>
            </a:r>
            <a:endParaRPr lang="de-AT" dirty="0"/>
          </a:p>
        </p:txBody>
      </p:sp>
      <p:sp>
        <p:nvSpPr>
          <p:cNvPr id="5" name="Foliennummernplatzhalter 4"/>
          <p:cNvSpPr>
            <a:spLocks noGrp="1"/>
          </p:cNvSpPr>
          <p:nvPr>
            <p:ph type="sldNum" sz="quarter" idx="12"/>
          </p:nvPr>
        </p:nvSpPr>
        <p:spPr/>
        <p:txBody>
          <a:bodyPr/>
          <a:lstStyle/>
          <a:p>
            <a:fld id="{1206269C-C24E-4E80-9A4B-E7E19BB59A67}" type="slidenum">
              <a:rPr lang="de-AT" smtClean="0"/>
              <a:pPr/>
              <a:t>‹Nr.›</a:t>
            </a:fld>
            <a:endParaRPr lang="de-AT" dirty="0"/>
          </a:p>
        </p:txBody>
      </p:sp>
    </p:spTree>
    <p:extLst>
      <p:ext uri="{BB962C8B-B14F-4D97-AF65-F5344CB8AC3E}">
        <p14:creationId xmlns:p14="http://schemas.microsoft.com/office/powerpoint/2010/main" val="2550449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9999" y="1004430"/>
            <a:ext cx="5389200" cy="1063206"/>
          </a:xfrm>
        </p:spPr>
        <p:txBody>
          <a:bodyPr/>
          <a:lstStyle>
            <a:lvl1pPr>
              <a:lnSpc>
                <a:spcPts val="4000"/>
              </a:lnSpc>
              <a:defRPr sz="3000" b="0">
                <a:solidFill>
                  <a:schemeClr val="tx1"/>
                </a:solidFill>
              </a:defRPr>
            </a:lvl1pPr>
          </a:lstStyle>
          <a:p>
            <a:r>
              <a:rPr lang="de-DE" dirty="0" smtClean="0"/>
              <a:t>Titelmasterformat durch Klicken </a:t>
            </a:r>
            <a:br>
              <a:rPr lang="de-DE" dirty="0" smtClean="0"/>
            </a:br>
            <a:r>
              <a:rPr lang="de-DE" dirty="0" smtClean="0"/>
              <a:t>bearbeiten</a:t>
            </a:r>
            <a:endParaRPr lang="de-DE" dirty="0"/>
          </a:p>
        </p:txBody>
      </p:sp>
      <p:sp>
        <p:nvSpPr>
          <p:cNvPr id="9" name="Textplatzhalter 8"/>
          <p:cNvSpPr>
            <a:spLocks noGrp="1"/>
          </p:cNvSpPr>
          <p:nvPr>
            <p:ph type="body" sz="quarter" idx="10"/>
          </p:nvPr>
        </p:nvSpPr>
        <p:spPr>
          <a:xfrm>
            <a:off x="539750" y="3643313"/>
            <a:ext cx="3423600" cy="963216"/>
          </a:xfrm>
        </p:spPr>
        <p:txBody>
          <a:bodyPr anchor="b" anchorCtr="0"/>
          <a:lstStyle>
            <a:lvl1pPr marL="0" indent="0">
              <a:lnSpc>
                <a:spcPts val="1800"/>
              </a:lnSpc>
              <a:spcAft>
                <a:spcPts val="0"/>
              </a:spcAft>
              <a:buNone/>
              <a:defRPr sz="1400"/>
            </a:lvl1pPr>
          </a:lstStyle>
          <a:p>
            <a:pPr lvl="0"/>
            <a:r>
              <a:rPr lang="de-DE" smtClean="0"/>
              <a:t>Textmasterformat bearbeiten</a:t>
            </a:r>
          </a:p>
        </p:txBody>
      </p:sp>
    </p:spTree>
    <p:extLst>
      <p:ext uri="{BB962C8B-B14F-4D97-AF65-F5344CB8AC3E}">
        <p14:creationId xmlns:p14="http://schemas.microsoft.com/office/powerpoint/2010/main" val="127436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pic>
        <p:nvPicPr>
          <p:cNvPr id="1026" name="Picture 2" descr="C:\BKA-2018\BKA2018-Brief\REPUBLIK-AT-DOKUMENTVORLAGEN\POTX\HG_Powerpoint_4zu3.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9144000" cy="5129213"/>
          </a:xfrm>
          <a:prstGeom prst="rect">
            <a:avLst/>
          </a:prstGeom>
          <a:noFill/>
          <a:extLst>
            <a:ext uri="{909E8E84-426E-40DD-AFC4-6F175D3DCCD1}">
              <a14:hiddenFill xmlns:a14="http://schemas.microsoft.com/office/drawing/2010/main">
                <a:solidFill>
                  <a:srgbClr val="FFFFFF"/>
                </a:solidFill>
              </a14:hiddenFill>
            </a:ext>
          </a:extLst>
        </p:spPr>
      </p:pic>
      <p:sp>
        <p:nvSpPr>
          <p:cNvPr id="2" name="Titelplatzhalter 1"/>
          <p:cNvSpPr>
            <a:spLocks noGrp="1"/>
          </p:cNvSpPr>
          <p:nvPr>
            <p:ph type="title"/>
          </p:nvPr>
        </p:nvSpPr>
        <p:spPr>
          <a:xfrm>
            <a:off x="540001" y="1054894"/>
            <a:ext cx="7978525" cy="622091"/>
          </a:xfrm>
          <a:prstGeom prst="rect">
            <a:avLst/>
          </a:prstGeom>
        </p:spPr>
        <p:txBody>
          <a:bodyPr vert="horz" wrap="none" lIns="0" tIns="0" rIns="0" bIns="0" rtlCol="0" anchor="t" anchorCtr="0">
            <a:noAutofit/>
          </a:bodyPr>
          <a:lstStyle/>
          <a:p>
            <a:r>
              <a:rPr lang="de-DE" dirty="0" smtClean="0"/>
              <a:t>Titelmasterformat durch Klicken bearbeiten</a:t>
            </a:r>
            <a:endParaRPr lang="de-AT" dirty="0"/>
          </a:p>
        </p:txBody>
      </p:sp>
      <p:sp>
        <p:nvSpPr>
          <p:cNvPr id="3" name="Textplatzhalter 2"/>
          <p:cNvSpPr>
            <a:spLocks noGrp="1"/>
          </p:cNvSpPr>
          <p:nvPr>
            <p:ph type="body" idx="1"/>
          </p:nvPr>
        </p:nvSpPr>
        <p:spPr>
          <a:xfrm>
            <a:off x="540001" y="1623576"/>
            <a:ext cx="7978525" cy="2983349"/>
          </a:xfrm>
          <a:prstGeom prst="rect">
            <a:avLst/>
          </a:prstGeom>
        </p:spPr>
        <p:txBody>
          <a:bodyPr vert="horz" lIns="0" tIns="0" rIns="0" bIns="0" rtlCol="0">
            <a:noAutofit/>
          </a:bodyPr>
          <a:lstStyle/>
          <a:p>
            <a:pPr lvl="0"/>
            <a:r>
              <a:rPr lang="de-DE" dirty="0" smtClean="0"/>
              <a:t>Textmasterformat bearbeiten </a:t>
            </a:r>
            <a:br>
              <a:rPr lang="de-DE" dirty="0" smtClean="0"/>
            </a:br>
            <a:r>
              <a:rPr lang="de-DE" dirty="0" smtClean="0"/>
              <a:t>Erste Ebene </a:t>
            </a:r>
          </a:p>
          <a:p>
            <a:pPr lvl="1"/>
            <a:r>
              <a:rPr lang="de-DE" dirty="0" smtClean="0"/>
              <a:t>Zweite Ebene – wie Ebene zuvor</a:t>
            </a:r>
          </a:p>
          <a:p>
            <a:pPr lvl="2"/>
            <a:r>
              <a:rPr lang="de-DE" dirty="0" smtClean="0"/>
              <a:t>Dritte Ebene – wie Ebene zuvor</a:t>
            </a:r>
          </a:p>
        </p:txBody>
      </p:sp>
      <p:sp>
        <p:nvSpPr>
          <p:cNvPr id="9" name="Fußzeilenplatzhalter 12"/>
          <p:cNvSpPr>
            <a:spLocks noGrp="1"/>
          </p:cNvSpPr>
          <p:nvPr>
            <p:ph type="ftr" sz="quarter" idx="3"/>
          </p:nvPr>
        </p:nvSpPr>
        <p:spPr>
          <a:xfrm>
            <a:off x="540000" y="4790252"/>
            <a:ext cx="6875916" cy="200025"/>
          </a:xfrm>
          <a:prstGeom prst="rect">
            <a:avLst/>
          </a:prstGeom>
        </p:spPr>
        <p:txBody>
          <a:bodyPr vert="horz" lIns="0" tIns="0" rIns="0" bIns="0" rtlCol="0" anchor="ctr"/>
          <a:lstStyle>
            <a:lvl1pPr algn="l">
              <a:defRPr sz="1400">
                <a:solidFill>
                  <a:schemeClr val="tx1"/>
                </a:solidFill>
              </a:defRPr>
            </a:lvl1pPr>
          </a:lstStyle>
          <a:p>
            <a:r>
              <a:rPr lang="de-AT" smtClean="0"/>
              <a:t>Präsentationstitel</a:t>
            </a:r>
            <a:endParaRPr lang="de-AT" dirty="0"/>
          </a:p>
        </p:txBody>
      </p:sp>
      <p:sp>
        <p:nvSpPr>
          <p:cNvPr id="20" name="Foliennummernplatzhalter 13"/>
          <p:cNvSpPr>
            <a:spLocks noGrp="1"/>
          </p:cNvSpPr>
          <p:nvPr>
            <p:ph type="sldNum" sz="quarter" idx="4"/>
          </p:nvPr>
        </p:nvSpPr>
        <p:spPr>
          <a:xfrm>
            <a:off x="7558201" y="4790252"/>
            <a:ext cx="960324" cy="200025"/>
          </a:xfrm>
          <a:prstGeom prst="rect">
            <a:avLst/>
          </a:prstGeom>
        </p:spPr>
        <p:txBody>
          <a:bodyPr vert="horz" lIns="0" tIns="0" rIns="0" bIns="0" rtlCol="0" anchor="ctr"/>
          <a:lstStyle>
            <a:lvl1pPr algn="r">
              <a:defRPr sz="1400">
                <a:solidFill>
                  <a:schemeClr val="tx1"/>
                </a:solidFill>
              </a:defRPr>
            </a:lvl1pPr>
          </a:lstStyle>
          <a:p>
            <a:fld id="{1206269C-C24E-4E80-9A4B-E7E19BB59A67}" type="slidenum">
              <a:rPr lang="de-AT" smtClean="0"/>
              <a:pPr/>
              <a:t>‹Nr.›</a:t>
            </a:fld>
            <a:endParaRPr lang="de-AT" dirty="0"/>
          </a:p>
        </p:txBody>
      </p:sp>
      <p:sp>
        <p:nvSpPr>
          <p:cNvPr id="10" name="Textfeld 9"/>
          <p:cNvSpPr txBox="1"/>
          <p:nvPr/>
        </p:nvSpPr>
        <p:spPr>
          <a:xfrm>
            <a:off x="6651752" y="230400"/>
            <a:ext cx="2200274" cy="184666"/>
          </a:xfrm>
          <a:prstGeom prst="rect">
            <a:avLst/>
          </a:prstGeom>
          <a:noFill/>
        </p:spPr>
        <p:txBody>
          <a:bodyPr wrap="square" lIns="0" tIns="0" rIns="0" bIns="0" rtlCol="0">
            <a:spAutoFit/>
          </a:bodyPr>
          <a:lstStyle/>
          <a:p>
            <a:pPr algn="r"/>
            <a:r>
              <a:rPr lang="de-AT" sz="1200" dirty="0" smtClean="0">
                <a:solidFill>
                  <a:schemeClr val="tx2"/>
                </a:solidFill>
              </a:rPr>
              <a:t>bmbwf.gv.at</a:t>
            </a:r>
            <a:endParaRPr lang="de-AT" sz="1200" dirty="0">
              <a:solidFill>
                <a:schemeClr val="tx2"/>
              </a:solidFill>
            </a:endParaRPr>
          </a:p>
        </p:txBody>
      </p:sp>
      <p:pic>
        <p:nvPicPr>
          <p:cNvPr id="12" name="Grafik 11"/>
          <p:cNvPicPr/>
          <p:nvPr/>
        </p:nvPicPr>
        <p:blipFill>
          <a:blip r:embed="rId10" cstate="print">
            <a:extLst>
              <a:ext uri="{28A0092B-C50C-407E-A947-70E740481C1C}">
                <a14:useLocalDpi xmlns:a14="http://schemas.microsoft.com/office/drawing/2010/main" val="0"/>
              </a:ext>
            </a:extLst>
          </a:blip>
          <a:stretch>
            <a:fillRect/>
          </a:stretch>
        </p:blipFill>
        <p:spPr bwMode="auto">
          <a:xfrm>
            <a:off x="226802" y="208971"/>
            <a:ext cx="2746416" cy="665478"/>
          </a:xfrm>
          <a:prstGeom prst="rect">
            <a:avLst/>
          </a:prstGeom>
          <a:noFill/>
          <a:ln>
            <a:noFill/>
          </a:ln>
        </p:spPr>
      </p:pic>
    </p:spTree>
    <p:extLst>
      <p:ext uri="{BB962C8B-B14F-4D97-AF65-F5344CB8AC3E}">
        <p14:creationId xmlns:p14="http://schemas.microsoft.com/office/powerpoint/2010/main" val="126338243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7" r:id="rId3"/>
    <p:sldLayoutId id="2147483721" r:id="rId4"/>
    <p:sldLayoutId id="2147483722" r:id="rId5"/>
    <p:sldLayoutId id="2147483718" r:id="rId6"/>
    <p:sldLayoutId id="2147483720" r:id="rId7"/>
  </p:sldLayoutIdLst>
  <p:timing>
    <p:tnLst>
      <p:par>
        <p:cTn id="1" dur="indefinite" restart="never" nodeType="tmRoot"/>
      </p:par>
    </p:tnLst>
  </p:timing>
  <p:hf hdr="0" dt="0"/>
  <p:txStyles>
    <p:titleStyle>
      <a:lvl1pPr algn="l" defTabSz="914400" rtl="0" eaLnBrk="1" latinLnBrk="0" hangingPunct="1">
        <a:lnSpc>
          <a:spcPts val="3000"/>
        </a:lnSpc>
        <a:spcBef>
          <a:spcPct val="0"/>
        </a:spcBef>
        <a:buNone/>
        <a:defRPr sz="2400" b="1" kern="1200">
          <a:solidFill>
            <a:schemeClr val="tx2"/>
          </a:solidFill>
          <a:latin typeface="+mj-lt"/>
          <a:ea typeface="+mj-ea"/>
          <a:cs typeface="+mj-cs"/>
        </a:defRPr>
      </a:lvl1pPr>
    </p:titleStyle>
    <p:bodyStyle>
      <a:lvl1pPr marL="252000" marR="0" indent="-252000" algn="l" defTabSz="914400" rtl="0" eaLnBrk="1" fontAlgn="auto" latinLnBrk="0" hangingPunct="1">
        <a:lnSpc>
          <a:spcPts val="2400"/>
        </a:lnSpc>
        <a:spcBef>
          <a:spcPts val="0"/>
        </a:spcBef>
        <a:spcAft>
          <a:spcPts val="1425"/>
        </a:spcAft>
        <a:buClr>
          <a:schemeClr val="tx2"/>
        </a:buClr>
        <a:buSzTx/>
        <a:buFont typeface="Arial" panose="020B0604020202020204" pitchFamily="34" charset="0"/>
        <a:buChar char="•"/>
        <a:tabLst/>
        <a:defRPr sz="1800" kern="1200">
          <a:solidFill>
            <a:schemeClr val="bg1">
              <a:lumMod val="10000"/>
            </a:schemeClr>
          </a:solidFill>
          <a:latin typeface="+mn-lt"/>
          <a:ea typeface="+mn-ea"/>
          <a:cs typeface="+mn-cs"/>
        </a:defRPr>
      </a:lvl1pPr>
      <a:lvl2pPr marL="504000" marR="0" indent="-252000" algn="l" defTabSz="914400" rtl="0" eaLnBrk="1" fontAlgn="auto" latinLnBrk="0" hangingPunct="1">
        <a:lnSpc>
          <a:spcPts val="2400"/>
        </a:lnSpc>
        <a:spcBef>
          <a:spcPts val="0"/>
        </a:spcBef>
        <a:spcAft>
          <a:spcPts val="1425"/>
        </a:spcAft>
        <a:buClrTx/>
        <a:buSzTx/>
        <a:buFont typeface="Corbel" panose="020B0503020204020204" pitchFamily="34" charset="0"/>
        <a:buChar char="−"/>
        <a:tabLst/>
        <a:defRPr sz="1800" kern="1200">
          <a:solidFill>
            <a:schemeClr val="bg1">
              <a:lumMod val="10000"/>
            </a:schemeClr>
          </a:solidFill>
          <a:latin typeface="+mn-lt"/>
          <a:ea typeface="+mn-ea"/>
          <a:cs typeface="+mn-cs"/>
        </a:defRPr>
      </a:lvl2pPr>
      <a:lvl3pPr marL="756000" indent="-252000" algn="l" defTabSz="914400" rtl="0" eaLnBrk="1" latinLnBrk="0" hangingPunct="1">
        <a:lnSpc>
          <a:spcPts val="2400"/>
        </a:lnSpc>
        <a:spcBef>
          <a:spcPts val="0"/>
        </a:spcBef>
        <a:spcAft>
          <a:spcPts val="1425"/>
        </a:spcAft>
        <a:buClr>
          <a:schemeClr val="tx2"/>
        </a:buClr>
        <a:buFont typeface="Arial" pitchFamily="34" charset="0"/>
        <a:buChar char="•"/>
        <a:defRPr sz="1800" kern="1200">
          <a:solidFill>
            <a:schemeClr val="bg1">
              <a:lumMod val="10000"/>
            </a:schemeClr>
          </a:solidFill>
          <a:latin typeface="+mn-lt"/>
          <a:ea typeface="+mn-ea"/>
          <a:cs typeface="+mn-cs"/>
        </a:defRPr>
      </a:lvl3pPr>
      <a:lvl4pPr marL="1600200" indent="-228600" algn="l" defTabSz="914400" rtl="0" eaLnBrk="1" latinLnBrk="0" hangingPunct="1">
        <a:lnSpc>
          <a:spcPct val="90000"/>
        </a:lnSpc>
        <a:spcBef>
          <a:spcPts val="600"/>
        </a:spcBef>
        <a:buClr>
          <a:schemeClr val="tx2"/>
        </a:buClr>
        <a:buFont typeface="Arial" pitchFamily="34" charset="0"/>
        <a:buChar char="–"/>
        <a:defRPr sz="1800" kern="1200">
          <a:solidFill>
            <a:schemeClr val="bg1">
              <a:lumMod val="10000"/>
            </a:schemeClr>
          </a:solidFill>
          <a:latin typeface="+mn-lt"/>
          <a:ea typeface="+mn-ea"/>
          <a:cs typeface="+mn-cs"/>
        </a:defRPr>
      </a:lvl4pPr>
      <a:lvl5pPr marL="2057400" indent="-228600" algn="l" defTabSz="914400" rtl="0" eaLnBrk="1" latinLnBrk="0" hangingPunct="1">
        <a:lnSpc>
          <a:spcPct val="90000"/>
        </a:lnSpc>
        <a:spcBef>
          <a:spcPts val="400"/>
        </a:spcBef>
        <a:buClr>
          <a:schemeClr val="tx2"/>
        </a:buClr>
        <a:buFont typeface="Arial" pitchFamily="34" charset="0"/>
        <a:buChar char="»"/>
        <a:defRPr sz="1800" kern="1200">
          <a:solidFill>
            <a:schemeClr val="bg1">
              <a:lumMod val="1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6.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8" Type="http://schemas.openxmlformats.org/officeDocument/2006/relationships/hyperlink" Target="https://pid.volare.vorarlberg.at/" TargetMode="External"/><Relationship Id="rId13" Type="http://schemas.openxmlformats.org/officeDocument/2006/relationships/hyperlink" Target="http://www.bbmri-eric.eu/" TargetMode="External"/><Relationship Id="rId18" Type="http://schemas.openxmlformats.org/officeDocument/2006/relationships/image" Target="../media/image6.jpg"/><Relationship Id="rId3" Type="http://schemas.openxmlformats.org/officeDocument/2006/relationships/hyperlink" Target="https://en.brz.gv.at/" TargetMode="External"/><Relationship Id="rId7" Type="http://schemas.openxmlformats.org/officeDocument/2006/relationships/hyperlink" Target="http://repositum.tuwien.ac.at/" TargetMode="External"/><Relationship Id="rId12" Type="http://schemas.openxmlformats.org/officeDocument/2006/relationships/hyperlink" Target="https://www.eodc.eu/" TargetMode="External"/><Relationship Id="rId17" Type="http://schemas.openxmlformats.org/officeDocument/2006/relationships/hyperlink" Target="http://epub.wu.ac.at/" TargetMode="External"/><Relationship Id="rId2" Type="http://schemas.openxmlformats.org/officeDocument/2006/relationships/hyperlink" Target="http://www.oesta.gv.at/" TargetMode="External"/><Relationship Id="rId16" Type="http://schemas.openxmlformats.org/officeDocument/2006/relationships/hyperlink" Target="https://aussda.at/en/" TargetMode="External"/><Relationship Id="rId1" Type="http://schemas.openxmlformats.org/officeDocument/2006/relationships/slideLayout" Target="../slideLayouts/slideLayout4.xml"/><Relationship Id="rId6" Type="http://schemas.openxmlformats.org/officeDocument/2006/relationships/hyperlink" Target="https://phaidra.univie.ac.at/" TargetMode="External"/><Relationship Id="rId11" Type="http://schemas.openxmlformats.org/officeDocument/2006/relationships/hyperlink" Target="https://www.ccca.ac.at/" TargetMode="External"/><Relationship Id="rId5" Type="http://schemas.openxmlformats.org/officeDocument/2006/relationships/hyperlink" Target="http://epub.jku.at/" TargetMode="External"/><Relationship Id="rId15" Type="http://schemas.openxmlformats.org/officeDocument/2006/relationships/hyperlink" Target="https://phaidra.bibliothek.uni-ak.ac.at/" TargetMode="External"/><Relationship Id="rId10" Type="http://schemas.openxmlformats.org/officeDocument/2006/relationships/hyperlink" Target="http://architektur-informatik.scix.net/" TargetMode="External"/><Relationship Id="rId19" Type="http://schemas.openxmlformats.org/officeDocument/2006/relationships/image" Target="../media/image4.jpg"/><Relationship Id="rId4" Type="http://schemas.openxmlformats.org/officeDocument/2006/relationships/hyperlink" Target="http://pure.iiasa.ac.at/" TargetMode="External"/><Relationship Id="rId9" Type="http://schemas.openxmlformats.org/officeDocument/2006/relationships/hyperlink" Target="https://repository.ist.ac.at/" TargetMode="External"/><Relationship Id="rId14" Type="http://schemas.openxmlformats.org/officeDocument/2006/relationships/hyperlink" Target="http://eprints.hta.lbg.ac.at/"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bibliothek.univie.ac.at/en" TargetMode="External"/><Relationship Id="rId3" Type="http://schemas.openxmlformats.org/officeDocument/2006/relationships/hyperlink" Target="https://eosc18-ati.univie.ac.at/programme/" TargetMode="External"/><Relationship Id="rId7" Type="http://schemas.openxmlformats.org/officeDocument/2006/relationships/hyperlink" Target="https://ec.europa.eu/research/openscience/index.cfm?pg=open-science-cloud" TargetMode="External"/><Relationship Id="rId12" Type="http://schemas.openxmlformats.org/officeDocument/2006/relationships/image" Target="../media/image4.jpg"/><Relationship Id="rId2" Type="http://schemas.openxmlformats.org/officeDocument/2006/relationships/hyperlink" Target="https://eosc18-ati.univie.ac.at/home/" TargetMode="External"/><Relationship Id="rId1" Type="http://schemas.openxmlformats.org/officeDocument/2006/relationships/slideLayout" Target="../slideLayouts/slideLayout6.xml"/><Relationship Id="rId6" Type="http://schemas.openxmlformats.org/officeDocument/2006/relationships/hyperlink" Target="https://eosc18-ati.univie.ac.at/" TargetMode="External"/><Relationship Id="rId11" Type="http://schemas.openxmlformats.org/officeDocument/2006/relationships/image" Target="../media/image8.jpeg"/><Relationship Id="rId5" Type="http://schemas.openxmlformats.org/officeDocument/2006/relationships/hyperlink" Target="https://eosc18-ati.univie.ac.at/travel/" TargetMode="External"/><Relationship Id="rId10" Type="http://schemas.openxmlformats.org/officeDocument/2006/relationships/hyperlink" Target="https://bmbwf.gv.at/english/home/" TargetMode="External"/><Relationship Id="rId4" Type="http://schemas.openxmlformats.org/officeDocument/2006/relationships/hyperlink" Target="https://eosc18-ati.univie.ac.at/venue/" TargetMode="External"/><Relationship Id="rId9" Type="http://schemas.openxmlformats.org/officeDocument/2006/relationships/hyperlink" Target="https://zid.univie.ac.at/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750" y="2138136"/>
            <a:ext cx="7978526" cy="996791"/>
          </a:xfrm>
        </p:spPr>
        <p:txBody>
          <a:bodyPr/>
          <a:lstStyle/>
          <a:p>
            <a:r>
              <a:rPr lang="en-GB" i="1" dirty="0"/>
              <a:t>The European Open Science </a:t>
            </a:r>
            <a:r>
              <a:rPr lang="en-GB" i="1" dirty="0" smtClean="0"/>
              <a:t>Cloud</a:t>
            </a:r>
            <a:br>
              <a:rPr lang="en-GB" i="1" dirty="0" smtClean="0"/>
            </a:br>
            <a:r>
              <a:rPr lang="en-GB" i="1" dirty="0" smtClean="0"/>
              <a:t> </a:t>
            </a:r>
            <a:r>
              <a:rPr lang="en-GB" i="1" dirty="0"/>
              <a:t>- </a:t>
            </a:r>
            <a:r>
              <a:rPr lang="en-GB" i="1" dirty="0" smtClean="0"/>
              <a:t>What does it implicate for  Austria?</a:t>
            </a:r>
            <a:endParaRPr lang="de-AT" dirty="0"/>
          </a:p>
        </p:txBody>
      </p:sp>
      <p:sp>
        <p:nvSpPr>
          <p:cNvPr id="4" name="Textplatzhalter 3"/>
          <p:cNvSpPr>
            <a:spLocks noGrp="1"/>
          </p:cNvSpPr>
          <p:nvPr>
            <p:ph type="body" sz="quarter" idx="10"/>
          </p:nvPr>
        </p:nvSpPr>
        <p:spPr/>
        <p:txBody>
          <a:bodyPr/>
          <a:lstStyle/>
          <a:p>
            <a:r>
              <a:rPr lang="de-DE" dirty="0" smtClean="0"/>
              <a:t>Stefan Hanslik</a:t>
            </a:r>
          </a:p>
          <a:p>
            <a:r>
              <a:rPr lang="de-DE" dirty="0"/>
              <a:t>Technical Science</a:t>
            </a:r>
          </a:p>
          <a:p>
            <a:r>
              <a:rPr lang="de-DE" dirty="0" smtClean="0"/>
              <a:t>Vienna, 30</a:t>
            </a:r>
            <a:r>
              <a:rPr lang="de-DE" baseline="30000" dirty="0" smtClean="0"/>
              <a:t>th</a:t>
            </a:r>
            <a:r>
              <a:rPr lang="de-DE" dirty="0" smtClean="0"/>
              <a:t>.Oktober </a:t>
            </a:r>
            <a:r>
              <a:rPr lang="de-DE" dirty="0"/>
              <a:t>2018</a:t>
            </a:r>
          </a:p>
        </p:txBody>
      </p:sp>
      <p:pic>
        <p:nvPicPr>
          <p:cNvPr id="5" name="Grafik 4" descr="EU-Ratsvorsitz-Logo"/>
          <p:cNvPicPr/>
          <p:nvPr/>
        </p:nvPicPr>
        <p:blipFill>
          <a:blip r:embed="rId2">
            <a:extLst>
              <a:ext uri="{28A0092B-C50C-407E-A947-70E740481C1C}">
                <a14:useLocalDpi xmlns:a14="http://schemas.microsoft.com/office/drawing/2010/main" val="0"/>
              </a:ext>
            </a:extLst>
          </a:blip>
          <a:srcRect/>
          <a:stretch>
            <a:fillRect/>
          </a:stretch>
        </p:blipFill>
        <p:spPr bwMode="auto">
          <a:xfrm>
            <a:off x="3242380" y="184367"/>
            <a:ext cx="1800225" cy="676275"/>
          </a:xfrm>
          <a:prstGeom prst="rect">
            <a:avLst/>
          </a:prstGeom>
          <a:noFill/>
          <a:ln>
            <a:noFill/>
          </a:ln>
        </p:spPr>
      </p:pic>
    </p:spTree>
    <p:extLst>
      <p:ext uri="{BB962C8B-B14F-4D97-AF65-F5344CB8AC3E}">
        <p14:creationId xmlns:p14="http://schemas.microsoft.com/office/powerpoint/2010/main" val="2742458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November Event</a:t>
            </a:r>
            <a:endParaRPr lang="de-DE" dirty="0"/>
          </a:p>
        </p:txBody>
      </p:sp>
      <p:sp>
        <p:nvSpPr>
          <p:cNvPr id="5" name="Fußzeilenplatzhalter 4"/>
          <p:cNvSpPr>
            <a:spLocks noGrp="1"/>
          </p:cNvSpPr>
          <p:nvPr>
            <p:ph type="ftr" sz="quarter" idx="11"/>
          </p:nvPr>
        </p:nvSpPr>
        <p:spPr/>
        <p:txBody>
          <a:bodyPr/>
          <a:lstStyle/>
          <a:p>
            <a:r>
              <a:rPr lang="en-GB" dirty="0"/>
              <a:t>The European Open Science Cloud - What does it implicate for Austria?</a:t>
            </a:r>
            <a:endParaRPr lang="de-AT" dirty="0"/>
          </a:p>
        </p:txBody>
      </p:sp>
      <p:sp>
        <p:nvSpPr>
          <p:cNvPr id="6" name="Foliennummernplatzhalter 5"/>
          <p:cNvSpPr>
            <a:spLocks noGrp="1"/>
          </p:cNvSpPr>
          <p:nvPr>
            <p:ph type="sldNum" sz="quarter" idx="12"/>
          </p:nvPr>
        </p:nvSpPr>
        <p:spPr/>
        <p:txBody>
          <a:bodyPr/>
          <a:lstStyle/>
          <a:p>
            <a:fld id="{1206269C-C24E-4E80-9A4B-E7E19BB59A67}" type="slidenum">
              <a:rPr lang="de-AT" smtClean="0"/>
              <a:pPr/>
              <a:t>10</a:t>
            </a:fld>
            <a:endParaRPr lang="de-AT"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0001" y="1469713"/>
            <a:ext cx="5260297" cy="2880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hteck 3"/>
          <p:cNvSpPr/>
          <p:nvPr/>
        </p:nvSpPr>
        <p:spPr>
          <a:xfrm>
            <a:off x="5800298" y="1469713"/>
            <a:ext cx="3138986" cy="1569660"/>
          </a:xfrm>
          <a:prstGeom prst="rect">
            <a:avLst/>
          </a:prstGeom>
        </p:spPr>
        <p:txBody>
          <a:bodyPr wrap="square">
            <a:spAutoFit/>
          </a:bodyPr>
          <a:lstStyle/>
          <a:p>
            <a:r>
              <a:rPr lang="en-GB" sz="800" dirty="0"/>
              <a:t>This event is proposed under the title “EOSC – Launch of the EOSC Governance </a:t>
            </a:r>
            <a:r>
              <a:rPr lang="en-GB" sz="800" dirty="0" smtClean="0"/>
              <a:t>Structure”. </a:t>
            </a:r>
            <a:r>
              <a:rPr lang="en-GB" sz="800" dirty="0"/>
              <a:t>Presentation of a Governance Structure to start the EOSC", and is scheduled for November2018,   </a:t>
            </a:r>
          </a:p>
          <a:p>
            <a:endParaRPr lang="en-GB" sz="800" dirty="0" smtClean="0"/>
          </a:p>
          <a:p>
            <a:r>
              <a:rPr lang="en-GB" sz="800" dirty="0" smtClean="0"/>
              <a:t>Key </a:t>
            </a:r>
            <a:r>
              <a:rPr lang="en-GB" sz="800" dirty="0">
                <a:solidFill>
                  <a:schemeClr val="bg1">
                    <a:lumMod val="10000"/>
                  </a:schemeClr>
                </a:solidFill>
              </a:rPr>
              <a:t>aspect</a:t>
            </a:r>
            <a:r>
              <a:rPr lang="en-GB" sz="800" dirty="0"/>
              <a:t> will be the governance layer of EOSC. Main subject will be a clear governance framework for the EOSC initiative that makes it </a:t>
            </a:r>
            <a:r>
              <a:rPr lang="en-GB" sz="800" dirty="0" smtClean="0"/>
              <a:t>predictable</a:t>
            </a:r>
            <a:r>
              <a:rPr lang="en-GB" sz="800" dirty="0"/>
              <a:t>: a multi-level, multi-stakeholder governance with clear institutional, executive and advisory roles that empowers the scientific </a:t>
            </a:r>
            <a:r>
              <a:rPr lang="en-GB" sz="800" dirty="0" smtClean="0"/>
              <a:t>community </a:t>
            </a:r>
            <a:r>
              <a:rPr lang="en-GB" sz="800" dirty="0"/>
              <a:t>and evolves with time</a:t>
            </a:r>
            <a:r>
              <a:rPr lang="en-GB" sz="800" dirty="0" smtClean="0"/>
              <a:t>.</a:t>
            </a:r>
          </a:p>
          <a:p>
            <a:endParaRPr lang="en-GB" sz="800" dirty="0" smtClean="0"/>
          </a:p>
          <a:p>
            <a:r>
              <a:rPr lang="en-GB" sz="800" dirty="0" smtClean="0"/>
              <a:t> </a:t>
            </a:r>
            <a:r>
              <a:rPr lang="en-GB" sz="800" dirty="0"/>
              <a:t>Another aspect </a:t>
            </a:r>
            <a:r>
              <a:rPr lang="en-GB" sz="800" dirty="0" smtClean="0"/>
              <a:t>will be </a:t>
            </a:r>
            <a:r>
              <a:rPr lang="en-GB" sz="800" dirty="0"/>
              <a:t>the services needed to enable the integration of and access to the data </a:t>
            </a:r>
            <a:r>
              <a:rPr lang="en-GB" sz="800" dirty="0" err="1"/>
              <a:t>recources</a:t>
            </a:r>
            <a:r>
              <a:rPr lang="en-GB" sz="800" dirty="0"/>
              <a:t> to be federated in the EOSC.</a:t>
            </a:r>
          </a:p>
        </p:txBody>
      </p:sp>
      <p:pic>
        <p:nvPicPr>
          <p:cNvPr id="7" name="Grafik 6" descr="EU-Ratsvorsitz-Logo"/>
          <p:cNvPicPr/>
          <p:nvPr/>
        </p:nvPicPr>
        <p:blipFill>
          <a:blip r:embed="rId3">
            <a:extLst>
              <a:ext uri="{28A0092B-C50C-407E-A947-70E740481C1C}">
                <a14:useLocalDpi xmlns:a14="http://schemas.microsoft.com/office/drawing/2010/main" val="0"/>
              </a:ext>
            </a:extLst>
          </a:blip>
          <a:srcRect/>
          <a:stretch>
            <a:fillRect/>
          </a:stretch>
        </p:blipFill>
        <p:spPr bwMode="auto">
          <a:xfrm>
            <a:off x="3242380" y="184367"/>
            <a:ext cx="1800225" cy="676275"/>
          </a:xfrm>
          <a:prstGeom prst="rect">
            <a:avLst/>
          </a:prstGeom>
          <a:noFill/>
          <a:ln>
            <a:noFill/>
          </a:ln>
        </p:spPr>
      </p:pic>
    </p:spTree>
    <p:extLst>
      <p:ext uri="{BB962C8B-B14F-4D97-AF65-F5344CB8AC3E}">
        <p14:creationId xmlns:p14="http://schemas.microsoft.com/office/powerpoint/2010/main" val="3857222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752854" y="1872086"/>
            <a:ext cx="5475156" cy="1785898"/>
          </a:xfrm>
        </p:spPr>
        <p:txBody>
          <a:bodyPr/>
          <a:lstStyle/>
          <a:p>
            <a:r>
              <a:rPr lang="en-GB" sz="2000" dirty="0" smtClean="0"/>
              <a:t>Thank you for your attention and coming to Vienna!</a:t>
            </a:r>
            <a:br>
              <a:rPr lang="en-GB" sz="2000" dirty="0" smtClean="0"/>
            </a:br>
            <a:r>
              <a:rPr lang="en-GB" sz="2000" dirty="0"/>
              <a:t/>
            </a:r>
            <a:br>
              <a:rPr lang="en-GB" sz="2000" dirty="0"/>
            </a:br>
            <a:endParaRPr lang="de-DE" sz="2000" dirty="0"/>
          </a:p>
        </p:txBody>
      </p:sp>
      <p:sp>
        <p:nvSpPr>
          <p:cNvPr id="10" name="Textplatzhalter 9"/>
          <p:cNvSpPr>
            <a:spLocks noGrp="1"/>
          </p:cNvSpPr>
          <p:nvPr>
            <p:ph type="body" sz="quarter" idx="10"/>
          </p:nvPr>
        </p:nvSpPr>
        <p:spPr/>
        <p:txBody>
          <a:bodyPr/>
          <a:lstStyle/>
          <a:p>
            <a:r>
              <a:rPr lang="de-DE" dirty="0"/>
              <a:t>Stefan Hanslik</a:t>
            </a:r>
          </a:p>
          <a:p>
            <a:r>
              <a:rPr lang="de-DE" dirty="0"/>
              <a:t>Technical Science</a:t>
            </a:r>
          </a:p>
          <a:p>
            <a:r>
              <a:rPr lang="de-DE" dirty="0"/>
              <a:t>Vienna, 30</a:t>
            </a:r>
            <a:r>
              <a:rPr lang="de-DE" baseline="30000" dirty="0"/>
              <a:t>th</a:t>
            </a:r>
            <a:r>
              <a:rPr lang="de-DE" dirty="0"/>
              <a:t>.Oktober 2018</a:t>
            </a:r>
          </a:p>
        </p:txBody>
      </p:sp>
      <p:pic>
        <p:nvPicPr>
          <p:cNvPr id="6" name="Grafik 5" descr="EU-Ratsvorsitz-Logo"/>
          <p:cNvPicPr/>
          <p:nvPr/>
        </p:nvPicPr>
        <p:blipFill>
          <a:blip r:embed="rId2">
            <a:extLst>
              <a:ext uri="{28A0092B-C50C-407E-A947-70E740481C1C}">
                <a14:useLocalDpi xmlns:a14="http://schemas.microsoft.com/office/drawing/2010/main" val="0"/>
              </a:ext>
            </a:extLst>
          </a:blip>
          <a:srcRect/>
          <a:stretch>
            <a:fillRect/>
          </a:stretch>
        </p:blipFill>
        <p:spPr bwMode="auto">
          <a:xfrm>
            <a:off x="3242380" y="184367"/>
            <a:ext cx="1800225" cy="676275"/>
          </a:xfrm>
          <a:prstGeom prst="rect">
            <a:avLst/>
          </a:prstGeom>
          <a:noFill/>
          <a:ln>
            <a:noFill/>
          </a:ln>
        </p:spPr>
      </p:pic>
    </p:spTree>
    <p:extLst>
      <p:ext uri="{BB962C8B-B14F-4D97-AF65-F5344CB8AC3E}">
        <p14:creationId xmlns:p14="http://schemas.microsoft.com/office/powerpoint/2010/main" val="1699508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386038" y="2022042"/>
            <a:ext cx="7978525" cy="622091"/>
          </a:xfrm>
        </p:spPr>
        <p:txBody>
          <a:bodyPr/>
          <a:lstStyle/>
          <a:p>
            <a:r>
              <a:rPr lang="de-AT" dirty="0" smtClean="0"/>
              <a:t>The European Open Science Cloud</a:t>
            </a:r>
            <a:br>
              <a:rPr lang="de-AT" dirty="0" smtClean="0"/>
            </a:br>
            <a:endParaRPr lang="de-DE" dirty="0"/>
          </a:p>
        </p:txBody>
      </p:sp>
      <p:sp>
        <p:nvSpPr>
          <p:cNvPr id="5" name="Fußzeilenplatzhalter 4"/>
          <p:cNvSpPr>
            <a:spLocks noGrp="1"/>
          </p:cNvSpPr>
          <p:nvPr>
            <p:ph type="ftr" sz="quarter" idx="11"/>
          </p:nvPr>
        </p:nvSpPr>
        <p:spPr/>
        <p:txBody>
          <a:bodyPr/>
          <a:lstStyle/>
          <a:p>
            <a:r>
              <a:rPr lang="en-GB" dirty="0"/>
              <a:t>The European Open Science Cloud - What does it implicate for Austria?</a:t>
            </a:r>
            <a:endParaRPr lang="de-AT" dirty="0"/>
          </a:p>
        </p:txBody>
      </p:sp>
      <p:sp>
        <p:nvSpPr>
          <p:cNvPr id="6" name="Foliennummernplatzhalter 5"/>
          <p:cNvSpPr>
            <a:spLocks noGrp="1"/>
          </p:cNvSpPr>
          <p:nvPr>
            <p:ph type="sldNum" sz="quarter" idx="12"/>
          </p:nvPr>
        </p:nvSpPr>
        <p:spPr/>
        <p:txBody>
          <a:bodyPr/>
          <a:lstStyle/>
          <a:p>
            <a:fld id="{1206269C-C24E-4E80-9A4B-E7E19BB59A67}" type="slidenum">
              <a:rPr lang="de-AT" smtClean="0"/>
              <a:pPr/>
              <a:t>2</a:t>
            </a:fld>
            <a:endParaRPr lang="de-AT" dirty="0"/>
          </a:p>
        </p:txBody>
      </p:sp>
      <p:sp>
        <p:nvSpPr>
          <p:cNvPr id="4" name="Rechteck 3"/>
          <p:cNvSpPr/>
          <p:nvPr/>
        </p:nvSpPr>
        <p:spPr>
          <a:xfrm>
            <a:off x="329771" y="2650596"/>
            <a:ext cx="6678386" cy="1200329"/>
          </a:xfrm>
          <a:prstGeom prst="rect">
            <a:avLst/>
          </a:prstGeom>
        </p:spPr>
        <p:txBody>
          <a:bodyPr wrap="square">
            <a:spAutoFit/>
          </a:bodyPr>
          <a:lstStyle/>
          <a:p>
            <a:r>
              <a:rPr lang="en-GB" dirty="0"/>
              <a:t>T</a:t>
            </a:r>
            <a:r>
              <a:rPr lang="en-GB" dirty="0" smtClean="0"/>
              <a:t>he </a:t>
            </a:r>
            <a:r>
              <a:rPr lang="en-GB" dirty="0"/>
              <a:t>2018 EOSC Summit (held on 11 June 2018) called for acceleration towards making the European Open Science Cloud a reality, hinting at the need to further strengthening the ongoing dialogue across institutions and with </a:t>
            </a:r>
            <a:r>
              <a:rPr lang="en-GB" dirty="0" smtClean="0"/>
              <a:t>stakeholders.</a:t>
            </a:r>
          </a:p>
        </p:txBody>
      </p:sp>
      <p:pic>
        <p:nvPicPr>
          <p:cNvPr id="8" name="Grafik 7" descr="EU-Ratsvorsitz-Logo"/>
          <p:cNvPicPr/>
          <p:nvPr/>
        </p:nvPicPr>
        <p:blipFill>
          <a:blip r:embed="rId2">
            <a:extLst>
              <a:ext uri="{28A0092B-C50C-407E-A947-70E740481C1C}">
                <a14:useLocalDpi xmlns:a14="http://schemas.microsoft.com/office/drawing/2010/main" val="0"/>
              </a:ext>
            </a:extLst>
          </a:blip>
          <a:srcRect/>
          <a:stretch>
            <a:fillRect/>
          </a:stretch>
        </p:blipFill>
        <p:spPr bwMode="auto">
          <a:xfrm>
            <a:off x="3242380" y="184367"/>
            <a:ext cx="1800225" cy="676275"/>
          </a:xfrm>
          <a:prstGeom prst="rect">
            <a:avLst/>
          </a:prstGeom>
          <a:noFill/>
          <a:ln>
            <a:noFill/>
          </a:ln>
        </p:spPr>
      </p:pic>
    </p:spTree>
    <p:extLst>
      <p:ext uri="{BB962C8B-B14F-4D97-AF65-F5344CB8AC3E}">
        <p14:creationId xmlns:p14="http://schemas.microsoft.com/office/powerpoint/2010/main" val="4194781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451288" y="852314"/>
            <a:ext cx="7860198" cy="938947"/>
          </a:xfrm>
        </p:spPr>
        <p:txBody>
          <a:bodyPr/>
          <a:lstStyle/>
          <a:p>
            <a:r>
              <a:rPr lang="de-AT" sz="2400" dirty="0">
                <a:solidFill>
                  <a:srgbClr val="FF0000"/>
                </a:solidFill>
              </a:rPr>
              <a:t>The European Open Science Cloud </a:t>
            </a:r>
            <a:r>
              <a:rPr lang="de-AT" sz="2400" dirty="0" smtClean="0">
                <a:solidFill>
                  <a:srgbClr val="FF0000"/>
                </a:solidFill>
              </a:rPr>
              <a:t>–</a:t>
            </a:r>
            <a:br>
              <a:rPr lang="de-AT" sz="2400" dirty="0" smtClean="0">
                <a:solidFill>
                  <a:srgbClr val="FF0000"/>
                </a:solidFill>
              </a:rPr>
            </a:br>
            <a:r>
              <a:rPr lang="de-AT" sz="2400" dirty="0" smtClean="0">
                <a:solidFill>
                  <a:srgbClr val="FF0000"/>
                </a:solidFill>
              </a:rPr>
              <a:t>A </a:t>
            </a:r>
            <a:r>
              <a:rPr lang="de-AT" sz="2400" dirty="0" err="1" smtClean="0">
                <a:solidFill>
                  <a:srgbClr val="FF0000"/>
                </a:solidFill>
              </a:rPr>
              <a:t>common</a:t>
            </a:r>
            <a:r>
              <a:rPr lang="de-AT" sz="2400" dirty="0" smtClean="0">
                <a:solidFill>
                  <a:srgbClr val="FF0000"/>
                </a:solidFill>
              </a:rPr>
              <a:t> </a:t>
            </a:r>
            <a:r>
              <a:rPr lang="de-AT" sz="2400" dirty="0" smtClean="0">
                <a:solidFill>
                  <a:srgbClr val="FF0000"/>
                </a:solidFill>
              </a:rPr>
              <a:t>European </a:t>
            </a:r>
            <a:r>
              <a:rPr lang="de-AT" sz="2400" dirty="0" err="1" smtClean="0">
                <a:solidFill>
                  <a:srgbClr val="FF0000"/>
                </a:solidFill>
              </a:rPr>
              <a:t>effort</a:t>
            </a:r>
            <a:r>
              <a:rPr lang="de-AT" sz="2400" dirty="0" smtClean="0">
                <a:solidFill>
                  <a:srgbClr val="FF0000"/>
                </a:solidFill>
              </a:rPr>
              <a:t>!</a:t>
            </a:r>
            <a:endParaRPr lang="de-DE" sz="2400" dirty="0">
              <a:solidFill>
                <a:srgbClr val="FF0000"/>
              </a:solidFill>
            </a:endParaRPr>
          </a:p>
        </p:txBody>
      </p:sp>
      <p:sp>
        <p:nvSpPr>
          <p:cNvPr id="2" name="Textplatzhalter 1"/>
          <p:cNvSpPr>
            <a:spLocks noGrp="1"/>
          </p:cNvSpPr>
          <p:nvPr>
            <p:ph type="body" sz="quarter" idx="10"/>
          </p:nvPr>
        </p:nvSpPr>
        <p:spPr/>
        <p:txBody>
          <a:bodyPr/>
          <a:lstStyle/>
          <a:p>
            <a:r>
              <a:rPr lang="de-DE" dirty="0" smtClean="0"/>
              <a:t>Stefan Hanslik</a:t>
            </a:r>
          </a:p>
          <a:p>
            <a:r>
              <a:rPr lang="de-DE" dirty="0" smtClean="0"/>
              <a:t>Technical Science</a:t>
            </a:r>
          </a:p>
          <a:p>
            <a:r>
              <a:rPr lang="de-DE" dirty="0"/>
              <a:t>Vienna, 30</a:t>
            </a:r>
            <a:r>
              <a:rPr lang="de-DE" baseline="30000" dirty="0"/>
              <a:t>th</a:t>
            </a:r>
            <a:r>
              <a:rPr lang="de-DE" dirty="0"/>
              <a:t>.Oktober 2018</a:t>
            </a:r>
          </a:p>
        </p:txBody>
      </p:sp>
      <p:sp>
        <p:nvSpPr>
          <p:cNvPr id="3" name="Rechteck 2"/>
          <p:cNvSpPr/>
          <p:nvPr/>
        </p:nvSpPr>
        <p:spPr>
          <a:xfrm>
            <a:off x="1746914" y="1803241"/>
            <a:ext cx="4572000" cy="1477328"/>
          </a:xfrm>
          <a:prstGeom prst="rect">
            <a:avLst/>
          </a:prstGeom>
        </p:spPr>
        <p:txBody>
          <a:bodyPr>
            <a:spAutoFit/>
          </a:bodyPr>
          <a:lstStyle/>
          <a:p>
            <a:r>
              <a:rPr lang="en-GB" dirty="0" smtClean="0"/>
              <a:t>“The </a:t>
            </a:r>
            <a:r>
              <a:rPr lang="en-GB" dirty="0"/>
              <a:t>EOSC will allow for universal access to data and a new level playing field for EU researchers CERN, EMBL, ELIXIR, etc. Institutional repository Member State Infrastructure New provider/ </a:t>
            </a:r>
            <a:r>
              <a:rPr lang="en-GB" dirty="0" smtClean="0"/>
              <a:t>service…”</a:t>
            </a:r>
            <a:endParaRPr lang="en-GB"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1288" y="1902356"/>
            <a:ext cx="1113205" cy="64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hteck 8"/>
          <p:cNvSpPr/>
          <p:nvPr/>
        </p:nvSpPr>
        <p:spPr>
          <a:xfrm>
            <a:off x="4129342" y="3400400"/>
            <a:ext cx="4572000" cy="1323439"/>
          </a:xfrm>
          <a:prstGeom prst="rect">
            <a:avLst/>
          </a:prstGeom>
        </p:spPr>
        <p:txBody>
          <a:bodyPr>
            <a:spAutoFit/>
          </a:bodyPr>
          <a:lstStyle/>
          <a:p>
            <a:pPr marL="171450" indent="-171450">
              <a:buFont typeface="Arial" panose="020B0604020202020204" pitchFamily="34" charset="0"/>
              <a:buChar char="•"/>
            </a:pPr>
            <a:r>
              <a:rPr lang="en-GB" sz="800" dirty="0" smtClean="0"/>
              <a:t>Communication </a:t>
            </a:r>
            <a:r>
              <a:rPr lang="en-GB" sz="800" dirty="0"/>
              <a:t>from the Commission to the European </a:t>
            </a:r>
            <a:r>
              <a:rPr lang="en-GB" sz="800" dirty="0" err="1"/>
              <a:t>Parlament</a:t>
            </a:r>
            <a:r>
              <a:rPr lang="en-GB" sz="800" dirty="0"/>
              <a:t>, the Council, the European Economic and Social Committee of the Regions- European Cloud Initiative - Building a competitive data and knowledge economy in Europe, COM(2016) 178 </a:t>
            </a:r>
            <a:r>
              <a:rPr lang="en-GB" sz="800" dirty="0" smtClean="0"/>
              <a:t>final</a:t>
            </a:r>
            <a:endParaRPr lang="en-GB" sz="800" dirty="0"/>
          </a:p>
          <a:p>
            <a:pPr marL="171450" indent="-171450">
              <a:buFont typeface="Arial" panose="020B0604020202020204" pitchFamily="34" charset="0"/>
              <a:buChar char="•"/>
            </a:pPr>
            <a:r>
              <a:rPr lang="en-GB" sz="800" dirty="0" smtClean="0"/>
              <a:t>H2020 </a:t>
            </a:r>
            <a:r>
              <a:rPr lang="en-GB" sz="800" dirty="0"/>
              <a:t>Programme Guidelines on FAIR Data Management in Horizon </a:t>
            </a:r>
            <a:r>
              <a:rPr lang="en-GB" sz="800" dirty="0" smtClean="0"/>
              <a:t>2020 Version </a:t>
            </a:r>
            <a:r>
              <a:rPr lang="en-GB" sz="800" dirty="0"/>
              <a:t>3.0. 26 July </a:t>
            </a:r>
            <a:r>
              <a:rPr lang="en-GB" sz="800" dirty="0" smtClean="0"/>
              <a:t>2016</a:t>
            </a:r>
            <a:endParaRPr lang="en-GB" sz="800" dirty="0"/>
          </a:p>
          <a:p>
            <a:pPr marL="171450" indent="-171450">
              <a:buFont typeface="Arial" panose="020B0604020202020204" pitchFamily="34" charset="0"/>
              <a:buChar char="•"/>
            </a:pPr>
            <a:r>
              <a:rPr lang="en-GB" sz="800" dirty="0" smtClean="0"/>
              <a:t>EOSC </a:t>
            </a:r>
            <a:r>
              <a:rPr lang="en-GB" sz="800" dirty="0"/>
              <a:t>Declaration Brussels, 10 July </a:t>
            </a:r>
            <a:r>
              <a:rPr lang="en-GB" sz="800" dirty="0" smtClean="0"/>
              <a:t>2017</a:t>
            </a:r>
            <a:endParaRPr lang="en-GB" sz="800" dirty="0"/>
          </a:p>
          <a:p>
            <a:pPr marL="171450" indent="-171450">
              <a:buFont typeface="Arial" panose="020B0604020202020204" pitchFamily="34" charset="0"/>
              <a:buChar char="•"/>
            </a:pPr>
            <a:r>
              <a:rPr lang="en-GB" sz="800" dirty="0" smtClean="0"/>
              <a:t>Commission </a:t>
            </a:r>
            <a:r>
              <a:rPr lang="en-GB" sz="800" dirty="0"/>
              <a:t>Staff Working Document, Implementation Roadmap for the European Open Science Cloud,  Brussels, 14.3.2018, SWD(2018) 83 </a:t>
            </a:r>
            <a:r>
              <a:rPr lang="en-GB" sz="800" dirty="0" smtClean="0"/>
              <a:t>final</a:t>
            </a:r>
            <a:endParaRPr lang="en-GB" sz="800" dirty="0"/>
          </a:p>
          <a:p>
            <a:pPr marL="171450" indent="-171450">
              <a:buFont typeface="Arial" panose="020B0604020202020204" pitchFamily="34" charset="0"/>
              <a:buChar char="•"/>
            </a:pPr>
            <a:r>
              <a:rPr lang="en-GB" sz="800" dirty="0" smtClean="0"/>
              <a:t>Council Conclusion EOSC, Brussels </a:t>
            </a:r>
            <a:r>
              <a:rPr lang="en-GB" sz="800" dirty="0"/>
              <a:t>29. Mai 2018, </a:t>
            </a:r>
            <a:r>
              <a:rPr lang="en-GB" sz="800" dirty="0" smtClean="0"/>
              <a:t>9291/18</a:t>
            </a:r>
          </a:p>
          <a:p>
            <a:pPr marL="171450" indent="-171450">
              <a:buFont typeface="Arial" panose="020B0604020202020204" pitchFamily="34" charset="0"/>
              <a:buChar char="•"/>
            </a:pPr>
            <a:r>
              <a:rPr lang="en-GB" sz="800" dirty="0"/>
              <a:t>Commission Decision of 27.8.2018, Setting up an </a:t>
            </a:r>
            <a:r>
              <a:rPr lang="en-GB" sz="800" dirty="0" smtClean="0"/>
              <a:t>Expert </a:t>
            </a:r>
            <a:r>
              <a:rPr lang="en-GB" sz="800" dirty="0"/>
              <a:t>Group- Executive Board of EOSC</a:t>
            </a:r>
          </a:p>
          <a:p>
            <a:endParaRPr lang="en-GB" sz="800" dirty="0"/>
          </a:p>
        </p:txBody>
      </p:sp>
      <p:sp>
        <p:nvSpPr>
          <p:cNvPr id="8" name="Titel 6"/>
          <p:cNvSpPr txBox="1">
            <a:spLocks/>
          </p:cNvSpPr>
          <p:nvPr/>
        </p:nvSpPr>
        <p:spPr>
          <a:xfrm>
            <a:off x="386038" y="2022042"/>
            <a:ext cx="7978525" cy="622091"/>
          </a:xfrm>
          <a:prstGeom prst="rect">
            <a:avLst/>
          </a:prstGeom>
        </p:spPr>
        <p:txBody>
          <a:bodyPr vert="horz" wrap="none" lIns="0" tIns="0" rIns="0" bIns="0" rtlCol="0" anchor="b" anchorCtr="0">
            <a:noAutofit/>
          </a:bodyPr>
          <a:lstStyle>
            <a:lvl1pPr algn="l" defTabSz="914400" rtl="0" eaLnBrk="1" latinLnBrk="0" hangingPunct="1">
              <a:lnSpc>
                <a:spcPts val="4000"/>
              </a:lnSpc>
              <a:spcBef>
                <a:spcPct val="0"/>
              </a:spcBef>
              <a:buNone/>
              <a:defRPr sz="3600" b="1" kern="1200">
                <a:solidFill>
                  <a:schemeClr val="tx1"/>
                </a:solidFill>
                <a:latin typeface="+mj-lt"/>
                <a:ea typeface="+mj-ea"/>
                <a:cs typeface="+mj-cs"/>
              </a:defRPr>
            </a:lvl1pPr>
          </a:lstStyle>
          <a:p>
            <a:r>
              <a:rPr lang="de-AT" dirty="0" smtClean="0"/>
              <a:t/>
            </a:r>
            <a:br>
              <a:rPr lang="de-AT" dirty="0" smtClean="0"/>
            </a:br>
            <a:endParaRPr lang="de-DE" dirty="0"/>
          </a:p>
        </p:txBody>
      </p:sp>
      <p:pic>
        <p:nvPicPr>
          <p:cNvPr id="10" name="Grafik 9" descr="EU-Ratsvorsitz-Logo"/>
          <p:cNvPicPr/>
          <p:nvPr/>
        </p:nvPicPr>
        <p:blipFill>
          <a:blip r:embed="rId3">
            <a:extLst>
              <a:ext uri="{28A0092B-C50C-407E-A947-70E740481C1C}">
                <a14:useLocalDpi xmlns:a14="http://schemas.microsoft.com/office/drawing/2010/main" val="0"/>
              </a:ext>
            </a:extLst>
          </a:blip>
          <a:srcRect/>
          <a:stretch>
            <a:fillRect/>
          </a:stretch>
        </p:blipFill>
        <p:spPr bwMode="auto">
          <a:xfrm>
            <a:off x="3242380" y="184367"/>
            <a:ext cx="1800225" cy="676275"/>
          </a:xfrm>
          <a:prstGeom prst="rect">
            <a:avLst/>
          </a:prstGeom>
          <a:noFill/>
          <a:ln>
            <a:noFill/>
          </a:ln>
        </p:spPr>
      </p:pic>
    </p:spTree>
    <p:extLst>
      <p:ext uri="{BB962C8B-B14F-4D97-AF65-F5344CB8AC3E}">
        <p14:creationId xmlns:p14="http://schemas.microsoft.com/office/powerpoint/2010/main" val="29275315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AT" dirty="0">
                <a:solidFill>
                  <a:srgbClr val="FF0000"/>
                </a:solidFill>
              </a:rPr>
              <a:t>The European Open Science Cloud</a:t>
            </a:r>
            <a:endParaRPr lang="de-DE" dirty="0"/>
          </a:p>
        </p:txBody>
      </p:sp>
      <p:sp>
        <p:nvSpPr>
          <p:cNvPr id="5" name="Fußzeilenplatzhalter 4"/>
          <p:cNvSpPr>
            <a:spLocks noGrp="1"/>
          </p:cNvSpPr>
          <p:nvPr>
            <p:ph type="ftr" sz="quarter" idx="11"/>
          </p:nvPr>
        </p:nvSpPr>
        <p:spPr/>
        <p:txBody>
          <a:bodyPr/>
          <a:lstStyle/>
          <a:p>
            <a:r>
              <a:rPr lang="en-GB" dirty="0"/>
              <a:t>The European Open Science Cloud - What does it implicate for Austria?</a:t>
            </a:r>
            <a:endParaRPr lang="de-AT" dirty="0"/>
          </a:p>
        </p:txBody>
      </p:sp>
      <p:sp>
        <p:nvSpPr>
          <p:cNvPr id="6" name="Foliennummernplatzhalter 5"/>
          <p:cNvSpPr>
            <a:spLocks noGrp="1"/>
          </p:cNvSpPr>
          <p:nvPr>
            <p:ph type="sldNum" sz="quarter" idx="12"/>
          </p:nvPr>
        </p:nvSpPr>
        <p:spPr/>
        <p:txBody>
          <a:bodyPr/>
          <a:lstStyle/>
          <a:p>
            <a:fld id="{1206269C-C24E-4E80-9A4B-E7E19BB59A67}" type="slidenum">
              <a:rPr lang="de-AT" smtClean="0"/>
              <a:pPr/>
              <a:t>4</a:t>
            </a:fld>
            <a:endParaRPr lang="de-AT" dirty="0"/>
          </a:p>
        </p:txBody>
      </p:sp>
      <p:sp>
        <p:nvSpPr>
          <p:cNvPr id="2" name="Inhaltsplatzhalter 1"/>
          <p:cNvSpPr>
            <a:spLocks noGrp="1"/>
          </p:cNvSpPr>
          <p:nvPr>
            <p:ph sz="quarter" idx="13"/>
          </p:nvPr>
        </p:nvSpPr>
        <p:spPr>
          <a:xfrm>
            <a:off x="1617438" y="1010313"/>
            <a:ext cx="6816270" cy="1634914"/>
          </a:xfrm>
        </p:spPr>
        <p:txBody>
          <a:bodyPr/>
          <a:lstStyle/>
          <a:p>
            <a:endParaRPr lang="en-GB" dirty="0"/>
          </a:p>
          <a:p>
            <a:r>
              <a:rPr lang="en-GB" dirty="0"/>
              <a:t>EOSC is the result of various initiatives of the European Commission, started in2015 with the adoption of the Digital Single Markets strategy </a:t>
            </a:r>
            <a:r>
              <a:rPr lang="en-GB" dirty="0" smtClean="0"/>
              <a:t>(http</a:t>
            </a:r>
            <a:r>
              <a:rPr lang="en-GB" dirty="0"/>
              <a:t>://ec.europa.eu/priorities/digital-singe-market_en) </a:t>
            </a:r>
          </a:p>
          <a:p>
            <a:r>
              <a:rPr lang="en-GB" dirty="0"/>
              <a:t>Research data: EOSC aims to create a trusted environment for hosting and processing research data to support EU science in its global leading role. </a:t>
            </a:r>
          </a:p>
          <a:p>
            <a:r>
              <a:rPr lang="en-GB" dirty="0"/>
              <a:t>The EOSC implementation is supposed to continuously </a:t>
            </a:r>
            <a:r>
              <a:rPr lang="en-GB" dirty="0" smtClean="0"/>
              <a:t>evolve with active participation of researchers, infrastructures and funding bodies.</a:t>
            </a:r>
            <a:endParaRPr lang="en-GB" dirty="0"/>
          </a:p>
        </p:txBody>
      </p:sp>
      <p:pic>
        <p:nvPicPr>
          <p:cNvPr id="8" name="Grafik 7" descr="EU-Ratsvorsitz-Logo"/>
          <p:cNvPicPr/>
          <p:nvPr/>
        </p:nvPicPr>
        <p:blipFill>
          <a:blip r:embed="rId2">
            <a:extLst>
              <a:ext uri="{28A0092B-C50C-407E-A947-70E740481C1C}">
                <a14:useLocalDpi xmlns:a14="http://schemas.microsoft.com/office/drawing/2010/main" val="0"/>
              </a:ext>
            </a:extLst>
          </a:blip>
          <a:srcRect/>
          <a:stretch>
            <a:fillRect/>
          </a:stretch>
        </p:blipFill>
        <p:spPr bwMode="auto">
          <a:xfrm>
            <a:off x="3242380" y="184367"/>
            <a:ext cx="1800225" cy="676275"/>
          </a:xfrm>
          <a:prstGeom prst="rect">
            <a:avLst/>
          </a:prstGeom>
          <a:noFill/>
          <a:ln>
            <a:noFill/>
          </a:ln>
        </p:spPr>
      </p:pic>
    </p:spTree>
    <p:extLst>
      <p:ext uri="{BB962C8B-B14F-4D97-AF65-F5344CB8AC3E}">
        <p14:creationId xmlns:p14="http://schemas.microsoft.com/office/powerpoint/2010/main" val="8540329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platzhalter 1"/>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tretch>
            <a:fillRect/>
          </a:stretch>
        </p:blipFill>
        <p:spPr>
          <a:xfrm>
            <a:off x="7085630" y="508225"/>
            <a:ext cx="1824718" cy="1351127"/>
          </a:xfrm>
        </p:spPr>
      </p:pic>
      <p:sp>
        <p:nvSpPr>
          <p:cNvPr id="5" name="Fußzeilenplatzhalter 4"/>
          <p:cNvSpPr>
            <a:spLocks noGrp="1"/>
          </p:cNvSpPr>
          <p:nvPr>
            <p:ph type="ftr" sz="quarter" idx="11"/>
          </p:nvPr>
        </p:nvSpPr>
        <p:spPr/>
        <p:txBody>
          <a:bodyPr/>
          <a:lstStyle/>
          <a:p>
            <a:r>
              <a:rPr lang="en-GB" dirty="0"/>
              <a:t>The European Open Science Cloud - What does it implicate for Austria?</a:t>
            </a:r>
            <a:endParaRPr lang="de-AT" dirty="0"/>
          </a:p>
        </p:txBody>
      </p:sp>
      <p:sp>
        <p:nvSpPr>
          <p:cNvPr id="6" name="Foliennummernplatzhalter 5"/>
          <p:cNvSpPr>
            <a:spLocks noGrp="1"/>
          </p:cNvSpPr>
          <p:nvPr>
            <p:ph type="sldNum" sz="quarter" idx="12"/>
          </p:nvPr>
        </p:nvSpPr>
        <p:spPr/>
        <p:txBody>
          <a:bodyPr/>
          <a:lstStyle/>
          <a:p>
            <a:fld id="{1206269C-C24E-4E80-9A4B-E7E19BB59A67}" type="slidenum">
              <a:rPr lang="de-AT" smtClean="0"/>
              <a:pPr/>
              <a:t>5</a:t>
            </a:fld>
            <a:endParaRPr lang="de-AT" dirty="0"/>
          </a:p>
        </p:txBody>
      </p:sp>
      <p:sp>
        <p:nvSpPr>
          <p:cNvPr id="8" name="Rechteck 7"/>
          <p:cNvSpPr/>
          <p:nvPr/>
        </p:nvSpPr>
        <p:spPr>
          <a:xfrm>
            <a:off x="451287" y="1490020"/>
            <a:ext cx="5418833" cy="369332"/>
          </a:xfrm>
          <a:prstGeom prst="rect">
            <a:avLst/>
          </a:prstGeom>
        </p:spPr>
        <p:txBody>
          <a:bodyPr wrap="square">
            <a:spAutoFit/>
          </a:bodyPr>
          <a:lstStyle/>
          <a:p>
            <a:r>
              <a:rPr lang="en-GB" dirty="0" smtClean="0"/>
              <a:t>“Austrian Open Science Cloud- as part of EOSC”</a:t>
            </a:r>
            <a:endParaRPr lang="en-GB" dirty="0"/>
          </a:p>
        </p:txBody>
      </p:sp>
      <p:sp>
        <p:nvSpPr>
          <p:cNvPr id="4" name="Rechteck 3"/>
          <p:cNvSpPr/>
          <p:nvPr/>
        </p:nvSpPr>
        <p:spPr>
          <a:xfrm>
            <a:off x="4796804" y="2200997"/>
            <a:ext cx="2761397" cy="2308324"/>
          </a:xfrm>
          <a:prstGeom prst="rect">
            <a:avLst/>
          </a:prstGeom>
        </p:spPr>
        <p:txBody>
          <a:bodyPr wrap="square">
            <a:spAutoFit/>
          </a:bodyPr>
          <a:lstStyle/>
          <a:p>
            <a:r>
              <a:rPr lang="pl-PL" sz="800" dirty="0" smtClean="0"/>
              <a:t>TU </a:t>
            </a:r>
            <a:r>
              <a:rPr lang="pl-PL" sz="800" dirty="0"/>
              <a:t>Wien</a:t>
            </a:r>
          </a:p>
          <a:p>
            <a:r>
              <a:rPr lang="pl-PL" sz="800" dirty="0" smtClean="0"/>
              <a:t>TU </a:t>
            </a:r>
            <a:r>
              <a:rPr lang="pl-PL" sz="800" dirty="0"/>
              <a:t>Graz</a:t>
            </a:r>
          </a:p>
          <a:p>
            <a:r>
              <a:rPr lang="pl-PL" sz="800" dirty="0" smtClean="0"/>
              <a:t>Know-Center Graz</a:t>
            </a:r>
            <a:endParaRPr lang="en-GB" sz="800" dirty="0" smtClean="0"/>
          </a:p>
          <a:p>
            <a:r>
              <a:rPr lang="en-GB" sz="800" dirty="0" smtClean="0"/>
              <a:t>Academy </a:t>
            </a:r>
            <a:r>
              <a:rPr lang="en-GB" sz="800" dirty="0"/>
              <a:t>of Fine Arts Vienna </a:t>
            </a:r>
          </a:p>
          <a:p>
            <a:r>
              <a:rPr lang="en-GB" sz="800" dirty="0" err="1" smtClean="0"/>
              <a:t>ACONet</a:t>
            </a:r>
            <a:r>
              <a:rPr lang="en-GB" sz="800" dirty="0" smtClean="0"/>
              <a:t> </a:t>
            </a:r>
            <a:r>
              <a:rPr lang="en-GB" sz="800" dirty="0"/>
              <a:t>(Austrian Academic Computer Network) </a:t>
            </a:r>
          </a:p>
          <a:p>
            <a:r>
              <a:rPr lang="en-GB" sz="800" dirty="0" smtClean="0"/>
              <a:t>AUSSDA </a:t>
            </a:r>
            <a:r>
              <a:rPr lang="en-GB" sz="800" dirty="0"/>
              <a:t>- The Austrian Social Science Data Archive</a:t>
            </a:r>
          </a:p>
          <a:p>
            <a:r>
              <a:rPr lang="en-GB" sz="800" dirty="0" smtClean="0"/>
              <a:t>Climate </a:t>
            </a:r>
            <a:r>
              <a:rPr lang="en-GB" sz="800" dirty="0"/>
              <a:t>Change </a:t>
            </a:r>
            <a:r>
              <a:rPr lang="en-GB" sz="800" dirty="0" err="1"/>
              <a:t>Center</a:t>
            </a:r>
            <a:r>
              <a:rPr lang="en-GB" sz="800" dirty="0"/>
              <a:t> Austria (CCCA)</a:t>
            </a:r>
          </a:p>
          <a:p>
            <a:r>
              <a:rPr lang="en-GB" sz="800" dirty="0" smtClean="0"/>
              <a:t>Earth </a:t>
            </a:r>
            <a:r>
              <a:rPr lang="en-GB" sz="800" dirty="0"/>
              <a:t>Observation Data </a:t>
            </a:r>
            <a:r>
              <a:rPr lang="en-GB" sz="800" dirty="0" err="1"/>
              <a:t>Center</a:t>
            </a:r>
            <a:r>
              <a:rPr lang="en-GB" sz="800" dirty="0"/>
              <a:t> (EODC)</a:t>
            </a:r>
          </a:p>
          <a:p>
            <a:r>
              <a:rPr lang="en-GB" sz="800" dirty="0" smtClean="0"/>
              <a:t>IST </a:t>
            </a:r>
            <a:r>
              <a:rPr lang="en-GB" sz="800" dirty="0"/>
              <a:t>Austria </a:t>
            </a:r>
          </a:p>
          <a:p>
            <a:r>
              <a:rPr lang="en-GB" sz="800" dirty="0" smtClean="0"/>
              <a:t>Know-</a:t>
            </a:r>
            <a:r>
              <a:rPr lang="en-GB" sz="800" dirty="0" err="1" smtClean="0"/>
              <a:t>Center</a:t>
            </a:r>
            <a:r>
              <a:rPr lang="en-GB" sz="800" dirty="0" smtClean="0"/>
              <a:t> </a:t>
            </a:r>
            <a:r>
              <a:rPr lang="en-GB" sz="800" dirty="0"/>
              <a:t>Graz </a:t>
            </a:r>
          </a:p>
          <a:p>
            <a:r>
              <a:rPr lang="en-GB" sz="800" dirty="0" smtClean="0"/>
              <a:t>Open </a:t>
            </a:r>
            <a:r>
              <a:rPr lang="en-GB" sz="800" dirty="0"/>
              <a:t>Knowledge Maps</a:t>
            </a:r>
          </a:p>
          <a:p>
            <a:r>
              <a:rPr lang="en-GB" sz="800" dirty="0" smtClean="0"/>
              <a:t>TU </a:t>
            </a:r>
            <a:r>
              <a:rPr lang="en-GB" sz="800" dirty="0"/>
              <a:t>Wien </a:t>
            </a:r>
          </a:p>
          <a:p>
            <a:r>
              <a:rPr lang="en-GB" sz="800" dirty="0" smtClean="0"/>
              <a:t>University </a:t>
            </a:r>
            <a:r>
              <a:rPr lang="en-GB" sz="800" dirty="0"/>
              <a:t>of Graz </a:t>
            </a:r>
          </a:p>
          <a:p>
            <a:r>
              <a:rPr lang="en-GB" sz="800" dirty="0" smtClean="0"/>
              <a:t>University </a:t>
            </a:r>
            <a:r>
              <a:rPr lang="en-GB" sz="800" dirty="0"/>
              <a:t>of Innsbruck </a:t>
            </a:r>
          </a:p>
          <a:p>
            <a:r>
              <a:rPr lang="en-GB" sz="800" dirty="0" smtClean="0"/>
              <a:t>University </a:t>
            </a:r>
            <a:r>
              <a:rPr lang="en-GB" sz="800" dirty="0"/>
              <a:t>of </a:t>
            </a:r>
            <a:r>
              <a:rPr lang="en-GB" sz="800" dirty="0" smtClean="0"/>
              <a:t>Salzburg</a:t>
            </a:r>
          </a:p>
          <a:p>
            <a:r>
              <a:rPr lang="en-GB" sz="800" dirty="0" smtClean="0"/>
              <a:t>University </a:t>
            </a:r>
            <a:r>
              <a:rPr lang="en-GB" sz="800" dirty="0"/>
              <a:t>of Vienna </a:t>
            </a:r>
          </a:p>
          <a:p>
            <a:r>
              <a:rPr lang="en-GB" sz="800" dirty="0" err="1" smtClean="0"/>
              <a:t>Vorarlberger</a:t>
            </a:r>
            <a:r>
              <a:rPr lang="en-GB" sz="800" dirty="0" smtClean="0"/>
              <a:t> </a:t>
            </a:r>
            <a:r>
              <a:rPr lang="en-GB" sz="800" dirty="0" err="1"/>
              <a:t>Landesbibliothek</a:t>
            </a:r>
            <a:r>
              <a:rPr lang="en-GB" sz="800" dirty="0"/>
              <a:t> </a:t>
            </a:r>
          </a:p>
          <a:p>
            <a:r>
              <a:rPr lang="en-GB" sz="800" dirty="0" smtClean="0"/>
              <a:t>ZAMG </a:t>
            </a:r>
            <a:endParaRPr lang="en-GB" sz="800" dirty="0"/>
          </a:p>
        </p:txBody>
      </p:sp>
      <p:sp>
        <p:nvSpPr>
          <p:cNvPr id="9" name="Rechteck 8"/>
          <p:cNvSpPr/>
          <p:nvPr/>
        </p:nvSpPr>
        <p:spPr>
          <a:xfrm>
            <a:off x="150126" y="2166652"/>
            <a:ext cx="4572000" cy="707886"/>
          </a:xfrm>
          <a:prstGeom prst="rect">
            <a:avLst/>
          </a:prstGeom>
        </p:spPr>
        <p:txBody>
          <a:bodyPr>
            <a:spAutoFit/>
          </a:bodyPr>
          <a:lstStyle/>
          <a:p>
            <a:r>
              <a:rPr lang="en-GB" sz="800" dirty="0"/>
              <a:t>AOSSG was founded at the University of Vienna in 2016, and among other it produced a) the „USE CASE AUSTRIA“ (participation to series of event and conferences, illustrating the research infrastructures in Austria), b) AOSSG produced an „Austria Country Profile“, and c) worked as incubator fort he creation of IOSSG (Italian Open Science Support Group/ Members: </a:t>
            </a:r>
            <a:r>
              <a:rPr lang="en-GB" sz="800" dirty="0" err="1"/>
              <a:t>Unversities</a:t>
            </a:r>
            <a:r>
              <a:rPr lang="en-GB" sz="800" dirty="0"/>
              <a:t> of Bologna, Parma, Milano, </a:t>
            </a:r>
            <a:r>
              <a:rPr lang="en-GB" sz="800" dirty="0" err="1"/>
              <a:t>Ca’Foscari</a:t>
            </a:r>
            <a:r>
              <a:rPr lang="en-GB" sz="800" dirty="0"/>
              <a:t> </a:t>
            </a:r>
            <a:r>
              <a:rPr lang="en-GB" sz="800" dirty="0" err="1"/>
              <a:t>Venezia</a:t>
            </a:r>
            <a:r>
              <a:rPr lang="en-GB" sz="800" dirty="0"/>
              <a:t>, </a:t>
            </a:r>
            <a:r>
              <a:rPr lang="en-GB" sz="800" dirty="0" err="1"/>
              <a:t>Politecnico</a:t>
            </a:r>
            <a:r>
              <a:rPr lang="en-GB" sz="800" dirty="0"/>
              <a:t> Torino, Trento)</a:t>
            </a:r>
          </a:p>
        </p:txBody>
      </p:sp>
      <p:sp>
        <p:nvSpPr>
          <p:cNvPr id="10" name="Rechteck 9"/>
          <p:cNvSpPr/>
          <p:nvPr/>
        </p:nvSpPr>
        <p:spPr>
          <a:xfrm>
            <a:off x="150125" y="1889653"/>
            <a:ext cx="4572000" cy="276999"/>
          </a:xfrm>
          <a:prstGeom prst="rect">
            <a:avLst/>
          </a:prstGeom>
        </p:spPr>
        <p:txBody>
          <a:bodyPr>
            <a:spAutoFit/>
          </a:bodyPr>
          <a:lstStyle/>
          <a:p>
            <a:r>
              <a:rPr lang="en-GB" sz="1200" dirty="0"/>
              <a:t>Austrian Open Science Support Group (AOSSG)</a:t>
            </a:r>
          </a:p>
        </p:txBody>
      </p:sp>
      <p:sp>
        <p:nvSpPr>
          <p:cNvPr id="11" name="Rechteck 10"/>
          <p:cNvSpPr/>
          <p:nvPr/>
        </p:nvSpPr>
        <p:spPr>
          <a:xfrm>
            <a:off x="6232525" y="3669067"/>
            <a:ext cx="4572000" cy="830997"/>
          </a:xfrm>
          <a:prstGeom prst="rect">
            <a:avLst/>
          </a:prstGeom>
        </p:spPr>
        <p:txBody>
          <a:bodyPr>
            <a:spAutoFit/>
          </a:bodyPr>
          <a:lstStyle/>
          <a:p>
            <a:r>
              <a:rPr lang="en-GB" sz="800" dirty="0" smtClean="0"/>
              <a:t>e-Infrastructures </a:t>
            </a:r>
            <a:r>
              <a:rPr lang="en-GB" sz="800" dirty="0"/>
              <a:t>Austria and e-Infrastructures Austria Plus</a:t>
            </a:r>
          </a:p>
          <a:p>
            <a:r>
              <a:rPr lang="en-GB" sz="800" dirty="0" smtClean="0"/>
              <a:t>Open </a:t>
            </a:r>
            <a:r>
              <a:rPr lang="en-GB" sz="800" dirty="0"/>
              <a:t>Education Austria</a:t>
            </a:r>
          </a:p>
          <a:p>
            <a:r>
              <a:rPr lang="en-GB" sz="800" dirty="0" smtClean="0"/>
              <a:t>Austrian </a:t>
            </a:r>
            <a:r>
              <a:rPr lang="en-GB" sz="800" dirty="0"/>
              <a:t>Transition to Open Access (AT2OA)</a:t>
            </a:r>
          </a:p>
          <a:p>
            <a:r>
              <a:rPr lang="en-GB" sz="800" dirty="0" smtClean="0"/>
              <a:t>Data </a:t>
            </a:r>
            <a:r>
              <a:rPr lang="en-GB" sz="800" dirty="0"/>
              <a:t>Market Austria</a:t>
            </a:r>
          </a:p>
          <a:p>
            <a:r>
              <a:rPr lang="en-GB" sz="800" dirty="0" smtClean="0"/>
              <a:t>Portfolio </a:t>
            </a:r>
            <a:r>
              <a:rPr lang="en-GB" sz="800" dirty="0"/>
              <a:t>Showroom</a:t>
            </a:r>
          </a:p>
          <a:p>
            <a:r>
              <a:rPr lang="en-GB" sz="800" dirty="0" smtClean="0"/>
              <a:t>BBMRI</a:t>
            </a:r>
            <a:endParaRPr lang="en-GB" sz="800" dirty="0"/>
          </a:p>
        </p:txBody>
      </p:sp>
      <p:sp>
        <p:nvSpPr>
          <p:cNvPr id="18" name="Rechteck 17"/>
          <p:cNvSpPr/>
          <p:nvPr/>
        </p:nvSpPr>
        <p:spPr>
          <a:xfrm>
            <a:off x="4749422" y="1872009"/>
            <a:ext cx="4572000" cy="276999"/>
          </a:xfrm>
          <a:prstGeom prst="rect">
            <a:avLst/>
          </a:prstGeom>
        </p:spPr>
        <p:txBody>
          <a:bodyPr>
            <a:spAutoFit/>
          </a:bodyPr>
          <a:lstStyle/>
          <a:p>
            <a:r>
              <a:rPr lang="en-GB" sz="1200" dirty="0"/>
              <a:t>Research Infrastructures and huge Austrian transversal projects</a:t>
            </a:r>
          </a:p>
        </p:txBody>
      </p:sp>
      <p:sp>
        <p:nvSpPr>
          <p:cNvPr id="19" name="Rechteck 18"/>
          <p:cNvSpPr/>
          <p:nvPr/>
        </p:nvSpPr>
        <p:spPr>
          <a:xfrm>
            <a:off x="185158" y="2897528"/>
            <a:ext cx="4572000" cy="1015663"/>
          </a:xfrm>
          <a:prstGeom prst="rect">
            <a:avLst/>
          </a:prstGeom>
        </p:spPr>
        <p:txBody>
          <a:bodyPr>
            <a:spAutoFit/>
          </a:bodyPr>
          <a:lstStyle/>
          <a:p>
            <a:r>
              <a:rPr lang="en-GB" sz="1200" dirty="0"/>
              <a:t>Research Data Alliance Austria</a:t>
            </a:r>
          </a:p>
          <a:p>
            <a:endParaRPr lang="en-GB" sz="800" dirty="0"/>
          </a:p>
          <a:p>
            <a:r>
              <a:rPr lang="en-GB" sz="800" dirty="0"/>
              <a:t>In November 2017 the workshop From Planning to Action. Towards the Establishment of an Austrian Research Infrastructure took place, jointly organized by TU Wien and the University of Vienna in cooperation with RDA Europe. It was the first workshop in Austria in a series of European-wide RDA events in preparation for the establishment of more formal RDA structures in Austria. The documentation can be found at http://phaidra.univie.ac.at/o:584416.</a:t>
            </a:r>
          </a:p>
        </p:txBody>
      </p:sp>
      <p:sp>
        <p:nvSpPr>
          <p:cNvPr id="20" name="Rechteck 19"/>
          <p:cNvSpPr/>
          <p:nvPr/>
        </p:nvSpPr>
        <p:spPr>
          <a:xfrm>
            <a:off x="224804" y="4023284"/>
            <a:ext cx="4572000" cy="646331"/>
          </a:xfrm>
          <a:prstGeom prst="rect">
            <a:avLst/>
          </a:prstGeom>
        </p:spPr>
        <p:txBody>
          <a:bodyPr>
            <a:spAutoFit/>
          </a:bodyPr>
          <a:lstStyle/>
          <a:p>
            <a:r>
              <a:rPr lang="en-GB" sz="1200" dirty="0"/>
              <a:t>FAIR principles</a:t>
            </a:r>
            <a:endParaRPr lang="de-AT" sz="1200" dirty="0"/>
          </a:p>
          <a:p>
            <a:endParaRPr lang="en-GB" sz="800" dirty="0" smtClean="0"/>
          </a:p>
          <a:p>
            <a:r>
              <a:rPr lang="en-GB" sz="800" dirty="0" smtClean="0"/>
              <a:t>Major issue: the </a:t>
            </a:r>
            <a:r>
              <a:rPr lang="en-GB" sz="800" dirty="0"/>
              <a:t>implementation of the FAIR principles and the improvement of the related services in </a:t>
            </a:r>
            <a:r>
              <a:rPr lang="en-GB" sz="800" dirty="0" smtClean="0"/>
              <a:t>Austria by implementation of a FAIR node.</a:t>
            </a:r>
            <a:endParaRPr lang="en-GB" sz="800" dirty="0"/>
          </a:p>
        </p:txBody>
      </p:sp>
      <p:pic>
        <p:nvPicPr>
          <p:cNvPr id="21" name="Grafik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439" y="3800437"/>
            <a:ext cx="267197" cy="1092023"/>
          </a:xfrm>
          <a:prstGeom prst="rect">
            <a:avLst/>
          </a:prstGeom>
        </p:spPr>
      </p:pic>
      <p:sp>
        <p:nvSpPr>
          <p:cNvPr id="15" name="Titel 6"/>
          <p:cNvSpPr txBox="1">
            <a:spLocks/>
          </p:cNvSpPr>
          <p:nvPr/>
        </p:nvSpPr>
        <p:spPr>
          <a:xfrm>
            <a:off x="451288" y="1089205"/>
            <a:ext cx="7860198" cy="938947"/>
          </a:xfrm>
          <a:prstGeom prst="rect">
            <a:avLst/>
          </a:prstGeom>
        </p:spPr>
        <p:txBody>
          <a:bodyPr vert="horz" wrap="none" lIns="0" tIns="0" rIns="0" bIns="0" rtlCol="0" anchor="t" anchorCtr="0">
            <a:noAutofit/>
          </a:bodyPr>
          <a:lstStyle>
            <a:lvl1pPr algn="l" defTabSz="914400" rtl="0" eaLnBrk="1" latinLnBrk="0" hangingPunct="1">
              <a:lnSpc>
                <a:spcPts val="3000"/>
              </a:lnSpc>
              <a:spcBef>
                <a:spcPct val="0"/>
              </a:spcBef>
              <a:buNone/>
              <a:defRPr sz="2400" b="1" kern="1200">
                <a:solidFill>
                  <a:schemeClr val="tx2"/>
                </a:solidFill>
                <a:latin typeface="+mj-lt"/>
                <a:ea typeface="+mj-ea"/>
                <a:cs typeface="+mj-cs"/>
              </a:defRPr>
            </a:lvl1pPr>
          </a:lstStyle>
          <a:p>
            <a:r>
              <a:rPr lang="de-AT" dirty="0" smtClean="0"/>
              <a:t>EOSC-</a:t>
            </a:r>
            <a:r>
              <a:rPr lang="de-AT" dirty="0" err="1" smtClean="0"/>
              <a:t>Advance</a:t>
            </a:r>
            <a:r>
              <a:rPr lang="de-AT" dirty="0" smtClean="0"/>
              <a:t> Europe </a:t>
            </a:r>
            <a:r>
              <a:rPr lang="de-AT" dirty="0" err="1" smtClean="0"/>
              <a:t>together</a:t>
            </a:r>
            <a:r>
              <a:rPr lang="de-AT" dirty="0" smtClean="0"/>
              <a:t>! </a:t>
            </a:r>
            <a:endParaRPr lang="de-DE" dirty="0"/>
          </a:p>
        </p:txBody>
      </p:sp>
      <p:pic>
        <p:nvPicPr>
          <p:cNvPr id="16" name="Grafik 15" descr="EU-Ratsvorsitz-Logo"/>
          <p:cNvPicPr/>
          <p:nvPr/>
        </p:nvPicPr>
        <p:blipFill>
          <a:blip r:embed="rId4">
            <a:extLst>
              <a:ext uri="{28A0092B-C50C-407E-A947-70E740481C1C}">
                <a14:useLocalDpi xmlns:a14="http://schemas.microsoft.com/office/drawing/2010/main" val="0"/>
              </a:ext>
            </a:extLst>
          </a:blip>
          <a:srcRect/>
          <a:stretch>
            <a:fillRect/>
          </a:stretch>
        </p:blipFill>
        <p:spPr bwMode="auto">
          <a:xfrm>
            <a:off x="3242380" y="184367"/>
            <a:ext cx="1800225" cy="676275"/>
          </a:xfrm>
          <a:prstGeom prst="rect">
            <a:avLst/>
          </a:prstGeom>
          <a:noFill/>
          <a:ln>
            <a:noFill/>
          </a:ln>
        </p:spPr>
      </p:pic>
    </p:spTree>
    <p:extLst>
      <p:ext uri="{BB962C8B-B14F-4D97-AF65-F5344CB8AC3E}">
        <p14:creationId xmlns:p14="http://schemas.microsoft.com/office/powerpoint/2010/main" val="2164642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5890" y="3690791"/>
            <a:ext cx="7978525" cy="622091"/>
          </a:xfrm>
        </p:spPr>
        <p:txBody>
          <a:bodyPr/>
          <a:lstStyle/>
          <a:p>
            <a:r>
              <a:rPr lang="de-AT" dirty="0" smtClean="0"/>
              <a:t>The Infrastructure </a:t>
            </a:r>
            <a:r>
              <a:rPr lang="de-AT" dirty="0" err="1" smtClean="0"/>
              <a:t>layer</a:t>
            </a:r>
            <a:endParaRPr lang="de-DE" dirty="0"/>
          </a:p>
        </p:txBody>
      </p:sp>
      <p:sp>
        <p:nvSpPr>
          <p:cNvPr id="5" name="Fußzeilenplatzhalter 4"/>
          <p:cNvSpPr>
            <a:spLocks noGrp="1"/>
          </p:cNvSpPr>
          <p:nvPr>
            <p:ph type="ftr" sz="quarter" idx="11"/>
          </p:nvPr>
        </p:nvSpPr>
        <p:spPr>
          <a:xfrm>
            <a:off x="540000" y="4744505"/>
            <a:ext cx="6875916" cy="200025"/>
          </a:xfrm>
        </p:spPr>
        <p:txBody>
          <a:bodyPr/>
          <a:lstStyle/>
          <a:p>
            <a:r>
              <a:rPr lang="en-GB" dirty="0"/>
              <a:t>The European Open Science </a:t>
            </a:r>
            <a:r>
              <a:rPr lang="en-GB" dirty="0" smtClean="0"/>
              <a:t>Cloud - </a:t>
            </a:r>
            <a:r>
              <a:rPr lang="en-GB" dirty="0"/>
              <a:t>What does it implicate for Austria?</a:t>
            </a:r>
            <a:endParaRPr lang="de-AT" dirty="0"/>
          </a:p>
        </p:txBody>
      </p:sp>
      <p:sp>
        <p:nvSpPr>
          <p:cNvPr id="6" name="Foliennummernplatzhalter 5"/>
          <p:cNvSpPr>
            <a:spLocks noGrp="1"/>
          </p:cNvSpPr>
          <p:nvPr>
            <p:ph type="sldNum" sz="quarter" idx="12"/>
          </p:nvPr>
        </p:nvSpPr>
        <p:spPr/>
        <p:txBody>
          <a:bodyPr/>
          <a:lstStyle/>
          <a:p>
            <a:fld id="{1206269C-C24E-4E80-9A4B-E7E19BB59A67}" type="slidenum">
              <a:rPr lang="de-AT" smtClean="0"/>
              <a:pPr/>
              <a:t>6</a:t>
            </a:fld>
            <a:endParaRPr lang="de-AT" dirty="0"/>
          </a:p>
        </p:txBody>
      </p:sp>
      <p:sp>
        <p:nvSpPr>
          <p:cNvPr id="7" name="Titel 1"/>
          <p:cNvSpPr txBox="1">
            <a:spLocks/>
          </p:cNvSpPr>
          <p:nvPr/>
        </p:nvSpPr>
        <p:spPr>
          <a:xfrm>
            <a:off x="546824" y="2825748"/>
            <a:ext cx="7978525" cy="622091"/>
          </a:xfrm>
          <a:prstGeom prst="rect">
            <a:avLst/>
          </a:prstGeom>
        </p:spPr>
        <p:txBody>
          <a:bodyPr vert="horz" wrap="none" lIns="0" tIns="0" rIns="0" bIns="0" rtlCol="0" anchor="t" anchorCtr="0">
            <a:noAutofit/>
          </a:bodyPr>
          <a:lstStyle>
            <a:lvl1pPr algn="l" defTabSz="914400" rtl="0" eaLnBrk="1" latinLnBrk="0" hangingPunct="1">
              <a:lnSpc>
                <a:spcPts val="3000"/>
              </a:lnSpc>
              <a:spcBef>
                <a:spcPct val="0"/>
              </a:spcBef>
              <a:buNone/>
              <a:defRPr sz="2400" b="1" kern="1200">
                <a:solidFill>
                  <a:schemeClr val="tx2"/>
                </a:solidFill>
                <a:latin typeface="+mj-lt"/>
                <a:ea typeface="+mj-ea"/>
                <a:cs typeface="+mj-cs"/>
              </a:defRPr>
            </a:lvl1pPr>
          </a:lstStyle>
          <a:p>
            <a:r>
              <a:rPr lang="de-AT" dirty="0" smtClean="0"/>
              <a:t>The Service </a:t>
            </a:r>
            <a:r>
              <a:rPr lang="de-AT" dirty="0" err="1" smtClean="0"/>
              <a:t>layer</a:t>
            </a:r>
            <a:endParaRPr lang="de-DE" dirty="0"/>
          </a:p>
        </p:txBody>
      </p:sp>
      <p:sp>
        <p:nvSpPr>
          <p:cNvPr id="8" name="Titel 1"/>
          <p:cNvSpPr txBox="1">
            <a:spLocks/>
          </p:cNvSpPr>
          <p:nvPr/>
        </p:nvSpPr>
        <p:spPr>
          <a:xfrm>
            <a:off x="487681" y="859321"/>
            <a:ext cx="7978525" cy="622091"/>
          </a:xfrm>
          <a:prstGeom prst="rect">
            <a:avLst/>
          </a:prstGeom>
        </p:spPr>
        <p:txBody>
          <a:bodyPr vert="horz" wrap="none" lIns="0" tIns="0" rIns="0" bIns="0" rtlCol="0" anchor="t" anchorCtr="0">
            <a:noAutofit/>
          </a:bodyPr>
          <a:lstStyle>
            <a:lvl1pPr algn="l" defTabSz="914400" rtl="0" eaLnBrk="1" latinLnBrk="0" hangingPunct="1">
              <a:lnSpc>
                <a:spcPts val="3000"/>
              </a:lnSpc>
              <a:spcBef>
                <a:spcPct val="0"/>
              </a:spcBef>
              <a:buNone/>
              <a:defRPr sz="2400" b="1" kern="1200">
                <a:solidFill>
                  <a:schemeClr val="tx2"/>
                </a:solidFill>
                <a:latin typeface="+mj-lt"/>
                <a:ea typeface="+mj-ea"/>
                <a:cs typeface="+mj-cs"/>
              </a:defRPr>
            </a:lvl1pPr>
          </a:lstStyle>
          <a:p>
            <a:r>
              <a:rPr lang="de-AT" dirty="0" smtClean="0"/>
              <a:t>The </a:t>
            </a:r>
            <a:r>
              <a:rPr lang="de-AT" dirty="0" err="1" smtClean="0"/>
              <a:t>Governance</a:t>
            </a:r>
            <a:r>
              <a:rPr lang="de-AT" dirty="0" smtClean="0"/>
              <a:t> </a:t>
            </a:r>
            <a:r>
              <a:rPr lang="de-AT" dirty="0" err="1" smtClean="0"/>
              <a:t>layer</a:t>
            </a:r>
            <a:r>
              <a:rPr lang="de-AT" dirty="0" smtClean="0"/>
              <a:t> </a:t>
            </a:r>
            <a:r>
              <a:rPr lang="de-AT" sz="800" dirty="0" smtClean="0"/>
              <a:t>(</a:t>
            </a:r>
            <a:r>
              <a:rPr lang="de-AT" sz="800" dirty="0" err="1" smtClean="0"/>
              <a:t>Governmental</a:t>
            </a:r>
            <a:r>
              <a:rPr lang="de-AT" sz="800" dirty="0" smtClean="0"/>
              <a:t>  </a:t>
            </a:r>
            <a:r>
              <a:rPr lang="de-AT" sz="800" dirty="0" err="1" smtClean="0"/>
              <a:t>and</a:t>
            </a:r>
            <a:r>
              <a:rPr lang="de-AT" sz="800" dirty="0" smtClean="0"/>
              <a:t> legal Framework)</a:t>
            </a:r>
            <a:endParaRPr lang="de-DE" sz="800" dirty="0"/>
          </a:p>
        </p:txBody>
      </p:sp>
      <p:sp>
        <p:nvSpPr>
          <p:cNvPr id="3" name="Rechteck 2"/>
          <p:cNvSpPr/>
          <p:nvPr/>
        </p:nvSpPr>
        <p:spPr>
          <a:xfrm>
            <a:off x="640492" y="1624528"/>
            <a:ext cx="4572000" cy="338554"/>
          </a:xfrm>
          <a:prstGeom prst="rect">
            <a:avLst/>
          </a:prstGeom>
        </p:spPr>
        <p:txBody>
          <a:bodyPr>
            <a:spAutoFit/>
          </a:bodyPr>
          <a:lstStyle/>
          <a:p>
            <a:pPr marL="171450" indent="-171450">
              <a:buFont typeface="Arial" panose="020B0604020202020204" pitchFamily="34" charset="0"/>
              <a:buChar char="•"/>
            </a:pPr>
            <a:r>
              <a:rPr lang="en-GB" sz="800" dirty="0"/>
              <a:t>LEGAL PROVISIONS RELEVANT TO THE TOPICS OF OPEN ACCESS </a:t>
            </a:r>
            <a:r>
              <a:rPr lang="en-GB" sz="800" dirty="0" smtClean="0"/>
              <a:t>TO</a:t>
            </a:r>
          </a:p>
          <a:p>
            <a:r>
              <a:rPr lang="en-GB" sz="800" dirty="0" smtClean="0"/>
              <a:t>PUBLICATIONS </a:t>
            </a:r>
            <a:r>
              <a:rPr lang="en-GB" sz="800" dirty="0"/>
              <a:t>AND OF RESEARCH DATA MANAGEMENT, SHARING AND REUSE</a:t>
            </a:r>
          </a:p>
        </p:txBody>
      </p:sp>
      <p:sp>
        <p:nvSpPr>
          <p:cNvPr id="4" name="Rechteck 3"/>
          <p:cNvSpPr/>
          <p:nvPr/>
        </p:nvSpPr>
        <p:spPr>
          <a:xfrm>
            <a:off x="616517" y="1888280"/>
            <a:ext cx="4572000" cy="338554"/>
          </a:xfrm>
          <a:prstGeom prst="rect">
            <a:avLst/>
          </a:prstGeom>
        </p:spPr>
        <p:txBody>
          <a:bodyPr>
            <a:spAutoFit/>
          </a:bodyPr>
          <a:lstStyle/>
          <a:p>
            <a:pPr marL="171450" indent="-171450">
              <a:buFont typeface="Arial" panose="020B0604020202020204" pitchFamily="34" charset="0"/>
              <a:buChar char="•"/>
            </a:pPr>
            <a:r>
              <a:rPr lang="en-GB" sz="800" dirty="0"/>
              <a:t>NATIONAL AND REGIONAL POLICIES AND GUIDELINES RELATED TO OPEN</a:t>
            </a:r>
          </a:p>
          <a:p>
            <a:r>
              <a:rPr lang="en-GB" sz="800" dirty="0"/>
              <a:t>SCIENCE</a:t>
            </a:r>
          </a:p>
        </p:txBody>
      </p:sp>
      <p:sp>
        <p:nvSpPr>
          <p:cNvPr id="9" name="Rechteck 8"/>
          <p:cNvSpPr/>
          <p:nvPr/>
        </p:nvSpPr>
        <p:spPr>
          <a:xfrm>
            <a:off x="616517" y="2143715"/>
            <a:ext cx="4572000" cy="215444"/>
          </a:xfrm>
          <a:prstGeom prst="rect">
            <a:avLst/>
          </a:prstGeom>
        </p:spPr>
        <p:txBody>
          <a:bodyPr>
            <a:spAutoFit/>
          </a:bodyPr>
          <a:lstStyle/>
          <a:p>
            <a:pPr marL="171450" indent="-171450">
              <a:buFont typeface="Arial" panose="020B0604020202020204" pitchFamily="34" charset="0"/>
              <a:buChar char="•"/>
            </a:pPr>
            <a:r>
              <a:rPr lang="en-GB" sz="800" dirty="0" smtClean="0"/>
              <a:t>RESEARCH DATA RELATED POLICIES AND REQUIREMENTS</a:t>
            </a:r>
            <a:endParaRPr lang="en-GB" sz="800" dirty="0"/>
          </a:p>
        </p:txBody>
      </p:sp>
      <p:sp>
        <p:nvSpPr>
          <p:cNvPr id="10" name="Rechteck 9"/>
          <p:cNvSpPr/>
          <p:nvPr/>
        </p:nvSpPr>
        <p:spPr>
          <a:xfrm>
            <a:off x="540000" y="4013847"/>
            <a:ext cx="2313454" cy="215444"/>
          </a:xfrm>
          <a:prstGeom prst="rect">
            <a:avLst/>
          </a:prstGeom>
        </p:spPr>
        <p:txBody>
          <a:bodyPr wrap="none">
            <a:spAutoFit/>
          </a:bodyPr>
          <a:lstStyle/>
          <a:p>
            <a:pPr marL="171450" indent="-171450">
              <a:buFont typeface="Arial" panose="020B0604020202020204" pitchFamily="34" charset="0"/>
              <a:buChar char="•"/>
            </a:pPr>
            <a:r>
              <a:rPr lang="en-GB" sz="800" dirty="0"/>
              <a:t>OPEN SCIENCE RELATED INFRASTRUCTURE</a:t>
            </a:r>
          </a:p>
        </p:txBody>
      </p:sp>
      <p:sp>
        <p:nvSpPr>
          <p:cNvPr id="11" name="Rechteck 10"/>
          <p:cNvSpPr/>
          <p:nvPr/>
        </p:nvSpPr>
        <p:spPr>
          <a:xfrm>
            <a:off x="545518" y="4229291"/>
            <a:ext cx="4049507" cy="215444"/>
          </a:xfrm>
          <a:prstGeom prst="rect">
            <a:avLst/>
          </a:prstGeom>
        </p:spPr>
        <p:txBody>
          <a:bodyPr wrap="none">
            <a:spAutoFit/>
          </a:bodyPr>
          <a:lstStyle/>
          <a:p>
            <a:pPr marL="171450" indent="-171450">
              <a:buFont typeface="Arial" panose="020B0604020202020204" pitchFamily="34" charset="0"/>
              <a:buChar char="•"/>
            </a:pPr>
            <a:r>
              <a:rPr lang="en-GB" sz="800" dirty="0" smtClean="0"/>
              <a:t>MEMBERSHIPS (ESFRI, NATIONAL RESEARCH INFRASTRUCTURES, LIBRARIES </a:t>
            </a:r>
            <a:r>
              <a:rPr lang="en-GB" sz="800" dirty="0" err="1" smtClean="0"/>
              <a:t>etc</a:t>
            </a:r>
            <a:r>
              <a:rPr lang="en-GB" sz="800" dirty="0" smtClean="0"/>
              <a:t>…)</a:t>
            </a:r>
            <a:endParaRPr lang="en-GB" sz="800" dirty="0"/>
          </a:p>
        </p:txBody>
      </p:sp>
      <p:sp>
        <p:nvSpPr>
          <p:cNvPr id="12" name="Rechteck 11"/>
          <p:cNvSpPr/>
          <p:nvPr/>
        </p:nvSpPr>
        <p:spPr>
          <a:xfrm>
            <a:off x="540000" y="3136793"/>
            <a:ext cx="4572000" cy="215444"/>
          </a:xfrm>
          <a:prstGeom prst="rect">
            <a:avLst/>
          </a:prstGeom>
        </p:spPr>
        <p:txBody>
          <a:bodyPr>
            <a:spAutoFit/>
          </a:bodyPr>
          <a:lstStyle/>
          <a:p>
            <a:pPr marL="171450" indent="-171450">
              <a:buFont typeface="Arial" panose="020B0604020202020204" pitchFamily="34" charset="0"/>
              <a:buChar char="•"/>
            </a:pPr>
            <a:r>
              <a:rPr lang="en-GB" sz="800" dirty="0"/>
              <a:t>Services to find, access, store, re-use and analyse</a:t>
            </a:r>
          </a:p>
        </p:txBody>
      </p:sp>
      <p:sp>
        <p:nvSpPr>
          <p:cNvPr id="13" name="Rechteck 12"/>
          <p:cNvSpPr/>
          <p:nvPr/>
        </p:nvSpPr>
        <p:spPr>
          <a:xfrm>
            <a:off x="515890" y="3352237"/>
            <a:ext cx="3461204" cy="338554"/>
          </a:xfrm>
          <a:prstGeom prst="rect">
            <a:avLst/>
          </a:prstGeom>
        </p:spPr>
        <p:txBody>
          <a:bodyPr wrap="none">
            <a:spAutoFit/>
          </a:bodyPr>
          <a:lstStyle/>
          <a:p>
            <a:pPr marL="171450" indent="-171450">
              <a:buFont typeface="Arial" panose="020B0604020202020204" pitchFamily="34" charset="0"/>
              <a:buChar char="•"/>
            </a:pPr>
            <a:r>
              <a:rPr lang="en-GB" sz="800" dirty="0"/>
              <a:t>Access to relevant information (e.g. status of EOSC, list of infrastructures,</a:t>
            </a:r>
          </a:p>
          <a:p>
            <a:r>
              <a:rPr lang="en-GB" sz="800" dirty="0"/>
              <a:t>policy-related information, compliance framework)</a:t>
            </a:r>
          </a:p>
        </p:txBody>
      </p:sp>
      <p:sp>
        <p:nvSpPr>
          <p:cNvPr id="14" name="Rechteck 13"/>
          <p:cNvSpPr/>
          <p:nvPr/>
        </p:nvSpPr>
        <p:spPr>
          <a:xfrm>
            <a:off x="635536" y="1285974"/>
            <a:ext cx="4572000" cy="338554"/>
          </a:xfrm>
          <a:prstGeom prst="rect">
            <a:avLst/>
          </a:prstGeom>
        </p:spPr>
        <p:txBody>
          <a:bodyPr>
            <a:spAutoFit/>
          </a:bodyPr>
          <a:lstStyle/>
          <a:p>
            <a:pPr marL="171450" indent="-171450">
              <a:buFont typeface="Arial" panose="020B0604020202020204" pitchFamily="34" charset="0"/>
              <a:buChar char="•"/>
            </a:pPr>
            <a:r>
              <a:rPr lang="en-GB" sz="800" dirty="0" smtClean="0"/>
              <a:t>APPLICABLE  LEGAL FRAMEWORKS </a:t>
            </a:r>
            <a:r>
              <a:rPr lang="en-GB" sz="800" dirty="0"/>
              <a:t>(e.g. GDPR, copyright rules, Data Security and Cybercrime,</a:t>
            </a:r>
          </a:p>
          <a:p>
            <a:r>
              <a:rPr lang="en-GB" sz="800" dirty="0"/>
              <a:t>dispute resolution and redress mechanisms, e-commerce directive)</a:t>
            </a:r>
          </a:p>
        </p:txBody>
      </p:sp>
      <p:sp>
        <p:nvSpPr>
          <p:cNvPr id="17" name="Rechteck 16"/>
          <p:cNvSpPr/>
          <p:nvPr/>
        </p:nvSpPr>
        <p:spPr>
          <a:xfrm>
            <a:off x="515890" y="2377849"/>
            <a:ext cx="4572000" cy="461665"/>
          </a:xfrm>
          <a:prstGeom prst="rect">
            <a:avLst/>
          </a:prstGeom>
        </p:spPr>
        <p:txBody>
          <a:bodyPr>
            <a:spAutoFit/>
          </a:bodyPr>
          <a:lstStyle/>
          <a:p>
            <a:r>
              <a:rPr lang="en-GB" sz="800" dirty="0" smtClean="0"/>
              <a:t>Ministries responsible: Austrian </a:t>
            </a:r>
            <a:r>
              <a:rPr lang="en-GB" sz="800" dirty="0"/>
              <a:t>Ministry for </a:t>
            </a:r>
            <a:r>
              <a:rPr lang="en-GB" sz="800" dirty="0" smtClean="0"/>
              <a:t>Education, Science and Research; Transport</a:t>
            </a:r>
            <a:r>
              <a:rPr lang="en-GB" sz="800" dirty="0"/>
              <a:t>, Innovation and Technology </a:t>
            </a:r>
            <a:r>
              <a:rPr lang="en-GB" sz="800" dirty="0" smtClean="0"/>
              <a:t>as well as Digital and Economic affaires.</a:t>
            </a:r>
            <a:endParaRPr lang="en-GB" sz="800" dirty="0"/>
          </a:p>
          <a:p>
            <a:pPr marL="171450" indent="-171450">
              <a:buFont typeface="Arial" panose="020B0604020202020204" pitchFamily="34" charset="0"/>
              <a:buChar char="•"/>
            </a:pPr>
            <a:endParaRPr lang="en-GB" sz="800" dirty="0"/>
          </a:p>
        </p:txBody>
      </p:sp>
      <p:pic>
        <p:nvPicPr>
          <p:cNvPr id="21" name="Bildplatzhalter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5630" y="525355"/>
            <a:ext cx="1824718" cy="1351127"/>
          </a:xfrm>
          <a:prstGeom prst="rect">
            <a:avLst/>
          </a:prstGeom>
        </p:spPr>
      </p:pic>
      <p:pic>
        <p:nvPicPr>
          <p:cNvPr id="22" name="Grafik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7333" y="2377849"/>
            <a:ext cx="267197" cy="1092023"/>
          </a:xfrm>
          <a:prstGeom prst="rect">
            <a:avLst/>
          </a:prstGeom>
        </p:spPr>
      </p:pic>
      <p:sp>
        <p:nvSpPr>
          <p:cNvPr id="23" name="Rechteck 22"/>
          <p:cNvSpPr/>
          <p:nvPr/>
        </p:nvSpPr>
        <p:spPr>
          <a:xfrm>
            <a:off x="5832451" y="2785360"/>
            <a:ext cx="1121333" cy="276999"/>
          </a:xfrm>
          <a:prstGeom prst="rect">
            <a:avLst/>
          </a:prstGeom>
        </p:spPr>
        <p:txBody>
          <a:bodyPr wrap="none">
            <a:spAutoFit/>
          </a:bodyPr>
          <a:lstStyle/>
          <a:p>
            <a:r>
              <a:rPr lang="en-GB" sz="1200" dirty="0">
                <a:solidFill>
                  <a:schemeClr val="tx2"/>
                </a:solidFill>
              </a:rPr>
              <a:t>FAIR principles</a:t>
            </a:r>
            <a:endParaRPr lang="de-AT" sz="1200" dirty="0">
              <a:solidFill>
                <a:schemeClr val="tx2"/>
              </a:solidFill>
            </a:endParaRPr>
          </a:p>
        </p:txBody>
      </p:sp>
      <p:pic>
        <p:nvPicPr>
          <p:cNvPr id="19" name="Grafik 18" descr="EU-Ratsvorsitz-Logo"/>
          <p:cNvPicPr/>
          <p:nvPr/>
        </p:nvPicPr>
        <p:blipFill>
          <a:blip r:embed="rId4">
            <a:extLst>
              <a:ext uri="{28A0092B-C50C-407E-A947-70E740481C1C}">
                <a14:useLocalDpi xmlns:a14="http://schemas.microsoft.com/office/drawing/2010/main" val="0"/>
              </a:ext>
            </a:extLst>
          </a:blip>
          <a:srcRect/>
          <a:stretch>
            <a:fillRect/>
          </a:stretch>
        </p:blipFill>
        <p:spPr bwMode="auto">
          <a:xfrm>
            <a:off x="3242380" y="184367"/>
            <a:ext cx="1800225" cy="676275"/>
          </a:xfrm>
          <a:prstGeom prst="rect">
            <a:avLst/>
          </a:prstGeom>
          <a:noFill/>
          <a:ln>
            <a:noFill/>
          </a:ln>
        </p:spPr>
      </p:pic>
    </p:spTree>
    <p:extLst>
      <p:ext uri="{BB962C8B-B14F-4D97-AF65-F5344CB8AC3E}">
        <p14:creationId xmlns:p14="http://schemas.microsoft.com/office/powerpoint/2010/main" val="901210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0"/>
          </p:nvPr>
        </p:nvSpPr>
        <p:spPr/>
        <p:txBody>
          <a:bodyPr/>
          <a:lstStyle/>
          <a:p>
            <a:r>
              <a:rPr lang="en-GB" dirty="0"/>
              <a:t>The European Open Science Cloud - What does it implicate for Austria?</a:t>
            </a:r>
            <a:endParaRPr lang="de-AT" dirty="0"/>
          </a:p>
        </p:txBody>
      </p:sp>
      <p:sp>
        <p:nvSpPr>
          <p:cNvPr id="6" name="Foliennummernplatzhalter 5"/>
          <p:cNvSpPr>
            <a:spLocks noGrp="1"/>
          </p:cNvSpPr>
          <p:nvPr>
            <p:ph type="sldNum" sz="quarter" idx="11"/>
          </p:nvPr>
        </p:nvSpPr>
        <p:spPr/>
        <p:txBody>
          <a:bodyPr/>
          <a:lstStyle/>
          <a:p>
            <a:fld id="{1206269C-C24E-4E80-9A4B-E7E19BB59A67}" type="slidenum">
              <a:rPr lang="de-AT" smtClean="0"/>
              <a:pPr/>
              <a:t>7</a:t>
            </a:fld>
            <a:endParaRPr lang="de-AT" dirty="0"/>
          </a:p>
        </p:txBody>
      </p:sp>
      <p:graphicFrame>
        <p:nvGraphicFramePr>
          <p:cNvPr id="8" name="Tabelle 7"/>
          <p:cNvGraphicFramePr>
            <a:graphicFrameLocks noGrp="1"/>
          </p:cNvGraphicFramePr>
          <p:nvPr>
            <p:extLst>
              <p:ext uri="{D42A27DB-BD31-4B8C-83A1-F6EECF244321}">
                <p14:modId xmlns:p14="http://schemas.microsoft.com/office/powerpoint/2010/main" val="1345101202"/>
              </p:ext>
            </p:extLst>
          </p:nvPr>
        </p:nvGraphicFramePr>
        <p:xfrm>
          <a:off x="3757679" y="971826"/>
          <a:ext cx="4365080" cy="3520440"/>
        </p:xfrm>
        <a:graphic>
          <a:graphicData uri="http://schemas.openxmlformats.org/drawingml/2006/table">
            <a:tbl>
              <a:tblPr firstRow="1" firstCol="1" bandRow="1"/>
              <a:tblGrid>
                <a:gridCol w="1519930">
                  <a:extLst>
                    <a:ext uri="{9D8B030D-6E8A-4147-A177-3AD203B41FA5}">
                      <a16:colId xmlns:a16="http://schemas.microsoft.com/office/drawing/2014/main" val="20000"/>
                    </a:ext>
                  </a:extLst>
                </a:gridCol>
                <a:gridCol w="911786">
                  <a:extLst>
                    <a:ext uri="{9D8B030D-6E8A-4147-A177-3AD203B41FA5}">
                      <a16:colId xmlns:a16="http://schemas.microsoft.com/office/drawing/2014/main" val="20001"/>
                    </a:ext>
                  </a:extLst>
                </a:gridCol>
                <a:gridCol w="1933364">
                  <a:extLst>
                    <a:ext uri="{9D8B030D-6E8A-4147-A177-3AD203B41FA5}">
                      <a16:colId xmlns:a16="http://schemas.microsoft.com/office/drawing/2014/main" val="20002"/>
                    </a:ext>
                  </a:extLst>
                </a:gridCol>
              </a:tblGrid>
              <a:tr h="102859">
                <a:tc gridSpan="3">
                  <a:txBody>
                    <a:bodyPr/>
                    <a:lstStyle/>
                    <a:p>
                      <a:pPr marL="90170" algn="ctr">
                        <a:tabLst>
                          <a:tab pos="3126740" algn="ctr"/>
                        </a:tabLst>
                      </a:pPr>
                      <a:r>
                        <a:rPr lang="lt-LT" sz="700" b="1" dirty="0">
                          <a:solidFill>
                            <a:srgbClr val="000000"/>
                          </a:solidFill>
                          <a:effectLst/>
                          <a:latin typeface="Calibri"/>
                          <a:ea typeface="Times New Roman"/>
                        </a:rPr>
                        <a:t>Cross-disciplinary</a:t>
                      </a:r>
                      <a:endParaRPr lang="en-GB" sz="700" dirty="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E2A3"/>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102859">
                <a:tc>
                  <a:txBody>
                    <a:bodyPr/>
                    <a:lstStyle/>
                    <a:p>
                      <a:pPr marL="90170"/>
                      <a:r>
                        <a:rPr lang="lt-LT" sz="700">
                          <a:solidFill>
                            <a:srgbClr val="000000"/>
                          </a:solidFill>
                          <a:effectLst/>
                          <a:latin typeface="Calibri"/>
                          <a:ea typeface="Times New Roman"/>
                        </a:rPr>
                        <a:t>Austrian State Archives</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90170" algn="ctr"/>
                      <a:r>
                        <a:rPr lang="lt-LT" sz="700">
                          <a:effectLst/>
                          <a:latin typeface="Calibri"/>
                          <a:ea typeface="Times New Roman"/>
                        </a:rPr>
                        <a:t>Data centre</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90170"/>
                      <a:r>
                        <a:rPr lang="lt-LT" sz="700" u="sng">
                          <a:solidFill>
                            <a:srgbClr val="0000FF"/>
                          </a:solidFill>
                          <a:effectLst/>
                          <a:latin typeface="Calibri"/>
                          <a:ea typeface="Times New Roman"/>
                          <a:hlinkClick r:id="rId2"/>
                        </a:rPr>
                        <a:t>http://www.oesta.gv.at/</a:t>
                      </a:r>
                      <a:r>
                        <a:rPr lang="lt-LT" sz="700" u="sng">
                          <a:solidFill>
                            <a:srgbClr val="0000FF"/>
                          </a:solidFill>
                          <a:effectLst/>
                          <a:latin typeface="Calibri"/>
                          <a:ea typeface="Times New Roman"/>
                        </a:rPr>
                        <a:t> </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05718">
                <a:tc>
                  <a:txBody>
                    <a:bodyPr/>
                    <a:lstStyle/>
                    <a:p>
                      <a:pPr marL="90170"/>
                      <a:r>
                        <a:rPr lang="lt-LT" sz="700" dirty="0">
                          <a:solidFill>
                            <a:srgbClr val="000000"/>
                          </a:solidFill>
                          <a:effectLst/>
                          <a:latin typeface="Calibri"/>
                          <a:ea typeface="Times New Roman"/>
                        </a:rPr>
                        <a:t>BRZ - Austrian Federal Computing Center</a:t>
                      </a:r>
                      <a:endParaRPr lang="en-GB" sz="700" dirty="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ctr"/>
                      <a:r>
                        <a:rPr lang="lt-LT" sz="700">
                          <a:effectLst/>
                          <a:latin typeface="Calibri"/>
                          <a:ea typeface="Times New Roman"/>
                        </a:rPr>
                        <a:t>Data centre</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r>
                        <a:rPr lang="lt-LT" sz="700" u="sng" dirty="0">
                          <a:solidFill>
                            <a:srgbClr val="0000FF"/>
                          </a:solidFill>
                          <a:effectLst/>
                          <a:latin typeface="Calibri"/>
                          <a:ea typeface="Times New Roman"/>
                          <a:hlinkClick r:id="rId3"/>
                        </a:rPr>
                        <a:t>https://en.brz.gv.at/</a:t>
                      </a:r>
                      <a:endParaRPr lang="en-GB" sz="700" dirty="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5718">
                <a:tc>
                  <a:txBody>
                    <a:bodyPr/>
                    <a:lstStyle/>
                    <a:p>
                      <a:pPr marL="90170"/>
                      <a:r>
                        <a:rPr lang="lt-LT" sz="700" dirty="0">
                          <a:solidFill>
                            <a:srgbClr val="000000"/>
                          </a:solidFill>
                          <a:effectLst/>
                          <a:latin typeface="Calibri"/>
                          <a:ea typeface="Times New Roman"/>
                        </a:rPr>
                        <a:t>IIASA – International Institute for Applied Systems Analysis</a:t>
                      </a:r>
                      <a:endParaRPr lang="en-GB" sz="700" dirty="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90170" algn="ctr"/>
                      <a:r>
                        <a:rPr lang="lt-LT" sz="700" dirty="0">
                          <a:effectLst/>
                          <a:latin typeface="Calibri"/>
                          <a:ea typeface="Times New Roman"/>
                        </a:rPr>
                        <a:t>Repository</a:t>
                      </a:r>
                      <a:endParaRPr lang="en-GB" sz="700" dirty="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90170"/>
                      <a:r>
                        <a:rPr lang="lt-LT" sz="700" u="sng">
                          <a:solidFill>
                            <a:srgbClr val="0000FF"/>
                          </a:solidFill>
                          <a:effectLst/>
                          <a:latin typeface="Calibri"/>
                          <a:ea typeface="Times New Roman"/>
                          <a:hlinkClick r:id="rId4"/>
                        </a:rPr>
                        <a:t>http://pure.iiasa.ac.at/</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102859">
                <a:tc>
                  <a:txBody>
                    <a:bodyPr/>
                    <a:lstStyle/>
                    <a:p>
                      <a:pPr marL="90170"/>
                      <a:r>
                        <a:rPr lang="lt-LT" sz="700">
                          <a:solidFill>
                            <a:srgbClr val="000000"/>
                          </a:solidFill>
                          <a:effectLst/>
                          <a:latin typeface="Calibri"/>
                          <a:ea typeface="Times New Roman"/>
                        </a:rPr>
                        <a:t>JKU ePub (University Library Linz)</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ctr"/>
                      <a:r>
                        <a:rPr lang="lt-LT" sz="700">
                          <a:effectLst/>
                          <a:latin typeface="Calibri"/>
                          <a:ea typeface="Times New Roman"/>
                        </a:rPr>
                        <a:t>Repository</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r>
                        <a:rPr lang="lt-LT" sz="700" u="sng">
                          <a:solidFill>
                            <a:srgbClr val="0000FF"/>
                          </a:solidFill>
                          <a:effectLst/>
                          <a:latin typeface="Calibri"/>
                          <a:ea typeface="Times New Roman"/>
                          <a:hlinkClick r:id="rId5"/>
                        </a:rPr>
                        <a:t>http://epub.jku.at/</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8577">
                <a:tc>
                  <a:txBody>
                    <a:bodyPr/>
                    <a:lstStyle/>
                    <a:p>
                      <a:pPr marL="90170"/>
                      <a:r>
                        <a:rPr lang="lt-LT" sz="700">
                          <a:solidFill>
                            <a:srgbClr val="000000"/>
                          </a:solidFill>
                          <a:effectLst/>
                          <a:latin typeface="Calibri"/>
                          <a:ea typeface="Times New Roman"/>
                        </a:rPr>
                        <a:t>Phaidra - Permanent Hosting, Archiving and Indexing of Digital Resources and Assets (Univ. of Vienna)</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90170" algn="ctr"/>
                      <a:r>
                        <a:rPr lang="lt-LT" sz="700">
                          <a:effectLst/>
                          <a:latin typeface="Calibri"/>
                          <a:ea typeface="Times New Roman"/>
                        </a:rPr>
                        <a:t>Repository</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90170"/>
                      <a:r>
                        <a:rPr lang="lt-LT" sz="700" u="sng">
                          <a:solidFill>
                            <a:srgbClr val="0000FF"/>
                          </a:solidFill>
                          <a:effectLst/>
                          <a:latin typeface="Calibri"/>
                          <a:ea typeface="Times New Roman"/>
                          <a:hlinkClick r:id="rId6"/>
                        </a:rPr>
                        <a:t>https://phaidra.univie.ac.at/</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102859">
                <a:tc>
                  <a:txBody>
                    <a:bodyPr/>
                    <a:lstStyle/>
                    <a:p>
                      <a:pPr marL="90170"/>
                      <a:r>
                        <a:rPr lang="lt-LT" sz="700">
                          <a:solidFill>
                            <a:srgbClr val="000000"/>
                          </a:solidFill>
                          <a:effectLst/>
                          <a:latin typeface="Calibri"/>
                          <a:ea typeface="Times New Roman"/>
                        </a:rPr>
                        <a:t>reposiTUm (TU Wien)</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ctr"/>
                      <a:r>
                        <a:rPr lang="lt-LT" sz="700">
                          <a:effectLst/>
                          <a:latin typeface="Calibri"/>
                          <a:ea typeface="Times New Roman"/>
                        </a:rPr>
                        <a:t>Repository</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r>
                        <a:rPr lang="lt-LT" sz="700" u="sng">
                          <a:solidFill>
                            <a:srgbClr val="0000FF"/>
                          </a:solidFill>
                          <a:effectLst/>
                          <a:latin typeface="Calibri"/>
                          <a:ea typeface="Times New Roman"/>
                          <a:hlinkClick r:id="rId7"/>
                        </a:rPr>
                        <a:t>http://repositum.tuwien.ac.at/</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02859">
                <a:tc>
                  <a:txBody>
                    <a:bodyPr/>
                    <a:lstStyle/>
                    <a:p>
                      <a:pPr marL="90170"/>
                      <a:r>
                        <a:rPr lang="lt-LT" sz="700">
                          <a:solidFill>
                            <a:srgbClr val="000000"/>
                          </a:solidFill>
                          <a:effectLst/>
                          <a:latin typeface="Calibri"/>
                          <a:ea typeface="Times New Roman"/>
                        </a:rPr>
                        <a:t>Volare</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90170" algn="ctr"/>
                      <a:r>
                        <a:rPr lang="lt-LT" sz="700">
                          <a:effectLst/>
                          <a:latin typeface="Calibri"/>
                          <a:ea typeface="Times New Roman"/>
                        </a:rPr>
                        <a:t>Repository</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90170"/>
                      <a:r>
                        <a:rPr lang="lt-LT" sz="700" u="sng">
                          <a:solidFill>
                            <a:srgbClr val="0000FF"/>
                          </a:solidFill>
                          <a:effectLst/>
                          <a:latin typeface="Calibri"/>
                          <a:ea typeface="Times New Roman"/>
                          <a:hlinkClick r:id="rId8"/>
                        </a:rPr>
                        <a:t>https://pid.volare.vorarlberg.at/</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205718">
                <a:tc>
                  <a:txBody>
                    <a:bodyPr/>
                    <a:lstStyle/>
                    <a:p>
                      <a:pPr marL="90170"/>
                      <a:r>
                        <a:rPr lang="lt-LT" sz="700">
                          <a:effectLst/>
                          <a:latin typeface="Calibri"/>
                          <a:ea typeface="Times New Roman"/>
                        </a:rPr>
                        <a:t>IST PubRep (Institute of Science and Technology)</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ctr"/>
                      <a:r>
                        <a:rPr lang="lt-LT" sz="700">
                          <a:effectLst/>
                          <a:latin typeface="Calibri"/>
                          <a:ea typeface="Times New Roman"/>
                        </a:rPr>
                        <a:t>Repository</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r>
                        <a:rPr lang="lt-LT" sz="700" u="sng">
                          <a:solidFill>
                            <a:srgbClr val="0000FF"/>
                          </a:solidFill>
                          <a:effectLst/>
                          <a:latin typeface="Calibri"/>
                          <a:ea typeface="Times New Roman"/>
                          <a:hlinkClick r:id="rId9"/>
                        </a:rPr>
                        <a:t>https://repository.ist.ac.at/</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02859">
                <a:tc gridSpan="3">
                  <a:txBody>
                    <a:bodyPr/>
                    <a:lstStyle/>
                    <a:p>
                      <a:pPr marL="90170" algn="ctr">
                        <a:tabLst>
                          <a:tab pos="2409190" algn="l"/>
                          <a:tab pos="3126740" algn="ctr"/>
                        </a:tabLst>
                      </a:pPr>
                      <a:r>
                        <a:rPr lang="lt-LT" sz="700" b="1">
                          <a:solidFill>
                            <a:srgbClr val="000000"/>
                          </a:solidFill>
                          <a:effectLst/>
                          <a:latin typeface="Calibri"/>
                          <a:ea typeface="Times New Roman"/>
                        </a:rPr>
                        <a:t>Physical Sciences &amp; Engineering</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E2A3"/>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9"/>
                  </a:ext>
                </a:extLst>
              </a:tr>
              <a:tr h="102859">
                <a:tc>
                  <a:txBody>
                    <a:bodyPr/>
                    <a:lstStyle/>
                    <a:p>
                      <a:pPr marL="90170"/>
                      <a:r>
                        <a:rPr lang="lt-LT" sz="700">
                          <a:solidFill>
                            <a:srgbClr val="000000"/>
                          </a:solidFill>
                          <a:effectLst/>
                          <a:latin typeface="Calibri"/>
                          <a:ea typeface="Times New Roman"/>
                        </a:rPr>
                        <a:t>Architektur-Informatik</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ctr"/>
                      <a:r>
                        <a:rPr lang="lt-LT" sz="700">
                          <a:effectLst/>
                          <a:latin typeface="Calibri"/>
                          <a:ea typeface="Times New Roman"/>
                        </a:rPr>
                        <a:t>Repository</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r>
                        <a:rPr lang="lt-LT" sz="700" u="sng">
                          <a:solidFill>
                            <a:srgbClr val="0000FF"/>
                          </a:solidFill>
                          <a:effectLst/>
                          <a:latin typeface="Calibri"/>
                          <a:ea typeface="Times New Roman"/>
                          <a:hlinkClick r:id="rId10"/>
                        </a:rPr>
                        <a:t>http://architektur-informatik.scix.net/</a:t>
                      </a:r>
                      <a:r>
                        <a:rPr lang="lt-LT" sz="700" u="sng">
                          <a:solidFill>
                            <a:srgbClr val="0000FF"/>
                          </a:solidFill>
                          <a:effectLst/>
                          <a:latin typeface="Calibri"/>
                          <a:ea typeface="Times New Roman"/>
                        </a:rPr>
                        <a:t> </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02859">
                <a:tc>
                  <a:txBody>
                    <a:bodyPr/>
                    <a:lstStyle/>
                    <a:p>
                      <a:pPr marL="90170"/>
                      <a:r>
                        <a:rPr lang="lt-LT" sz="700">
                          <a:solidFill>
                            <a:srgbClr val="000000"/>
                          </a:solidFill>
                          <a:effectLst/>
                          <a:latin typeface="Calibri"/>
                          <a:ea typeface="Times New Roman"/>
                        </a:rPr>
                        <a:t>CCCA - Climate Change Center Austria</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90170" algn="ctr"/>
                      <a:r>
                        <a:rPr lang="lt-LT" sz="700">
                          <a:effectLst/>
                          <a:latin typeface="Calibri"/>
                          <a:ea typeface="Times New Roman"/>
                        </a:rPr>
                        <a:t>Data centre</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90170"/>
                      <a:r>
                        <a:rPr lang="lt-LT" sz="700" u="sng">
                          <a:solidFill>
                            <a:srgbClr val="0000FF"/>
                          </a:solidFill>
                          <a:effectLst/>
                          <a:latin typeface="Calibri"/>
                          <a:ea typeface="Times New Roman"/>
                          <a:hlinkClick r:id="rId11"/>
                        </a:rPr>
                        <a:t>https://www.ccca.ac.at/</a:t>
                      </a:r>
                      <a:r>
                        <a:rPr lang="lt-LT" sz="700" u="sng">
                          <a:solidFill>
                            <a:srgbClr val="0000FF"/>
                          </a:solidFill>
                          <a:effectLst/>
                          <a:latin typeface="Calibri"/>
                          <a:ea typeface="Times New Roman"/>
                        </a:rPr>
                        <a:t> </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r h="102859">
                <a:tc>
                  <a:txBody>
                    <a:bodyPr/>
                    <a:lstStyle/>
                    <a:p>
                      <a:pPr marL="90170"/>
                      <a:r>
                        <a:rPr lang="lt-LT" sz="700">
                          <a:solidFill>
                            <a:srgbClr val="000000"/>
                          </a:solidFill>
                          <a:effectLst/>
                          <a:latin typeface="Calibri"/>
                          <a:ea typeface="Times New Roman"/>
                        </a:rPr>
                        <a:t>EODC - Earth Observation Data Centre</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ctr"/>
                      <a:r>
                        <a:rPr lang="lt-LT" sz="700">
                          <a:effectLst/>
                          <a:latin typeface="Calibri"/>
                          <a:ea typeface="Times New Roman"/>
                        </a:rPr>
                        <a:t>Data centre</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r>
                        <a:rPr lang="lt-LT" sz="700" u="sng">
                          <a:solidFill>
                            <a:srgbClr val="0000FF"/>
                          </a:solidFill>
                          <a:effectLst/>
                          <a:latin typeface="Calibri"/>
                          <a:ea typeface="Times New Roman"/>
                          <a:hlinkClick r:id="rId12"/>
                        </a:rPr>
                        <a:t>https://www.eodc.eu/</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02859">
                <a:tc gridSpan="3">
                  <a:txBody>
                    <a:bodyPr/>
                    <a:lstStyle/>
                    <a:p>
                      <a:pPr marL="90170" algn="ctr"/>
                      <a:r>
                        <a:rPr lang="lt-LT" sz="700" b="1">
                          <a:solidFill>
                            <a:srgbClr val="000000"/>
                          </a:solidFill>
                          <a:effectLst/>
                          <a:latin typeface="Calibri"/>
                          <a:ea typeface="Times New Roman"/>
                        </a:rPr>
                        <a:t>Life Sciences</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E2A3"/>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13"/>
                  </a:ext>
                </a:extLst>
              </a:tr>
              <a:tr h="102859">
                <a:tc>
                  <a:txBody>
                    <a:bodyPr/>
                    <a:lstStyle/>
                    <a:p>
                      <a:pPr marL="90170"/>
                      <a:r>
                        <a:rPr lang="lt-LT" sz="700">
                          <a:solidFill>
                            <a:srgbClr val="000000"/>
                          </a:solidFill>
                          <a:effectLst/>
                          <a:latin typeface="Calibri"/>
                          <a:ea typeface="Times New Roman"/>
                        </a:rPr>
                        <a:t>BBMRI ERIC</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ctr"/>
                      <a:r>
                        <a:rPr lang="lt-LT" sz="700">
                          <a:effectLst/>
                          <a:latin typeface="Calibri"/>
                          <a:ea typeface="Times New Roman"/>
                        </a:rPr>
                        <a:t>Data centre</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r>
                        <a:rPr lang="lt-LT" sz="700" u="sng">
                          <a:solidFill>
                            <a:srgbClr val="0000FF"/>
                          </a:solidFill>
                          <a:effectLst/>
                          <a:latin typeface="Calibri"/>
                          <a:ea typeface="Times New Roman"/>
                          <a:hlinkClick r:id="rId13"/>
                        </a:rPr>
                        <a:t>http://www.bbmri-eric.eu/</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05718">
                <a:tc>
                  <a:txBody>
                    <a:bodyPr/>
                    <a:lstStyle/>
                    <a:p>
                      <a:pPr marL="90170"/>
                      <a:r>
                        <a:rPr lang="lt-LT" sz="700">
                          <a:solidFill>
                            <a:srgbClr val="000000"/>
                          </a:solidFill>
                          <a:effectLst/>
                          <a:latin typeface="Calibri"/>
                          <a:ea typeface="Times New Roman"/>
                        </a:rPr>
                        <a:t>LBI-HTA – Ludwig Boltzmann Institute of Health Technology Assessment</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90170" algn="ctr"/>
                      <a:r>
                        <a:rPr lang="lt-LT" sz="700">
                          <a:effectLst/>
                          <a:latin typeface="Calibri"/>
                          <a:ea typeface="Times New Roman"/>
                        </a:rPr>
                        <a:t>Repository</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90170"/>
                      <a:r>
                        <a:rPr lang="lt-LT" sz="700" u="sng">
                          <a:solidFill>
                            <a:srgbClr val="0000FF"/>
                          </a:solidFill>
                          <a:effectLst/>
                          <a:latin typeface="Calibri"/>
                          <a:ea typeface="Times New Roman"/>
                          <a:hlinkClick r:id="rId14"/>
                        </a:rPr>
                        <a:t>http://eprints.hta.lbg.ac.at/</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5"/>
                  </a:ext>
                </a:extLst>
              </a:tr>
              <a:tr h="102859">
                <a:tc gridSpan="3">
                  <a:txBody>
                    <a:bodyPr/>
                    <a:lstStyle/>
                    <a:p>
                      <a:pPr marL="90170" algn="ctr"/>
                      <a:r>
                        <a:rPr lang="lt-LT" sz="700" b="1">
                          <a:solidFill>
                            <a:srgbClr val="000000"/>
                          </a:solidFill>
                          <a:effectLst/>
                          <a:latin typeface="Calibri"/>
                          <a:ea typeface="Times New Roman"/>
                        </a:rPr>
                        <a:t>Social Sciences &amp; Humanities</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E2A3"/>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16"/>
                  </a:ext>
                </a:extLst>
              </a:tr>
              <a:tr h="205718">
                <a:tc>
                  <a:txBody>
                    <a:bodyPr/>
                    <a:lstStyle/>
                    <a:p>
                      <a:pPr marL="90170"/>
                      <a:r>
                        <a:rPr lang="lt-LT" sz="700">
                          <a:effectLst/>
                          <a:latin typeface="Calibri"/>
                          <a:ea typeface="Cambria"/>
                        </a:rPr>
                        <a:t>Institutional Repository of the University of Applied Arts</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ctr"/>
                      <a:r>
                        <a:rPr lang="lt-LT" sz="700">
                          <a:effectLst/>
                          <a:latin typeface="Calibri"/>
                          <a:ea typeface="Cambria"/>
                        </a:rPr>
                        <a:t>Repository</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90170"/>
                      <a:r>
                        <a:rPr lang="lt-LT" sz="700" u="sng">
                          <a:solidFill>
                            <a:srgbClr val="0000FF"/>
                          </a:solidFill>
                          <a:effectLst/>
                          <a:latin typeface="Cambria"/>
                          <a:ea typeface="Cambria"/>
                          <a:hlinkClick r:id="rId15"/>
                        </a:rPr>
                        <a:t>https://phaidra.bibliothek.uni-ak.ac.at/</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7"/>
                  </a:ext>
                </a:extLst>
              </a:tr>
              <a:tr h="205718">
                <a:tc>
                  <a:txBody>
                    <a:bodyPr/>
                    <a:lstStyle/>
                    <a:p>
                      <a:pPr marL="90170"/>
                      <a:r>
                        <a:rPr lang="lt-LT" sz="700">
                          <a:solidFill>
                            <a:srgbClr val="000000"/>
                          </a:solidFill>
                          <a:effectLst/>
                          <a:latin typeface="Calibri"/>
                          <a:ea typeface="Times New Roman"/>
                        </a:rPr>
                        <a:t>AUSSDA – Austrian Social Science Data Archive</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ctr"/>
                      <a:r>
                        <a:rPr lang="lt-LT" sz="700">
                          <a:effectLst/>
                          <a:latin typeface="Calibri"/>
                          <a:ea typeface="Times New Roman"/>
                        </a:rPr>
                        <a:t>Data Centre</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r>
                        <a:rPr lang="lt-LT" sz="700" u="sng">
                          <a:solidFill>
                            <a:srgbClr val="0000FF"/>
                          </a:solidFill>
                          <a:effectLst/>
                          <a:latin typeface="Calibri"/>
                          <a:ea typeface="Times New Roman"/>
                          <a:hlinkClick r:id="rId16"/>
                        </a:rPr>
                        <a:t>https://aussda.at/en/</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05718">
                <a:tc>
                  <a:txBody>
                    <a:bodyPr/>
                    <a:lstStyle/>
                    <a:p>
                      <a:pPr marL="90170"/>
                      <a:r>
                        <a:rPr lang="lt-LT" sz="700" dirty="0">
                          <a:effectLst/>
                          <a:latin typeface="Calibri"/>
                          <a:ea typeface="Times New Roman"/>
                        </a:rPr>
                        <a:t>ePUBWU (Vienna University of Economics and Business)</a:t>
                      </a:r>
                      <a:endParaRPr lang="en-GB" sz="700" dirty="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ctr"/>
                      <a:r>
                        <a:rPr lang="lt-LT" sz="700">
                          <a:effectLst/>
                          <a:latin typeface="Calibri"/>
                          <a:ea typeface="Times New Roman"/>
                        </a:rPr>
                        <a:t>Repository</a:t>
                      </a:r>
                      <a:endParaRPr lang="en-GB" sz="70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90170"/>
                      <a:r>
                        <a:rPr lang="lt-LT" sz="700" u="sng" dirty="0">
                          <a:solidFill>
                            <a:srgbClr val="0000FF"/>
                          </a:solidFill>
                          <a:effectLst/>
                          <a:latin typeface="Calibri"/>
                          <a:ea typeface="Times New Roman"/>
                          <a:hlinkClick r:id="rId17"/>
                        </a:rPr>
                        <a:t>http://epub.wu.ac.at/</a:t>
                      </a:r>
                      <a:r>
                        <a:rPr lang="lt-LT" sz="700" dirty="0">
                          <a:effectLst/>
                          <a:latin typeface="Calibri"/>
                          <a:ea typeface="Times New Roman"/>
                        </a:rPr>
                        <a:t> </a:t>
                      </a:r>
                      <a:endParaRPr lang="en-GB" sz="700" dirty="0">
                        <a:effectLst/>
                        <a:latin typeface="Calibri"/>
                        <a:ea typeface="Times New Roman"/>
                      </a:endParaRPr>
                    </a:p>
                  </a:txBody>
                  <a:tcPr marL="46287" marR="46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9"/>
                  </a:ext>
                </a:extLst>
              </a:tr>
            </a:tbl>
          </a:graphicData>
        </a:graphic>
      </p:graphicFrame>
      <p:sp>
        <p:nvSpPr>
          <p:cNvPr id="11" name="Rechteck 10"/>
          <p:cNvSpPr/>
          <p:nvPr/>
        </p:nvSpPr>
        <p:spPr>
          <a:xfrm>
            <a:off x="188772" y="923376"/>
            <a:ext cx="4572000" cy="369332"/>
          </a:xfrm>
          <a:prstGeom prst="rect">
            <a:avLst/>
          </a:prstGeom>
        </p:spPr>
        <p:txBody>
          <a:bodyPr>
            <a:spAutoFit/>
          </a:bodyPr>
          <a:lstStyle/>
          <a:p>
            <a:r>
              <a:rPr lang="en-GB" dirty="0" smtClean="0"/>
              <a:t>Complementary (Infra-) Structures:</a:t>
            </a:r>
            <a:endParaRPr lang="en-GB" dirty="0"/>
          </a:p>
        </p:txBody>
      </p:sp>
      <p:pic>
        <p:nvPicPr>
          <p:cNvPr id="12" name="Bildplatzhalter 1"/>
          <p:cNvPicPr>
            <a:picLocks noGrp="1" noChangeAspect="1"/>
          </p:cNvPicPr>
          <p:nvPr>
            <p:ph type="pic" sz="quarter" idx="13"/>
          </p:nvPr>
        </p:nvPicPr>
        <p:blipFill>
          <a:blip r:embed="rId18" cstate="print">
            <a:extLst>
              <a:ext uri="{28A0092B-C50C-407E-A947-70E740481C1C}">
                <a14:useLocalDpi xmlns:a14="http://schemas.microsoft.com/office/drawing/2010/main" val="0"/>
              </a:ext>
            </a:extLst>
          </a:blip>
          <a:stretch>
            <a:fillRect/>
          </a:stretch>
        </p:blipFill>
        <p:spPr>
          <a:xfrm>
            <a:off x="1114333" y="2047307"/>
            <a:ext cx="1824718" cy="1351127"/>
          </a:xfrm>
        </p:spPr>
      </p:pic>
      <p:pic>
        <p:nvPicPr>
          <p:cNvPr id="9" name="Grafik 8" descr="EU-Ratsvorsitz-Logo"/>
          <p:cNvPicPr/>
          <p:nvPr/>
        </p:nvPicPr>
        <p:blipFill>
          <a:blip r:embed="rId19">
            <a:extLst>
              <a:ext uri="{28A0092B-C50C-407E-A947-70E740481C1C}">
                <a14:useLocalDpi xmlns:a14="http://schemas.microsoft.com/office/drawing/2010/main" val="0"/>
              </a:ext>
            </a:extLst>
          </a:blip>
          <a:srcRect/>
          <a:stretch>
            <a:fillRect/>
          </a:stretch>
        </p:blipFill>
        <p:spPr bwMode="auto">
          <a:xfrm>
            <a:off x="3242380" y="184367"/>
            <a:ext cx="1800225" cy="676275"/>
          </a:xfrm>
          <a:prstGeom prst="rect">
            <a:avLst/>
          </a:prstGeom>
          <a:noFill/>
          <a:ln>
            <a:noFill/>
          </a:ln>
        </p:spPr>
      </p:pic>
    </p:spTree>
    <p:extLst>
      <p:ext uri="{BB962C8B-B14F-4D97-AF65-F5344CB8AC3E}">
        <p14:creationId xmlns:p14="http://schemas.microsoft.com/office/powerpoint/2010/main" val="1384157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539750" y="1892239"/>
            <a:ext cx="5475156" cy="1785898"/>
          </a:xfrm>
        </p:spPr>
        <p:txBody>
          <a:bodyPr/>
          <a:lstStyle/>
          <a:p>
            <a:pPr marL="342900" indent="-342900">
              <a:buFont typeface="Arial" panose="020B0604020202020204" pitchFamily="34" charset="0"/>
              <a:buChar char="•"/>
            </a:pPr>
            <a:r>
              <a:rPr lang="en-GB" sz="2000" dirty="0"/>
              <a:t>a stronger </a:t>
            </a:r>
            <a:r>
              <a:rPr lang="en-GB" sz="2000" dirty="0" smtClean="0"/>
              <a:t>connectivity </a:t>
            </a:r>
            <a:r>
              <a:rPr lang="en-GB" sz="2000" dirty="0"/>
              <a:t>between </a:t>
            </a:r>
            <a:r>
              <a:rPr lang="en-GB" sz="2000" dirty="0" smtClean="0"/>
              <a:t>research-infrastructures</a:t>
            </a:r>
            <a:br>
              <a:rPr lang="en-GB" sz="2000" dirty="0" smtClean="0"/>
            </a:br>
            <a:r>
              <a:rPr lang="en-GB" sz="2000" dirty="0" smtClean="0"/>
              <a:t/>
            </a:r>
            <a:br>
              <a:rPr lang="en-GB" sz="2000" dirty="0" smtClean="0"/>
            </a:br>
            <a:r>
              <a:rPr lang="en-GB" sz="2000" dirty="0" smtClean="0"/>
              <a:t/>
            </a:r>
            <a:br>
              <a:rPr lang="en-GB" sz="2000" dirty="0" smtClean="0"/>
            </a:br>
            <a:r>
              <a:rPr lang="en-GB" sz="2000" dirty="0"/>
              <a:t/>
            </a:r>
            <a:br>
              <a:rPr lang="en-GB" sz="2000" dirty="0"/>
            </a:br>
            <a:endParaRPr lang="de-DE" sz="2000" dirty="0"/>
          </a:p>
        </p:txBody>
      </p:sp>
      <p:sp>
        <p:nvSpPr>
          <p:cNvPr id="10" name="Textplatzhalter 9"/>
          <p:cNvSpPr>
            <a:spLocks noGrp="1"/>
          </p:cNvSpPr>
          <p:nvPr>
            <p:ph type="body" sz="quarter" idx="10"/>
          </p:nvPr>
        </p:nvSpPr>
        <p:spPr/>
        <p:txBody>
          <a:bodyPr/>
          <a:lstStyle/>
          <a:p>
            <a:r>
              <a:rPr lang="de-DE" dirty="0"/>
              <a:t>Stefan Hanslik</a:t>
            </a:r>
          </a:p>
          <a:p>
            <a:r>
              <a:rPr lang="de-DE" dirty="0"/>
              <a:t>Technical Science</a:t>
            </a:r>
          </a:p>
          <a:p>
            <a:r>
              <a:rPr lang="de-DE" dirty="0"/>
              <a:t>Vienna, 30</a:t>
            </a:r>
            <a:r>
              <a:rPr lang="de-DE" baseline="30000" dirty="0"/>
              <a:t>th</a:t>
            </a:r>
            <a:r>
              <a:rPr lang="de-DE" dirty="0"/>
              <a:t>.Oktober 2018</a:t>
            </a:r>
          </a:p>
        </p:txBody>
      </p:sp>
      <p:sp>
        <p:nvSpPr>
          <p:cNvPr id="2" name="Rechteck 1"/>
          <p:cNvSpPr/>
          <p:nvPr/>
        </p:nvSpPr>
        <p:spPr>
          <a:xfrm>
            <a:off x="539750" y="1616133"/>
            <a:ext cx="1907895" cy="369332"/>
          </a:xfrm>
          <a:prstGeom prst="rect">
            <a:avLst/>
          </a:prstGeom>
        </p:spPr>
        <p:txBody>
          <a:bodyPr wrap="none">
            <a:spAutoFit/>
          </a:bodyPr>
          <a:lstStyle/>
          <a:p>
            <a:r>
              <a:rPr lang="en-GB" i="1" dirty="0"/>
              <a:t>What </a:t>
            </a:r>
            <a:r>
              <a:rPr lang="en-GB" i="1" dirty="0" smtClean="0"/>
              <a:t>will </a:t>
            </a:r>
            <a:r>
              <a:rPr lang="en-GB" i="1" dirty="0"/>
              <a:t>it </a:t>
            </a:r>
            <a:r>
              <a:rPr lang="en-GB" i="1" dirty="0" smtClean="0"/>
              <a:t>bring ?</a:t>
            </a:r>
            <a:endParaRPr lang="en-GB" dirty="0"/>
          </a:p>
        </p:txBody>
      </p:sp>
      <p:sp>
        <p:nvSpPr>
          <p:cNvPr id="3" name="Rechteck 2"/>
          <p:cNvSpPr/>
          <p:nvPr/>
        </p:nvSpPr>
        <p:spPr>
          <a:xfrm>
            <a:off x="481584" y="2593969"/>
            <a:ext cx="4572000" cy="646331"/>
          </a:xfrm>
          <a:prstGeom prst="rect">
            <a:avLst/>
          </a:prstGeom>
        </p:spPr>
        <p:txBody>
          <a:bodyPr>
            <a:spAutoFit/>
          </a:bodyPr>
          <a:lstStyle/>
          <a:p>
            <a:pPr marL="285750" indent="-285750">
              <a:buFont typeface="Arial" panose="020B0604020202020204" pitchFamily="34" charset="0"/>
              <a:buChar char="•"/>
            </a:pPr>
            <a:r>
              <a:rPr lang="en-GB" dirty="0" smtClean="0"/>
              <a:t>Significant added </a:t>
            </a:r>
            <a:r>
              <a:rPr lang="en-GB" dirty="0"/>
              <a:t>value for all participating scientists, researchers and infrastructures</a:t>
            </a:r>
          </a:p>
        </p:txBody>
      </p:sp>
      <p:pic>
        <p:nvPicPr>
          <p:cNvPr id="6" name="Grafik 5" descr="EU-Ratsvorsitz-Logo"/>
          <p:cNvPicPr/>
          <p:nvPr/>
        </p:nvPicPr>
        <p:blipFill>
          <a:blip r:embed="rId2">
            <a:extLst>
              <a:ext uri="{28A0092B-C50C-407E-A947-70E740481C1C}">
                <a14:useLocalDpi xmlns:a14="http://schemas.microsoft.com/office/drawing/2010/main" val="0"/>
              </a:ext>
            </a:extLst>
          </a:blip>
          <a:srcRect/>
          <a:stretch>
            <a:fillRect/>
          </a:stretch>
        </p:blipFill>
        <p:spPr bwMode="auto">
          <a:xfrm>
            <a:off x="3242380" y="184367"/>
            <a:ext cx="1800225" cy="676275"/>
          </a:xfrm>
          <a:prstGeom prst="rect">
            <a:avLst/>
          </a:prstGeom>
          <a:noFill/>
          <a:ln>
            <a:noFill/>
          </a:ln>
        </p:spPr>
      </p:pic>
    </p:spTree>
    <p:extLst>
      <p:ext uri="{BB962C8B-B14F-4D97-AF65-F5344CB8AC3E}">
        <p14:creationId xmlns:p14="http://schemas.microsoft.com/office/powerpoint/2010/main" val="2759185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GB" dirty="0"/>
              <a:t>The European Open Science Cloud - What does it implicate for Austria?</a:t>
            </a:r>
            <a:endParaRPr lang="de-AT" dirty="0"/>
          </a:p>
        </p:txBody>
      </p:sp>
      <p:sp>
        <p:nvSpPr>
          <p:cNvPr id="6" name="Foliennummernplatzhalter 5"/>
          <p:cNvSpPr>
            <a:spLocks noGrp="1"/>
          </p:cNvSpPr>
          <p:nvPr>
            <p:ph type="sldNum" sz="quarter" idx="12"/>
          </p:nvPr>
        </p:nvSpPr>
        <p:spPr/>
        <p:txBody>
          <a:bodyPr/>
          <a:lstStyle/>
          <a:p>
            <a:fld id="{1206269C-C24E-4E80-9A4B-E7E19BB59A67}" type="slidenum">
              <a:rPr lang="de-AT" smtClean="0"/>
              <a:pPr/>
              <a:t>9</a:t>
            </a:fld>
            <a:endParaRPr lang="de-AT" dirty="0"/>
          </a:p>
        </p:txBody>
      </p:sp>
      <p:sp>
        <p:nvSpPr>
          <p:cNvPr id="4" name="Rectangle 3"/>
          <p:cNvSpPr>
            <a:spLocks noChangeArrowheads="1"/>
          </p:cNvSpPr>
          <p:nvPr/>
        </p:nvSpPr>
        <p:spPr bwMode="auto">
          <a:xfrm>
            <a:off x="0" y="0"/>
            <a:ext cx="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14264" rIns="0" bIns="114264"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rgbClr val="FFFFFF"/>
                </a:solidFill>
                <a:effectLst/>
                <a:latin typeface="inherit"/>
                <a:cs typeface="Arial" pitchFamily="34" charset="0"/>
                <a:hlinkClick r:id="rId2"/>
              </a:rPr>
              <a:t>Search </a:t>
            </a:r>
            <a:endParaRPr kumimoji="0" lang="en-US" altLang="en-US" sz="86400" b="0" i="0" u="none" strike="noStrike" cap="none" normalizeH="0" baseline="0" smtClean="0">
              <a:ln>
                <a:noFill/>
              </a:ln>
              <a:solidFill>
                <a:srgbClr val="0063A6"/>
              </a:solidFill>
              <a:effectLst/>
              <a:latin typeface="inherit"/>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smtClean="0">
                <a:ln>
                  <a:noFill/>
                </a:ln>
                <a:solidFill>
                  <a:srgbClr val="0063A6"/>
                </a:solidFill>
                <a:effectLst/>
                <a:latin typeface="inherit"/>
                <a:cs typeface="Arial" pitchFamily="34" charset="0"/>
                <a:hlinkClick r:id="rId2"/>
              </a:rPr>
              <a:t>Websites</a:t>
            </a:r>
            <a:endParaRPr kumimoji="0" lang="en-US" altLang="en-US" b="0" i="0" u="none" strike="noStrike" cap="none" normalizeH="0" baseline="0" smtClean="0">
              <a:ln>
                <a:noFill/>
              </a:ln>
              <a:solidFill>
                <a:srgbClr val="0063A6"/>
              </a:solidFill>
              <a:effectLst/>
              <a:latin typeface="inherit"/>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smtClean="0">
                <a:ln>
                  <a:noFill/>
                </a:ln>
                <a:solidFill>
                  <a:srgbClr val="0063A6"/>
                </a:solidFill>
                <a:effectLst/>
                <a:latin typeface="inherit"/>
                <a:cs typeface="Arial" pitchFamily="34" charset="0"/>
                <a:hlinkClick r:id="rId2"/>
              </a:rPr>
              <a:t>Staff search</a:t>
            </a:r>
            <a:endParaRPr kumimoji="0" lang="en-US" altLang="en-US" sz="86400" b="0" i="0" u="none" strike="noStrike" cap="none" normalizeH="0" baseline="0" smtClean="0">
              <a:ln>
                <a:noFill/>
              </a:ln>
              <a:solidFill>
                <a:srgbClr val="0063A6"/>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6400" b="0" i="0" u="none" strike="noStrike" cap="none" normalizeH="0" baseline="0" smtClean="0">
                <a:ln>
                  <a:noFill/>
                </a:ln>
                <a:solidFill>
                  <a:srgbClr val="0063A6"/>
                </a:solidFill>
                <a:effectLst/>
                <a:latin typeface="inherit"/>
                <a:cs typeface="Arial" pitchFamily="34" charset="0"/>
              </a:rPr>
              <a:t>Search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86400" b="0" i="0" u="none" strike="noStrike" cap="none" normalizeH="0" baseline="0" smtClean="0">
                <a:ln>
                  <a:noFill/>
                </a:ln>
                <a:solidFill>
                  <a:srgbClr val="0063A6"/>
                </a:solidFill>
                <a:effectLst/>
                <a:latin typeface="inherit"/>
                <a:cs typeface="Arial" pitchFamily="34" charset="0"/>
                <a:hlinkClick r:id="rId2"/>
              </a:rPr>
              <a:t>Quick links</a:t>
            </a:r>
            <a:endParaRPr kumimoji="0" lang="en-US" altLang="en-US" sz="600" b="0" i="0" u="none" strike="noStrike" cap="none" normalizeH="0" baseline="0" smtClean="0">
              <a:ln>
                <a:noFill/>
              </a:ln>
              <a:solidFill>
                <a:schemeClr val="tx1"/>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86400" b="0" i="0" u="none" strike="noStrike" cap="none" normalizeH="0" baseline="0" smtClean="0">
                <a:ln>
                  <a:noFill/>
                </a:ln>
                <a:solidFill>
                  <a:srgbClr val="0063A6"/>
                </a:solidFill>
                <a:effectLst/>
                <a:latin typeface="inherit"/>
                <a:cs typeface="Arial" pitchFamily="34" charset="0"/>
                <a:hlinkClick r:id="rId2"/>
              </a:rPr>
              <a:t>Home</a:t>
            </a:r>
            <a:endParaRPr kumimoji="0" lang="en-US" altLang="en-US" sz="7200" b="0" i="0" u="none" strike="noStrike" cap="none" normalizeH="0" baseline="0" smtClean="0">
              <a:ln>
                <a:noFill/>
              </a:ln>
              <a:solidFill>
                <a:srgbClr val="0063A6"/>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7200" b="0" i="0" u="none" strike="noStrike" cap="none" normalizeH="0" baseline="0" smtClean="0">
                <a:ln>
                  <a:noFill/>
                </a:ln>
                <a:solidFill>
                  <a:srgbClr val="0063A6"/>
                </a:solidFill>
                <a:effectLst/>
                <a:latin typeface="inherit"/>
                <a:cs typeface="Arial" pitchFamily="34" charset="0"/>
                <a:hlinkClick r:id="rId3"/>
              </a:rPr>
              <a:t>Programme</a:t>
            </a:r>
            <a:endParaRPr kumimoji="0" lang="en-US" altLang="en-US" sz="7200" b="0" i="0" u="none" strike="noStrike" cap="none" normalizeH="0" baseline="0" smtClean="0">
              <a:ln>
                <a:noFill/>
              </a:ln>
              <a:solidFill>
                <a:srgbClr val="0063A6"/>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7200" b="0" i="0" u="none" strike="noStrike" cap="none" normalizeH="0" baseline="0" smtClean="0">
                <a:ln>
                  <a:noFill/>
                </a:ln>
                <a:solidFill>
                  <a:srgbClr val="0063A6"/>
                </a:solidFill>
                <a:effectLst/>
                <a:latin typeface="inherit"/>
                <a:cs typeface="Arial" pitchFamily="34" charset="0"/>
                <a:hlinkClick r:id="rId4"/>
              </a:rPr>
              <a:t>Venue</a:t>
            </a:r>
            <a:endParaRPr kumimoji="0" lang="en-US" altLang="en-US" sz="7200" b="0" i="0" u="none" strike="noStrike" cap="none" normalizeH="0" baseline="0" smtClean="0">
              <a:ln>
                <a:noFill/>
              </a:ln>
              <a:solidFill>
                <a:srgbClr val="0063A6"/>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7200" b="0" i="0" u="none" strike="noStrike" cap="none" normalizeH="0" baseline="0" smtClean="0">
                <a:ln>
                  <a:noFill/>
                </a:ln>
                <a:solidFill>
                  <a:srgbClr val="0063A6"/>
                </a:solidFill>
                <a:effectLst/>
                <a:latin typeface="inherit"/>
                <a:cs typeface="Arial" pitchFamily="34" charset="0"/>
                <a:hlinkClick r:id="rId5"/>
              </a:rPr>
              <a:t>Travel</a:t>
            </a:r>
            <a:endParaRPr kumimoji="0" lang="en-US" altLang="en-US" sz="600" b="0" i="0" u="none" strike="noStrike" cap="none" normalizeH="0" baseline="0" smtClean="0">
              <a:ln>
                <a:noFill/>
              </a:ln>
              <a:solidFill>
                <a:schemeClr val="tx1"/>
              </a:solidFill>
              <a:effectLst/>
              <a:latin typeface="inherit"/>
              <a:cs typeface="Arial" pitchFamily="34" charset="0"/>
            </a:endParaRPr>
          </a:p>
          <a:p>
            <a:pPr marL="0" marR="0" lvl="0" indent="0" algn="l" defTabSz="914400" rtl="0" eaLnBrk="0" fontAlgn="ctr"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itchFamily="34" charset="0"/>
                <a:cs typeface="Arial" pitchFamily="34" charset="0"/>
                <a:hlinkClick r:id="rId6"/>
              </a:rPr>
              <a:t>Conference in Vienna, 30th October 2018</a:t>
            </a:r>
            <a:r>
              <a:rPr kumimoji="0" lang="en-US" altLang="en-US" sz="600" b="0" i="0" u="none" strike="noStrike" cap="none" normalizeH="0" baseline="0" smtClean="0">
                <a:ln>
                  <a:noFill/>
                </a:ln>
                <a:solidFill>
                  <a:schemeClr val="tx1"/>
                </a:solidFill>
                <a:effectLst/>
                <a:latin typeface="Arial" pitchFamily="34" charset="0"/>
                <a:cs typeface="Arial" pitchFamily="34" charset="0"/>
                <a:hlinkClick r:id="rId6"/>
              </a:rPr>
              <a:t/>
            </a:r>
            <a:br>
              <a:rPr kumimoji="0" lang="en-US" altLang="en-US" sz="600" b="0" i="0" u="none" strike="noStrike" cap="none" normalizeH="0" baseline="0" smtClean="0">
                <a:ln>
                  <a:noFill/>
                </a:ln>
                <a:solidFill>
                  <a:schemeClr val="tx1"/>
                </a:solidFill>
                <a:effectLst/>
                <a:latin typeface="Arial" pitchFamily="34" charset="0"/>
                <a:cs typeface="Arial" pitchFamily="34" charset="0"/>
                <a:hlinkClick r:id="rId6"/>
              </a:rPr>
            </a:br>
            <a:r>
              <a:rPr kumimoji="0" lang="en-US" altLang="en-US" sz="2000" b="0" i="0" u="none" strike="noStrike" cap="none" normalizeH="0" baseline="0" smtClean="0">
                <a:ln>
                  <a:noFill/>
                </a:ln>
                <a:solidFill>
                  <a:schemeClr val="tx1"/>
                </a:solidFill>
                <a:effectLst/>
                <a:latin typeface="Arial" pitchFamily="34" charset="0"/>
                <a:cs typeface="Arial" pitchFamily="34" charset="0"/>
                <a:hlinkClick r:id="rId6"/>
              </a:rPr>
              <a:t>The European Open Science Cloud: </a:t>
            </a:r>
            <a:br>
              <a:rPr kumimoji="0" lang="en-US" altLang="en-US" sz="2000" b="0" i="0" u="none" strike="noStrike" cap="none" normalizeH="0" baseline="0" smtClean="0">
                <a:ln>
                  <a:noFill/>
                </a:ln>
                <a:solidFill>
                  <a:schemeClr val="tx1"/>
                </a:solidFill>
                <a:effectLst/>
                <a:latin typeface="Arial" pitchFamily="34" charset="0"/>
                <a:cs typeface="Arial" pitchFamily="34" charset="0"/>
                <a:hlinkClick r:id="rId6"/>
              </a:rPr>
            </a:br>
            <a:r>
              <a:rPr kumimoji="0" lang="en-US" altLang="en-US" sz="2000" b="0" i="0" u="none" strike="noStrike" cap="none" normalizeH="0" baseline="0" smtClean="0">
                <a:ln>
                  <a:noFill/>
                </a:ln>
                <a:solidFill>
                  <a:schemeClr val="tx1"/>
                </a:solidFill>
                <a:effectLst/>
                <a:latin typeface="Arial" pitchFamily="34" charset="0"/>
                <a:cs typeface="Arial" pitchFamily="34" charset="0"/>
                <a:hlinkClick r:id="rId6"/>
              </a:rPr>
              <a:t>Austria takes initiative</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ctr"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t>
            </a:r>
            <a:r>
              <a:rPr kumimoji="0" lang="en-US" altLang="en-US" sz="10500" b="0" i="0" u="none" strike="noStrike" cap="none" normalizeH="0" baseline="0" smtClean="0">
                <a:ln>
                  <a:noFill/>
                </a:ln>
                <a:solidFill>
                  <a:schemeClr val="tx1"/>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itchFamily="34" charset="0"/>
                <a:cs typeface="Arial" pitchFamily="34" charset="0"/>
                <a:hlinkClick r:id="rId6"/>
              </a:rPr>
              <a:t>Conference in Vienna, 30th October 2018</a:t>
            </a:r>
            <a:r>
              <a:rPr kumimoji="0" lang="en-US" altLang="en-US" sz="600" b="0" i="0" u="none" strike="noStrike" cap="none" normalizeH="0" baseline="0" smtClean="0">
                <a:ln>
                  <a:noFill/>
                </a:ln>
                <a:solidFill>
                  <a:schemeClr val="tx1"/>
                </a:solidFill>
                <a:effectLst/>
                <a:latin typeface="Arial" pitchFamily="34" charset="0"/>
                <a:cs typeface="Arial" pitchFamily="34" charset="0"/>
                <a:hlinkClick r:id="rId6"/>
              </a:rPr>
              <a:t/>
            </a:r>
            <a:br>
              <a:rPr kumimoji="0" lang="en-US" altLang="en-US" sz="600" b="0" i="0" u="none" strike="noStrike" cap="none" normalizeH="0" baseline="0" smtClean="0">
                <a:ln>
                  <a:noFill/>
                </a:ln>
                <a:solidFill>
                  <a:schemeClr val="tx1"/>
                </a:solidFill>
                <a:effectLst/>
                <a:latin typeface="Arial" pitchFamily="34" charset="0"/>
                <a:cs typeface="Arial" pitchFamily="34" charset="0"/>
                <a:hlinkClick r:id="rId6"/>
              </a:rPr>
            </a:br>
            <a:r>
              <a:rPr kumimoji="0" lang="en-US" altLang="en-US" sz="2000" b="0" i="0" u="none" strike="noStrike" cap="none" normalizeH="0" baseline="0" smtClean="0">
                <a:ln>
                  <a:noFill/>
                </a:ln>
                <a:solidFill>
                  <a:schemeClr val="tx1"/>
                </a:solidFill>
                <a:effectLst/>
                <a:latin typeface="Arial" pitchFamily="34" charset="0"/>
                <a:cs typeface="Arial" pitchFamily="34" charset="0"/>
                <a:hlinkClick r:id="rId6"/>
              </a:rPr>
              <a:t>The European Open Science Cloud: </a:t>
            </a:r>
            <a:br>
              <a:rPr kumimoji="0" lang="en-US" altLang="en-US" sz="2000" b="0" i="0" u="none" strike="noStrike" cap="none" normalizeH="0" baseline="0" smtClean="0">
                <a:ln>
                  <a:noFill/>
                </a:ln>
                <a:solidFill>
                  <a:schemeClr val="tx1"/>
                </a:solidFill>
                <a:effectLst/>
                <a:latin typeface="Arial" pitchFamily="34" charset="0"/>
                <a:cs typeface="Arial" pitchFamily="34" charset="0"/>
                <a:hlinkClick r:id="rId6"/>
              </a:rPr>
            </a:br>
            <a:r>
              <a:rPr kumimoji="0" lang="en-US" altLang="en-US" sz="2000" b="0" i="0" u="none" strike="noStrike" cap="none" normalizeH="0" baseline="0" smtClean="0">
                <a:ln>
                  <a:noFill/>
                </a:ln>
                <a:solidFill>
                  <a:schemeClr val="tx1"/>
                </a:solidFill>
                <a:effectLst/>
                <a:latin typeface="Arial" pitchFamily="34" charset="0"/>
                <a:cs typeface="Arial" pitchFamily="34" charset="0"/>
                <a:hlinkClick r:id="rId6"/>
              </a:rPr>
              <a:t>Austria takes initiative</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smtClean="0">
                <a:ln>
                  <a:noFill/>
                </a:ln>
                <a:solidFill>
                  <a:srgbClr val="CC0000"/>
                </a:solidFill>
                <a:effectLst/>
                <a:latin typeface="inherit"/>
                <a:cs typeface="Arial" pitchFamily="34" charset="0"/>
              </a:rPr>
              <a:t>You are here:</a:t>
            </a:r>
            <a:endParaRPr kumimoji="0" lang="en-US" altLang="en-US" sz="86400" b="0" i="0" u="none" strike="noStrike" cap="none" normalizeH="0" baseline="0" smtClean="0">
              <a:ln>
                <a:noFill/>
              </a:ln>
              <a:solidFill>
                <a:srgbClr val="0063A6"/>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smtClean="0">
                <a:ln>
                  <a:noFill/>
                </a:ln>
                <a:solidFill>
                  <a:srgbClr val="0063A6"/>
                </a:solidFill>
                <a:effectLst/>
                <a:latin typeface="inherit"/>
                <a:cs typeface="Arial" pitchFamily="34" charset="0"/>
                <a:hlinkClick r:id="rId6"/>
              </a:rPr>
              <a:t>Conference in Vienna, 30th October 2018</a:t>
            </a:r>
            <a:r>
              <a:rPr kumimoji="0" lang="en-US" altLang="en-US" sz="86400" b="0" i="0" u="none" strike="noStrike" cap="none" normalizeH="0" baseline="0" smtClean="0">
                <a:ln>
                  <a:noFill/>
                </a:ln>
                <a:solidFill>
                  <a:srgbClr val="0063A6"/>
                </a:solidFill>
                <a:effectLst/>
                <a:latin typeface="inherit"/>
                <a:cs typeface="Arial" pitchFamily="34" charset="0"/>
                <a:hlinkClick r:id="rId6"/>
              </a:rPr>
              <a:t> | </a:t>
            </a:r>
            <a:r>
              <a:rPr kumimoji="0" lang="en-US" altLang="en-US" sz="2000" b="0" i="0" u="none" strike="noStrike" cap="none" normalizeH="0" baseline="0" smtClean="0">
                <a:ln>
                  <a:noFill/>
                </a:ln>
                <a:solidFill>
                  <a:srgbClr val="0063A6"/>
                </a:solidFill>
                <a:effectLst/>
                <a:latin typeface="inherit"/>
                <a:cs typeface="Arial" pitchFamily="34" charset="0"/>
                <a:hlinkClick r:id="rId6"/>
              </a:rPr>
              <a:t>The European Open Science Cloud: | Austria takes initiative</a:t>
            </a:r>
            <a:endParaRPr kumimoji="0" lang="en-US" altLang="en-US" sz="7200" b="0" i="0" u="none" strike="noStrike" cap="none" normalizeH="0" baseline="0" smtClean="0">
              <a:ln>
                <a:noFill/>
              </a:ln>
              <a:solidFill>
                <a:srgbClr val="0063A6"/>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7200" b="0" i="0" u="none" strike="noStrike" cap="none" normalizeH="0" baseline="0" smtClean="0">
                <a:ln>
                  <a:noFill/>
                </a:ln>
                <a:solidFill>
                  <a:srgbClr val="0063A6"/>
                </a:solidFill>
                <a:effectLst/>
                <a:latin typeface="inherit"/>
                <a:cs typeface="Arial" pitchFamily="34" charset="0"/>
              </a:rPr>
              <a:t>Home</a:t>
            </a:r>
            <a:endParaRPr kumimoji="0" lang="en-US" altLang="en-US" sz="600" b="0" i="0" u="none" strike="noStrike" cap="none" normalizeH="0" baseline="0" smtClean="0">
              <a:ln>
                <a:noFill/>
              </a:ln>
              <a:solidFill>
                <a:schemeClr val="tx1"/>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0" y="0"/>
            <a:ext cx="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14264" rIns="91440" bIns="114264" numCol="1" anchor="ctr" anchorCtr="0" compatLnSpc="1">
            <a:prstTxWarp prst="textNoShape">
              <a:avLst/>
            </a:prstTxWarp>
            <a:spAutoFit/>
          </a:bodyPr>
          <a:lstStyle/>
          <a:p>
            <a:endParaRPr lang="en-GB"/>
          </a:p>
        </p:txBody>
      </p:sp>
      <p:sp>
        <p:nvSpPr>
          <p:cNvPr id="9" name="Rectangle 7"/>
          <p:cNvSpPr>
            <a:spLocks noChangeArrowheads="1"/>
          </p:cNvSpPr>
          <p:nvPr/>
        </p:nvSpPr>
        <p:spPr bwMode="auto">
          <a:xfrm>
            <a:off x="0" y="0"/>
            <a:ext cx="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14264" rIns="91440" bIns="114264" numCol="1" anchor="ctr" anchorCtr="0" compatLnSpc="1">
            <a:prstTxWarp prst="textNoShape">
              <a:avLst/>
            </a:prstTxWarp>
            <a:spAutoFit/>
          </a:bodyPr>
          <a:lstStyle/>
          <a:p>
            <a:endParaRPr lang="en-GB"/>
          </a:p>
        </p:txBody>
      </p:sp>
      <p:sp>
        <p:nvSpPr>
          <p:cNvPr id="10" name="Rectangle 8"/>
          <p:cNvSpPr>
            <a:spLocks noChangeArrowheads="1"/>
          </p:cNvSpPr>
          <p:nvPr/>
        </p:nvSpPr>
        <p:spPr bwMode="auto">
          <a:xfrm>
            <a:off x="0" y="0"/>
            <a:ext cx="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4283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10"/>
          <p:cNvSpPr>
            <a:spLocks noChangeArrowheads="1"/>
          </p:cNvSpPr>
          <p:nvPr/>
        </p:nvSpPr>
        <p:spPr bwMode="auto">
          <a:xfrm>
            <a:off x="0" y="0"/>
            <a:ext cx="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23805"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333333"/>
                </a:solidFill>
                <a:effectLst/>
                <a:latin typeface="inherit"/>
                <a:cs typeface="Arial" pitchFamily="34" charset="0"/>
              </a:rPr>
              <a:t>The European Open Science Cloud (EOSC)</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11"/>
          <p:cNvSpPr>
            <a:spLocks noChangeArrowheads="1"/>
          </p:cNvSpPr>
          <p:nvPr/>
        </p:nvSpPr>
        <p:spPr bwMode="auto">
          <a:xfrm>
            <a:off x="0" y="0"/>
            <a:ext cx="0" cy="0"/>
          </a:xfrm>
          <a:prstGeom prst="rect">
            <a:avLst/>
          </a:prstGeom>
          <a:solidFill>
            <a:srgbClr val="196CA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FFFFFF"/>
                </a:solidFill>
                <a:effectLst/>
                <a:latin typeface="Arial" pitchFamily="34" charset="0"/>
                <a:cs typeface="Arial" pitchFamily="34" charset="0"/>
              </a:rPr>
              <a:t>The idea of a </a:t>
            </a:r>
            <a:r>
              <a:rPr kumimoji="0" lang="en-US" altLang="en-US" sz="1100" b="0" i="0" u="none" strike="noStrike" cap="none" normalizeH="0" baseline="0" smtClean="0">
                <a:ln>
                  <a:noFill/>
                </a:ln>
                <a:solidFill>
                  <a:srgbClr val="FFFFFF"/>
                </a:solidFill>
                <a:effectLst/>
                <a:latin typeface="Arial" pitchFamily="34" charset="0"/>
                <a:cs typeface="Arial" pitchFamily="34" charset="0"/>
                <a:hlinkClick r:id="rId7"/>
              </a:rPr>
              <a:t>European Open Science Cloud</a:t>
            </a:r>
            <a:r>
              <a:rPr kumimoji="0" lang="en-US" altLang="en-US" sz="900" b="1" i="0" u="none" strike="noStrike" cap="none" normalizeH="0" baseline="0" smtClean="0">
                <a:ln>
                  <a:noFill/>
                </a:ln>
                <a:solidFill>
                  <a:srgbClr val="FFFFFF"/>
                </a:solidFill>
                <a:effectLst/>
                <a:latin typeface="Arial" pitchFamily="34" charset="0"/>
                <a:cs typeface="Arial" pitchFamily="34" charset="0"/>
              </a:rPr>
              <a:t> (EOSC) emerged in 2015 as the European Commission’s vision of an integrated transnational research infrastructure to support and promote open science and innovation in Europe and beyond. The EOSC federates existing scientific data systems to offer science and technology professionals unprecedented access to storage, management, analysis, and re-use of research data and services that have been historically confined within geographic borders or scientific disciplines. The EOSC envisions establishing a European data infrastructure, integrating high-capacity cloud solutions, eventually widening the scope of these services to include the public sector and industry.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2"/>
          <p:cNvSpPr>
            <a:spLocks noChangeArrowheads="1"/>
          </p:cNvSpPr>
          <p:nvPr/>
        </p:nvSpPr>
        <p:spPr bwMode="auto">
          <a:xfrm>
            <a:off x="0" y="0"/>
            <a:ext cx="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23805"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FFFFFF"/>
                </a:solidFill>
                <a:effectLst/>
                <a:latin typeface="Arial" pitchFamily="34" charset="0"/>
                <a:cs typeface="Arial" pitchFamily="34" charset="0"/>
              </a:rPr>
              <a:t>Several important EOSC milestones will occur during the Austrian EU presidency in the second half of 2018. One of these events will be a conference showcasing European and Austrian organizations, infrastructure projects, and data initiatives—the material foundations on which the EOSC infrastructures will be built—that embody the EOSC themes of Governance &amp; Funding, Data Culture and FAIR Data, and Services and Architecture.</a:t>
            </a:r>
            <a:br>
              <a:rPr kumimoji="0" lang="en-US" altLang="en-US" sz="900" b="1" i="0" u="none" strike="noStrike" cap="none" normalizeH="0" baseline="0" smtClean="0">
                <a:ln>
                  <a:noFill/>
                </a:ln>
                <a:solidFill>
                  <a:srgbClr val="FFFFFF"/>
                </a:solidFill>
                <a:effectLst/>
                <a:latin typeface="Arial" pitchFamily="34" charset="0"/>
                <a:cs typeface="Arial" pitchFamily="34" charset="0"/>
              </a:rPr>
            </a:br>
            <a:r>
              <a:rPr kumimoji="0" lang="en-US" altLang="en-US" sz="900" b="1" i="0" u="none" strike="noStrike" cap="none" normalizeH="0" baseline="0" smtClean="0">
                <a:ln>
                  <a:noFill/>
                </a:ln>
                <a:solidFill>
                  <a:srgbClr val="FFFFFF"/>
                </a:solidFill>
                <a:effectLst/>
                <a:latin typeface="Arial" pitchFamily="34" charset="0"/>
                <a:cs typeface="Arial" pitchFamily="34" charset="0"/>
              </a:rPr>
              <a:t>  </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smtClean="0">
              <a:ln>
                <a:noFill/>
              </a:ln>
              <a:solidFill>
                <a:srgbClr val="333333"/>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333333"/>
                </a:solidFill>
                <a:effectLst/>
                <a:latin typeface="inherit"/>
                <a:cs typeface="Arial" pitchFamily="34" charset="0"/>
              </a:rPr>
              <a:t>The Conference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13"/>
          <p:cNvSpPr>
            <a:spLocks noChangeArrowheads="1"/>
          </p:cNvSpPr>
          <p:nvPr/>
        </p:nvSpPr>
        <p:spPr bwMode="auto">
          <a:xfrm>
            <a:off x="0" y="0"/>
            <a:ext cx="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23805"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FFFFFF"/>
                </a:solidFill>
                <a:effectLst/>
                <a:latin typeface="Arial" pitchFamily="34" charset="0"/>
                <a:cs typeface="Arial" pitchFamily="34" charset="0"/>
              </a:rPr>
              <a:t>The Presidency event "The European Open Science Cloud: Austria takes initiative" will be held on 30 October 2018 at the University of Vienna. It will be a full-day event, covering all aspects of existing national and regional EOSC-ready programs. The session will be concluded with a panel discussion on how the EOSC can be implemented effectively at the Member State level. The conference will take place at the University of Vienna and is organized in collaboration with a team of senior experts of the </a:t>
            </a:r>
            <a:r>
              <a:rPr kumimoji="0" lang="en-US" altLang="en-US" sz="1100" b="0" i="0" u="none" strike="noStrike" cap="none" normalizeH="0" baseline="0" smtClean="0">
                <a:ln>
                  <a:noFill/>
                </a:ln>
                <a:solidFill>
                  <a:srgbClr val="FFFFFF"/>
                </a:solidFill>
                <a:effectLst/>
                <a:latin typeface="Arial" pitchFamily="34" charset="0"/>
                <a:cs typeface="Arial" pitchFamily="34" charset="0"/>
                <a:hlinkClick r:id="rId8"/>
              </a:rPr>
              <a:t>Library and Archive Services of the University of Vienna</a:t>
            </a:r>
            <a:r>
              <a:rPr kumimoji="0" lang="en-US" altLang="en-US" sz="900" b="1" i="0" u="none" strike="noStrike" cap="none" normalizeH="0" baseline="0" smtClean="0">
                <a:ln>
                  <a:noFill/>
                </a:ln>
                <a:solidFill>
                  <a:srgbClr val="FFFFFF"/>
                </a:solidFill>
                <a:effectLst/>
                <a:latin typeface="Arial" pitchFamily="34" charset="0"/>
                <a:cs typeface="Arial" pitchFamily="34" charset="0"/>
              </a:rPr>
              <a:t>, the </a:t>
            </a:r>
            <a:r>
              <a:rPr kumimoji="0" lang="en-US" altLang="en-US" sz="1100" b="0" i="0" u="none" strike="noStrike" cap="none" normalizeH="0" baseline="0" smtClean="0">
                <a:ln>
                  <a:noFill/>
                </a:ln>
                <a:solidFill>
                  <a:srgbClr val="FFFFFF"/>
                </a:solidFill>
                <a:effectLst/>
                <a:latin typeface="Arial" pitchFamily="34" charset="0"/>
                <a:cs typeface="Arial" pitchFamily="34" charset="0"/>
                <a:hlinkClick r:id="rId9"/>
              </a:rPr>
              <a:t>Vienna University Computer Center</a:t>
            </a:r>
            <a:r>
              <a:rPr kumimoji="0" lang="en-US" altLang="en-US" sz="900" b="1" i="0" u="none" strike="noStrike" cap="none" normalizeH="0" baseline="0" smtClean="0">
                <a:ln>
                  <a:noFill/>
                </a:ln>
                <a:solidFill>
                  <a:srgbClr val="FFFFFF"/>
                </a:solidFill>
                <a:effectLst/>
                <a:latin typeface="Arial" pitchFamily="34" charset="0"/>
                <a:cs typeface="Arial" pitchFamily="34" charset="0"/>
              </a:rPr>
              <a:t>, the Center for Research Data Management of TU Wien, the Austrian Federal </a:t>
            </a:r>
            <a:r>
              <a:rPr kumimoji="0" lang="en-US" altLang="en-US" sz="1100" b="0" i="0" u="none" strike="noStrike" cap="none" normalizeH="0" baseline="0" smtClean="0">
                <a:ln>
                  <a:noFill/>
                </a:ln>
                <a:solidFill>
                  <a:srgbClr val="FFFFFF"/>
                </a:solidFill>
                <a:effectLst/>
                <a:latin typeface="Arial" pitchFamily="34" charset="0"/>
                <a:cs typeface="Arial" pitchFamily="34" charset="0"/>
                <a:hlinkClick r:id="rId10"/>
              </a:rPr>
              <a:t>Ministry of Education, Science and Research</a:t>
            </a:r>
            <a:r>
              <a:rPr kumimoji="0" lang="en-US" altLang="en-US" sz="900" b="1" i="0" u="none" strike="noStrike" cap="none" normalizeH="0" baseline="0" smtClean="0">
                <a:ln>
                  <a:noFill/>
                </a:ln>
                <a:solidFill>
                  <a:srgbClr val="FFFFFF"/>
                </a:solidFill>
                <a:effectLst/>
                <a:latin typeface="Arial" pitchFamily="34" charset="0"/>
                <a:cs typeface="Arial" pitchFamily="34" charset="0"/>
              </a:rPr>
              <a:t> - BMBWF/ unit responsible for technical science and the European Commission.</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smtClean="0">
              <a:ln>
                <a:noFill/>
              </a:ln>
              <a:solidFill>
                <a:srgbClr val="333333"/>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333333"/>
                </a:solidFill>
                <a:effectLst/>
                <a:latin typeface="inherit"/>
                <a:cs typeface="Arial" pitchFamily="34" charset="0"/>
              </a:rPr>
              <a:t>Organizers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14"/>
          <p:cNvSpPr>
            <a:spLocks noChangeArrowheads="1"/>
          </p:cNvSpPr>
          <p:nvPr/>
        </p:nvSpPr>
        <p:spPr bwMode="auto">
          <a:xfrm>
            <a:off x="0" y="0"/>
            <a:ext cx="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23805"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FFFFFF"/>
                </a:solidFill>
                <a:effectLst/>
                <a:latin typeface="Arial" pitchFamily="34" charset="0"/>
                <a:cs typeface="Arial" pitchFamily="34" charset="0"/>
              </a:rPr>
              <a:t>Austrian Federal Ministry of Education, Science and Research (BMBWF), </a:t>
            </a:r>
            <a:br>
              <a:rPr kumimoji="0" lang="en-US" altLang="en-US" sz="900" b="1" i="0" u="none" strike="noStrike" cap="none" normalizeH="0" baseline="0" smtClean="0">
                <a:ln>
                  <a:noFill/>
                </a:ln>
                <a:solidFill>
                  <a:srgbClr val="FFFFFF"/>
                </a:solidFill>
                <a:effectLst/>
                <a:latin typeface="Arial" pitchFamily="34" charset="0"/>
                <a:cs typeface="Arial" pitchFamily="34" charset="0"/>
              </a:rPr>
            </a:br>
            <a:r>
              <a:rPr kumimoji="0" lang="en-US" altLang="en-US" sz="900" b="1" i="0" u="none" strike="noStrike" cap="none" normalizeH="0" baseline="0" smtClean="0">
                <a:ln>
                  <a:noFill/>
                </a:ln>
                <a:solidFill>
                  <a:srgbClr val="FFFFFF"/>
                </a:solidFill>
                <a:effectLst/>
                <a:latin typeface="Arial" pitchFamily="34" charset="0"/>
                <a:cs typeface="Arial" pitchFamily="34" charset="0"/>
              </a:rPr>
              <a:t>University of Vienna,</a:t>
            </a:r>
            <a:br>
              <a:rPr kumimoji="0" lang="en-US" altLang="en-US" sz="900" b="1" i="0" u="none" strike="noStrike" cap="none" normalizeH="0" baseline="0" smtClean="0">
                <a:ln>
                  <a:noFill/>
                </a:ln>
                <a:solidFill>
                  <a:srgbClr val="FFFFFF"/>
                </a:solidFill>
                <a:effectLst/>
                <a:latin typeface="Arial" pitchFamily="34" charset="0"/>
                <a:cs typeface="Arial" pitchFamily="34" charset="0"/>
              </a:rPr>
            </a:br>
            <a:r>
              <a:rPr kumimoji="0" lang="en-US" altLang="en-US" sz="900" b="1" i="0" u="none" strike="noStrike" cap="none" normalizeH="0" baseline="0" smtClean="0">
                <a:ln>
                  <a:noFill/>
                </a:ln>
                <a:solidFill>
                  <a:srgbClr val="FFFFFF"/>
                </a:solidFill>
                <a:effectLst/>
                <a:latin typeface="Arial" pitchFamily="34" charset="0"/>
                <a:cs typeface="Arial" pitchFamily="34" charset="0"/>
              </a:rPr>
              <a:t>TU Wien,</a:t>
            </a:r>
            <a:br>
              <a:rPr kumimoji="0" lang="en-US" altLang="en-US" sz="900" b="1" i="0" u="none" strike="noStrike" cap="none" normalizeH="0" baseline="0" smtClean="0">
                <a:ln>
                  <a:noFill/>
                </a:ln>
                <a:solidFill>
                  <a:srgbClr val="FFFFFF"/>
                </a:solidFill>
                <a:effectLst/>
                <a:latin typeface="Arial" pitchFamily="34" charset="0"/>
                <a:cs typeface="Arial" pitchFamily="34" charset="0"/>
              </a:rPr>
            </a:br>
            <a:r>
              <a:rPr kumimoji="0" lang="en-US" altLang="en-US" sz="900" b="1" i="0" u="none" strike="noStrike" cap="none" normalizeH="0" baseline="0" smtClean="0">
                <a:ln>
                  <a:noFill/>
                </a:ln>
                <a:solidFill>
                  <a:srgbClr val="FFFFFF"/>
                </a:solidFill>
                <a:effectLst/>
                <a:latin typeface="Arial" pitchFamily="34" charset="0"/>
                <a:cs typeface="Arial" pitchFamily="34" charset="0"/>
              </a:rPr>
              <a:t>European Commission</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333333"/>
                </a:solidFill>
                <a:effectLst/>
                <a:latin typeface="inherit"/>
                <a:cs typeface="Arial" pitchFamily="34" charset="0"/>
              </a:rPr>
              <a:t>Contact</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600" b="0" i="1" u="none" strike="noStrike" cap="none" normalizeH="0" baseline="0" smtClean="0">
                <a:ln>
                  <a:noFill/>
                </a:ln>
                <a:solidFill>
                  <a:schemeClr val="tx1"/>
                </a:solidFill>
                <a:effectLst/>
                <a:latin typeface="Arial" pitchFamily="34" charset="0"/>
                <a:cs typeface="Arial" pitchFamily="34" charset="0"/>
              </a:rPr>
              <a:t>The European Open Science Cloud: Austria takes initiative</a:t>
            </a:r>
            <a:br>
              <a:rPr kumimoji="0" lang="en-US" altLang="en-US" sz="600" b="0" i="1" u="none" strike="noStrike" cap="none" normalizeH="0" baseline="0" smtClean="0">
                <a:ln>
                  <a:noFill/>
                </a:ln>
                <a:solidFill>
                  <a:schemeClr val="tx1"/>
                </a:solidFill>
                <a:effectLst/>
                <a:latin typeface="Arial" pitchFamily="34" charset="0"/>
                <a:cs typeface="Arial" pitchFamily="34" charset="0"/>
              </a:rPr>
            </a:br>
            <a:r>
              <a:rPr kumimoji="0" lang="en-US" altLang="en-US" sz="600" b="0" i="1" u="none" strike="noStrike" cap="none" normalizeH="0" baseline="0" smtClean="0">
                <a:ln>
                  <a:noFill/>
                </a:ln>
                <a:solidFill>
                  <a:schemeClr val="tx1"/>
                </a:solidFill>
                <a:effectLst/>
                <a:latin typeface="Arial" pitchFamily="34" charset="0"/>
                <a:cs typeface="Arial" pitchFamily="34" charset="0"/>
              </a:rPr>
              <a:t>Universitätsring 1</a:t>
            </a:r>
            <a:br>
              <a:rPr kumimoji="0" lang="en-US" altLang="en-US" sz="600" b="0" i="1" u="none" strike="noStrike" cap="none" normalizeH="0" baseline="0" smtClean="0">
                <a:ln>
                  <a:noFill/>
                </a:ln>
                <a:solidFill>
                  <a:schemeClr val="tx1"/>
                </a:solidFill>
                <a:effectLst/>
                <a:latin typeface="Arial" pitchFamily="34" charset="0"/>
                <a:cs typeface="Arial" pitchFamily="34" charset="0"/>
              </a:rPr>
            </a:br>
            <a:r>
              <a:rPr kumimoji="0" lang="en-US" altLang="en-US" sz="600" b="0" i="1" u="none" strike="noStrike" cap="none" normalizeH="0" baseline="0" smtClean="0">
                <a:ln>
                  <a:noFill/>
                </a:ln>
                <a:solidFill>
                  <a:schemeClr val="tx1"/>
                </a:solidFill>
                <a:effectLst/>
                <a:latin typeface="Arial" pitchFamily="34" charset="0"/>
                <a:cs typeface="Arial" pitchFamily="34" charset="0"/>
              </a:rPr>
              <a:t>A-1010 Vienna</a:t>
            </a:r>
            <a:br>
              <a:rPr kumimoji="0" lang="en-US" altLang="en-US" sz="600" b="0" i="1" u="none" strike="noStrike" cap="none" normalizeH="0" baseline="0" smtClean="0">
                <a:ln>
                  <a:noFill/>
                </a:ln>
                <a:solidFill>
                  <a:schemeClr val="tx1"/>
                </a:solidFill>
                <a:effectLst/>
                <a:latin typeface="Arial" pitchFamily="34" charset="0"/>
                <a:cs typeface="Arial" pitchFamily="34" charset="0"/>
              </a:rPr>
            </a:br>
            <a:r>
              <a:rPr kumimoji="0" lang="en-US" altLang="en-US" sz="1800" b="0" i="1" u="none" strike="noStrike" cap="none" normalizeH="0" baseline="0" smtClean="0">
                <a:ln>
                  <a:noFill/>
                </a:ln>
                <a:solidFill>
                  <a:schemeClr val="tx1"/>
                </a:solidFill>
                <a:effectLst/>
                <a:latin typeface="Arial" pitchFamily="34" charset="0"/>
                <a:cs typeface="Arial" pitchFamily="34" charset="0"/>
              </a:rPr>
              <a:t>T: +43-1-4277-17677</a:t>
            </a:r>
            <a:br>
              <a:rPr kumimoji="0" lang="en-US" altLang="en-US" sz="1800" b="0" i="1" u="none" strike="noStrike" cap="none" normalizeH="0" baseline="0" smtClean="0">
                <a:ln>
                  <a:noFill/>
                </a:ln>
                <a:solidFill>
                  <a:schemeClr val="tx1"/>
                </a:solidFill>
                <a:effectLst/>
                <a:latin typeface="Arial" pitchFamily="34" charset="0"/>
                <a:cs typeface="Arial" pitchFamily="34" charset="0"/>
              </a:rPr>
            </a:br>
            <a:r>
              <a:rPr kumimoji="0" lang="en-US" altLang="en-US" sz="1800" b="0" i="1" u="none" strike="noStrike" cap="none" normalizeH="0" baseline="0" smtClean="0">
                <a:ln>
                  <a:noFill/>
                </a:ln>
                <a:solidFill>
                  <a:schemeClr val="tx1"/>
                </a:solidFill>
                <a:effectLst/>
                <a:latin typeface="Arial" pitchFamily="34" charset="0"/>
                <a:cs typeface="Arial" pitchFamily="34" charset="0"/>
              </a:rPr>
              <a:t>eosc18</a:t>
            </a:r>
            <a:r>
              <a:rPr kumimoji="0" lang="en-US" altLang="en-US" b="0" i="1" u="none" strike="noStrike" cap="none" normalizeH="0" baseline="0" smtClean="0">
                <a:ln>
                  <a:noFill/>
                </a:ln>
                <a:solidFill>
                  <a:schemeClr val="tx1"/>
                </a:solidFill>
                <a:effectLst/>
                <a:latin typeface="Arial" pitchFamily="34" charset="0"/>
                <a:cs typeface="Arial" pitchFamily="34" charset="0"/>
              </a:rPr>
              <a:t>@</a:t>
            </a:r>
            <a:r>
              <a:rPr kumimoji="0" lang="en-US" altLang="en-US" sz="600" b="0" i="1" u="none" strike="noStrike" cap="none" normalizeH="0" baseline="0" smtClean="0">
                <a:ln>
                  <a:noFill/>
                </a:ln>
                <a:solidFill>
                  <a:schemeClr val="tx1"/>
                </a:solidFill>
                <a:effectLst/>
                <a:latin typeface="Arial" pitchFamily="34" charset="0"/>
                <a:cs typeface="Arial" pitchFamily="34" charset="0"/>
              </a:rPr>
              <a:t>univie.ac.at</a:t>
            </a:r>
            <a:r>
              <a:rPr kumimoji="0" lang="en-US" altLang="en-US" sz="1800" b="0" i="1" u="none" strike="noStrike" cap="none" normalizeH="0" baseline="0" smtClean="0">
                <a:ln>
                  <a:noFill/>
                </a:ln>
                <a:solidFill>
                  <a:schemeClr val="tx1"/>
                </a:solidFill>
                <a:effectLst/>
                <a:latin typeface="Arial" pitchFamily="34" charset="0"/>
                <a:cs typeface="Arial" pitchFamily="34" charset="0"/>
              </a:rPr>
              <a:t/>
            </a:r>
            <a:br>
              <a:rPr kumimoji="0" lang="en-US" altLang="en-US" sz="1800" b="0" i="1"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smtClean="0">
              <a:ln>
                <a:noFill/>
              </a:ln>
              <a:solidFill>
                <a:srgbClr val="333333"/>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kumimoji="0" lang="en-US" altLang="en-US" sz="1100" b="0" i="0" u="none" strike="noStrike" cap="none" normalizeH="0" baseline="0" smtClean="0">
                <a:ln>
                  <a:noFill/>
                </a:ln>
                <a:solidFill>
                  <a:srgbClr val="333333"/>
                </a:solidFill>
                <a:effectLst/>
                <a:latin typeface="inherit"/>
                <a:cs typeface="Arial" pitchFamily="34" charset="0"/>
              </a:rPr>
              <a:t>Organizers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5"/>
          <p:cNvSpPr>
            <a:spLocks noChangeArrowheads="1"/>
          </p:cNvSpPr>
          <p:nvPr/>
        </p:nvSpPr>
        <p:spPr bwMode="auto">
          <a:xfrm>
            <a:off x="0" y="0"/>
            <a:ext cx="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4283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FFFFFF"/>
                </a:solidFill>
                <a:effectLst/>
                <a:latin typeface="Arial" pitchFamily="34" charset="0"/>
                <a:cs typeface="Arial" pitchFamily="34" charset="0"/>
              </a:rPr>
              <a:t>Austrian Federal Ministry of Education, Science and Research (BMBWF), </a:t>
            </a:r>
            <a:br>
              <a:rPr kumimoji="0" lang="en-US" altLang="en-US" sz="900" b="1" i="0" u="none" strike="noStrike" cap="none" normalizeH="0" baseline="0" smtClean="0">
                <a:ln>
                  <a:noFill/>
                </a:ln>
                <a:solidFill>
                  <a:srgbClr val="FFFFFF"/>
                </a:solidFill>
                <a:effectLst/>
                <a:latin typeface="Arial" pitchFamily="34" charset="0"/>
                <a:cs typeface="Arial" pitchFamily="34" charset="0"/>
              </a:rPr>
            </a:br>
            <a:r>
              <a:rPr kumimoji="0" lang="en-US" altLang="en-US" sz="900" b="1" i="0" u="none" strike="noStrike" cap="none" normalizeH="0" baseline="0" smtClean="0">
                <a:ln>
                  <a:noFill/>
                </a:ln>
                <a:solidFill>
                  <a:srgbClr val="FFFFFF"/>
                </a:solidFill>
                <a:effectLst/>
                <a:latin typeface="Arial" pitchFamily="34" charset="0"/>
                <a:cs typeface="Arial" pitchFamily="34" charset="0"/>
              </a:rPr>
              <a:t>University of Vienna,</a:t>
            </a:r>
            <a:br>
              <a:rPr kumimoji="0" lang="en-US" altLang="en-US" sz="900" b="1" i="0" u="none" strike="noStrike" cap="none" normalizeH="0" baseline="0" smtClean="0">
                <a:ln>
                  <a:noFill/>
                </a:ln>
                <a:solidFill>
                  <a:srgbClr val="FFFFFF"/>
                </a:solidFill>
                <a:effectLst/>
                <a:latin typeface="Arial" pitchFamily="34" charset="0"/>
                <a:cs typeface="Arial" pitchFamily="34" charset="0"/>
              </a:rPr>
            </a:br>
            <a:r>
              <a:rPr kumimoji="0" lang="en-US" altLang="en-US" sz="900" b="1" i="0" u="none" strike="noStrike" cap="none" normalizeH="0" baseline="0" smtClean="0">
                <a:ln>
                  <a:noFill/>
                </a:ln>
                <a:solidFill>
                  <a:srgbClr val="FFFFFF"/>
                </a:solidFill>
                <a:effectLst/>
                <a:latin typeface="Arial" pitchFamily="34" charset="0"/>
                <a:cs typeface="Arial" pitchFamily="34" charset="0"/>
              </a:rPr>
              <a:t>TU Wien,</a:t>
            </a:r>
            <a:br>
              <a:rPr kumimoji="0" lang="en-US" altLang="en-US" sz="900" b="1" i="0" u="none" strike="noStrike" cap="none" normalizeH="0" baseline="0" smtClean="0">
                <a:ln>
                  <a:noFill/>
                </a:ln>
                <a:solidFill>
                  <a:srgbClr val="FFFFFF"/>
                </a:solidFill>
                <a:effectLst/>
                <a:latin typeface="Arial" pitchFamily="34" charset="0"/>
                <a:cs typeface="Arial" pitchFamily="34" charset="0"/>
              </a:rPr>
            </a:br>
            <a:r>
              <a:rPr kumimoji="0" lang="en-US" altLang="en-US" sz="900" b="1" i="0" u="none" strike="noStrike" cap="none" normalizeH="0" baseline="0" smtClean="0">
                <a:ln>
                  <a:noFill/>
                </a:ln>
                <a:solidFill>
                  <a:srgbClr val="FFFFFF"/>
                </a:solidFill>
                <a:effectLst/>
                <a:latin typeface="Arial" pitchFamily="34" charset="0"/>
                <a:cs typeface="Arial" pitchFamily="34" charset="0"/>
              </a:rPr>
              <a:t>European Commission</a:t>
            </a:r>
            <a:br>
              <a:rPr kumimoji="0" lang="en-US" altLang="en-US" sz="900" b="1" i="0" u="none" strike="noStrike" cap="none" normalizeH="0" baseline="0" smtClean="0">
                <a:ln>
                  <a:noFill/>
                </a:ln>
                <a:solidFill>
                  <a:srgbClr val="FFFFFF"/>
                </a:solidFill>
                <a:effectLst/>
                <a:latin typeface="Arial" pitchFamily="34" charset="0"/>
                <a:cs typeface="Arial" pitchFamily="34" charset="0"/>
              </a:rPr>
            </a:br>
            <a:r>
              <a:rPr kumimoji="0" lang="en-US" altLang="en-US" sz="900" b="1" i="0" u="none" strike="noStrike" cap="none" normalizeH="0" baseline="0" smtClean="0">
                <a:ln>
                  <a:noFill/>
                </a:ln>
                <a:solidFill>
                  <a:srgbClr val="FFFFFF"/>
                </a:solidFill>
                <a:effectLst/>
                <a:latin typeface="Arial" pitchFamily="34" charset="0"/>
                <a:cs typeface="Arial" pitchFamily="34" charset="0"/>
              </a:rPr>
              <a:t>  </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hteck 17"/>
          <p:cNvSpPr/>
          <p:nvPr/>
        </p:nvSpPr>
        <p:spPr>
          <a:xfrm>
            <a:off x="3531585" y="1275135"/>
            <a:ext cx="4572000" cy="369332"/>
          </a:xfrm>
          <a:prstGeom prst="rect">
            <a:avLst/>
          </a:prstGeom>
        </p:spPr>
        <p:txBody>
          <a:bodyPr>
            <a:spAutoFit/>
          </a:bodyPr>
          <a:lstStyle/>
          <a:p>
            <a:r>
              <a:rPr lang="en-GB" i="1" dirty="0"/>
              <a:t>What does it implicate for  Austria?</a:t>
            </a:r>
            <a:endParaRPr lang="en-GB" dirty="0">
              <a:solidFill>
                <a:schemeClr val="tx2"/>
              </a:solidFill>
            </a:endParaRPr>
          </a:p>
        </p:txBody>
      </p:sp>
      <p:pic>
        <p:nvPicPr>
          <p:cNvPr id="19" name="Grafik 1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0937" y="1319889"/>
            <a:ext cx="3083023" cy="2860226"/>
          </a:xfrm>
          <a:prstGeom prst="rect">
            <a:avLst/>
          </a:prstGeom>
        </p:spPr>
      </p:pic>
      <p:sp>
        <p:nvSpPr>
          <p:cNvPr id="3" name="Rechteck 2"/>
          <p:cNvSpPr/>
          <p:nvPr/>
        </p:nvSpPr>
        <p:spPr>
          <a:xfrm>
            <a:off x="3380013" y="1876770"/>
            <a:ext cx="4572000" cy="2308324"/>
          </a:xfrm>
          <a:prstGeom prst="rect">
            <a:avLst/>
          </a:prstGeom>
        </p:spPr>
        <p:txBody>
          <a:bodyPr>
            <a:spAutoFit/>
          </a:bodyPr>
          <a:lstStyle/>
          <a:p>
            <a:pPr marL="285750" indent="-285750">
              <a:buFont typeface="Arial" panose="020B0604020202020204" pitchFamily="34" charset="0"/>
              <a:buChar char="•"/>
            </a:pPr>
            <a:r>
              <a:rPr lang="en-GB" dirty="0"/>
              <a:t>Austrian activities can be seen as one Reference-Model </a:t>
            </a:r>
            <a:endParaRPr lang="en-GB" dirty="0" smtClean="0"/>
          </a:p>
          <a:p>
            <a:pPr marL="285750" indent="-285750">
              <a:buFont typeface="Arial" panose="020B0604020202020204" pitchFamily="34" charset="0"/>
              <a:buChar char="•"/>
            </a:pPr>
            <a:r>
              <a:rPr lang="en-GB" dirty="0" smtClean="0"/>
              <a:t>Establishment </a:t>
            </a:r>
            <a:r>
              <a:rPr lang="en-GB" dirty="0"/>
              <a:t>of Governance, </a:t>
            </a:r>
            <a:r>
              <a:rPr lang="en-GB" dirty="0" smtClean="0"/>
              <a:t>Services </a:t>
            </a:r>
            <a:r>
              <a:rPr lang="en-GB" dirty="0"/>
              <a:t>and </a:t>
            </a:r>
            <a:r>
              <a:rPr lang="en-GB" dirty="0" smtClean="0"/>
              <a:t>Data-Architecture are essential</a:t>
            </a:r>
          </a:p>
          <a:p>
            <a:pPr marL="285750" indent="-285750">
              <a:buFont typeface="Arial" panose="020B0604020202020204" pitchFamily="34" charset="0"/>
              <a:buChar char="•"/>
            </a:pPr>
            <a:r>
              <a:rPr lang="en-GB" dirty="0"/>
              <a:t>Data culture is also seen as a key aspect</a:t>
            </a:r>
          </a:p>
          <a:p>
            <a:pPr marL="285750" indent="-285750">
              <a:buFont typeface="Arial" panose="020B0604020202020204" pitchFamily="34" charset="0"/>
              <a:buChar char="•"/>
            </a:pPr>
            <a:r>
              <a:rPr lang="en-GB" dirty="0"/>
              <a:t>The service layer </a:t>
            </a:r>
            <a:r>
              <a:rPr lang="en-GB" dirty="0" smtClean="0"/>
              <a:t>of EOSC is of high importance</a:t>
            </a:r>
            <a:endParaRPr lang="en-GB" dirty="0"/>
          </a:p>
          <a:p>
            <a:endParaRPr lang="en-GB" dirty="0"/>
          </a:p>
        </p:txBody>
      </p:sp>
      <p:pic>
        <p:nvPicPr>
          <p:cNvPr id="22" name="Grafik 21" descr="EU-Ratsvorsitz-Logo"/>
          <p:cNvPicPr/>
          <p:nvPr/>
        </p:nvPicPr>
        <p:blipFill>
          <a:blip r:embed="rId12">
            <a:extLst>
              <a:ext uri="{28A0092B-C50C-407E-A947-70E740481C1C}">
                <a14:useLocalDpi xmlns:a14="http://schemas.microsoft.com/office/drawing/2010/main" val="0"/>
              </a:ext>
            </a:extLst>
          </a:blip>
          <a:srcRect/>
          <a:stretch>
            <a:fillRect/>
          </a:stretch>
        </p:blipFill>
        <p:spPr bwMode="auto">
          <a:xfrm>
            <a:off x="3242380" y="184367"/>
            <a:ext cx="1800225" cy="676275"/>
          </a:xfrm>
          <a:prstGeom prst="rect">
            <a:avLst/>
          </a:prstGeom>
          <a:noFill/>
          <a:ln>
            <a:noFill/>
          </a:ln>
        </p:spPr>
      </p:pic>
    </p:spTree>
    <p:extLst>
      <p:ext uri="{BB962C8B-B14F-4D97-AF65-F5344CB8AC3E}">
        <p14:creationId xmlns:p14="http://schemas.microsoft.com/office/powerpoint/2010/main" val="1406000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BMBWF-16x9">
  <a:themeElements>
    <a:clrScheme name="Republik-AT">
      <a:dk1>
        <a:srgbClr val="000000"/>
      </a:dk1>
      <a:lt1>
        <a:srgbClr val="E6EFF3"/>
      </a:lt1>
      <a:dk2>
        <a:srgbClr val="E6320F"/>
      </a:dk2>
      <a:lt2>
        <a:srgbClr val="FFFFFF"/>
      </a:lt2>
      <a:accent1>
        <a:srgbClr val="CA0237"/>
      </a:accent1>
      <a:accent2>
        <a:srgbClr val="5FB564"/>
      </a:accent2>
      <a:accent3>
        <a:srgbClr val="950F53"/>
      </a:accent3>
      <a:accent4>
        <a:srgbClr val="F59C00"/>
      </a:accent4>
      <a:accent5>
        <a:srgbClr val="3BACBE"/>
      </a:accent5>
      <a:accent6>
        <a:srgbClr val="BCCF00"/>
      </a:accent6>
      <a:hlink>
        <a:srgbClr val="1C1C1C"/>
      </a:hlink>
      <a:folHlink>
        <a:srgbClr val="636362"/>
      </a:folHlink>
    </a:clrScheme>
    <a:fontScheme name="BKA2018-Schriften">
      <a:majorFont>
        <a:latin typeface="Corbel"/>
        <a:ea typeface=""/>
        <a:cs typeface=""/>
      </a:majorFont>
      <a:minorFont>
        <a:latin typeface="Corbel"/>
        <a:ea typeface=""/>
        <a:cs typeface=""/>
      </a:minorFont>
    </a:fontScheme>
    <a:fmtScheme name="Klarhei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f:fields xmlns:f="http://schemas.fabasoft.com/folio/2007/fields">
  <f:record>
    <f:field ref="objname" par="" text="BMBWF-16x9" edit="true"/>
    <f:field ref="objsubject" par="" text="" edit="true"/>
    <f:field ref="objcreatedby" par="" text="Schüller, Karin"/>
    <f:field ref="objcreatedat" par="" date="2018-09-06T11:08:25" text="06.09.2018 11:08:25"/>
    <f:field ref="objchangedby" par="" text="Schüller, Karin"/>
    <f:field ref="objmodifiedat" par="" date="2018-09-06T11:08:25" text="06.09.2018 11:08:25"/>
    <f:field ref="doc_FSCFOLIO_1_1001_FieldDocumentNumber" par="" text=""/>
    <f:field ref="doc_FSCFOLIO_1_1001_FieldSubject" par="" text="" edit="true"/>
    <f:field ref="FSCFOLIO_1_1001_FieldCurrentUser" par="" text="Karin Schüller"/>
    <f:field ref="CCAPRECONFIG_15_1001_Objektname" par="" text="BMBWF-16x9" edit="true"/>
    <f:field ref="CCAPRECONFIG_15_1001_Objektname" par="" text="BMBWF-16x9" edit="true"/>
    <f:field ref="EIBPRECONFIG_1_1001_FieldEIBAttachments" par="" text=""/>
    <f:field ref="EIBPRECONFIG_1_1001_FieldEIBNextFiles" par="" text=""/>
    <f:field ref="EIBPRECONFIG_1_1001_FieldEIBPreviousFiles" par="" text=""/>
    <f:field ref="EIBPRECONFIG_1_1001_FieldEIBRelatedFiles" par="" text=""/>
    <f:field ref="EIBPRECONFIG_1_1001_FieldEIBCompletedOrdinals" par="" text=""/>
    <f:field ref="EIBPRECONFIG_1_1001_FieldEIBOUAddr" par="" text=" ,  "/>
    <f:field ref="EIBPRECONFIG_1_1001_FieldEIBRecipients" par="" text=""/>
    <f:field ref="EIBPRECONFIG_1_1001_FieldEIBSignatures" par="" text=""/>
    <f:field ref="EIBPRECONFIG_1_1001_FieldCCAAddrAbschriftsbemerkung" par="" text=""/>
    <f:field ref="EIBPRECONFIG_1_1001_FieldCCAAddrAdresse" par="" text=""/>
    <f:field ref="EIBPRECONFIG_1_1001_FieldCCAAddrPostalischeAdresse" par="" text=""/>
    <f:field ref="EIBPRECONFIG_1_1001_FieldCCAIncomingSubject" par="" text=""/>
    <f:field ref="EIBPRECONFIG_1_1001_FieldCCAPersonalSubjAddress" par="" text=""/>
    <f:field ref="EIBPRECONFIG_1_1001_FieldCCASubfileSubject" par="" text=""/>
    <f:field ref="EIBPRECONFIG_1_1001_FieldCCASubject" par="" text=""/>
    <f:field ref="EIBVFGH_15_1700_FieldPartPlaintiffList" par="" text=""/>
    <f:field ref="EIBVFGH_15_1700_FieldGoesOutToList" par="" text=""/>
  </f:record>
  <f:display par="" text="Allgemein">
    <f:field ref="EIBPRECONFIG_1_1001_FieldCCAAddrAbschriftsbemerkung" text="Abschriftsbemerkung"/>
    <f:field ref="EIBPRECONFIG_1_1001_FieldCCAAddrAdresse" text="Adresse"/>
    <f:field ref="EIBPRECONFIG_1_1001_FieldCCAPersonalSubjAddress" text="Adresse (Namenszahl)"/>
    <f:field ref="EIBPRECONFIG_1_1001_FieldEIBOUAddr" text="Adresse der OE"/>
    <f:field ref="FSCFOLIO_1_1001_FieldCurrentUser" text="Aktueller Benutzer"/>
    <f:field ref="objsubject" text="Anmerkungen"/>
    <f:field ref="EIBPRECONFIG_1_1001_FieldEIBAttachments" text="Beilagen"/>
    <f:field ref="EIBPRECONFIG_1_1001_FieldCCASubfileSubject" text="Betreff des Geschäftsstücks"/>
    <f:field ref="EIBPRECONFIG_1_1001_FieldEIBRelatedFiles" text="Bezugszahlen"/>
    <f:field ref="EIBPRECONFIG_1_1001_FieldEIBRecipients" text="Empfänger"/>
    <f:field ref="EIBVFGH_15_1700_FieldGoesOutToList" text="Ergeht an Liste"/>
    <f:field ref="objcreatedat" text="Erzeugt am/um"/>
    <f:field ref="objcreatedby" text="Erzeugt von"/>
    <f:field ref="EIBPRECONFIG_1_1001_FieldCCAIncomingSubject" text="EST-Betreff"/>
    <f:field ref="EIBPRECONFIG_1_1001_FieldCCASubject" text="Gegenstand"/>
    <f:field ref="objmodifiedat" text="Letzte Änderung am/um"/>
    <f:field ref="objchangedby" text="Letzte Änderung von"/>
    <f:field ref="EIBVFGH_15_1700_FieldPartPlaintiffList" text="Liste der Antragsteller"/>
    <f:field ref="EIBPRECONFIG_1_1001_FieldEIBCompletedOrdinals" text="Miterledigte Akten"/>
    <f:field ref="EIBPRECONFIG_1_1001_FieldEIBNextFiles" text="Nachzahlen"/>
    <f:field ref="objname" text="Name"/>
    <f:field ref="CCAPRECONFIG_15_1001_Objektname" text="Objektname"/>
    <f:field ref="EIBPRECONFIG_1_1001_FieldCCAAddrPostalischeAdresse" text="PostalischeAdresse"/>
    <f:field ref="EIBPRECONFIG_1_1001_FieldEIBSignatures" text="Unterschriften"/>
    <f:field ref="EIBPRECONFIG_1_1001_FieldEIBPreviousFiles" text="Vorzahlen"/>
  </f:display>
  <f:display par="" text="Serienbrief">
    <f:field ref="doc_FSCFOLIO_1_1001_FieldSubject" text="Betreff"/>
    <f:field ref="doc_FSCFOLIO_1_1001_FieldDocumentNumber" text="Dokument Nummer"/>
  </f:display>
</f:fields>
</file>

<file path=customXml/itemProps1.xml><?xml version="1.0" encoding="utf-8"?>
<ds:datastoreItem xmlns:ds="http://schemas.openxmlformats.org/officeDocument/2006/customXml" ds:itemID="{4E8A9591-F074-446B-902F-511FF79C122F}">
  <ds:schemaRefs>
    <ds:schemaRef ds:uri="http://schemas.fabasoft.com/folio/2007/fields"/>
  </ds:schemaRefs>
</ds:datastoreItem>
</file>

<file path=docProps/app.xml><?xml version="1.0" encoding="utf-8"?>
<Properties xmlns="http://schemas.openxmlformats.org/officeDocument/2006/extended-properties" xmlns:vt="http://schemas.openxmlformats.org/officeDocument/2006/docPropsVTypes">
  <Template>BMBWF-16x9</Template>
  <TotalTime>0</TotalTime>
  <Words>1627</Words>
  <Application>Microsoft Office PowerPoint</Application>
  <PresentationFormat>Bildschirmpräsentation (16:9)</PresentationFormat>
  <Paragraphs>193</Paragraphs>
  <Slides>11</Slides>
  <Notes>0</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11</vt:i4>
      </vt:variant>
    </vt:vector>
  </HeadingPairs>
  <TitlesOfParts>
    <vt:vector size="21" baseType="lpstr">
      <vt:lpstr>Arial</vt:lpstr>
      <vt:lpstr>Calibri</vt:lpstr>
      <vt:lpstr>Cambria</vt:lpstr>
      <vt:lpstr>Corbel</vt:lpstr>
      <vt:lpstr>Courier New</vt:lpstr>
      <vt:lpstr>inherit</vt:lpstr>
      <vt:lpstr>Symbol</vt:lpstr>
      <vt:lpstr>Times New Roman</vt:lpstr>
      <vt:lpstr>Wingdings</vt:lpstr>
      <vt:lpstr>BMBWF-16x9</vt:lpstr>
      <vt:lpstr>The European Open Science Cloud  - What does it implicate for  Austria?</vt:lpstr>
      <vt:lpstr>The European Open Science Cloud </vt:lpstr>
      <vt:lpstr>The European Open Science Cloud – A common European effort!</vt:lpstr>
      <vt:lpstr>The European Open Science Cloud</vt:lpstr>
      <vt:lpstr>PowerPoint-Präsentation</vt:lpstr>
      <vt:lpstr>The Infrastructure layer</vt:lpstr>
      <vt:lpstr>PowerPoint-Präsentation</vt:lpstr>
      <vt:lpstr>a stronger connectivity between research-infrastructures    </vt:lpstr>
      <vt:lpstr>PowerPoint-Präsentation</vt:lpstr>
      <vt:lpstr>November Event</vt:lpstr>
      <vt:lpstr>Thank you for your attention and coming to Vienna!  </vt:lpstr>
    </vt:vector>
  </TitlesOfParts>
  <Company>bmwf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der Folienpräsentation maximal zweizeilig</dc:title>
  <dc:creator>Hanslik Stefan</dc:creator>
  <cp:lastModifiedBy>Sanchez Solis Barbara</cp:lastModifiedBy>
  <cp:revision>49</cp:revision>
  <cp:lastPrinted>2018-07-05T18:23:58Z</cp:lastPrinted>
  <dcterms:created xsi:type="dcterms:W3CDTF">2018-09-13T13:42:24Z</dcterms:created>
  <dcterms:modified xsi:type="dcterms:W3CDTF">2018-10-25T12:42:52Z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SC#EIBPRECONFIG@1.1001:EIBInternalApprovedAt">
    <vt:lpwstr/>
  </property>
  <property fmtid="{D5CDD505-2E9C-101B-9397-08002B2CF9AE}" pid="3" name="FSC#EIBPRECONFIG@1.1001:EIBInternalApprovedBy">
    <vt:lpwstr/>
  </property>
  <property fmtid="{D5CDD505-2E9C-101B-9397-08002B2CF9AE}" pid="4" name="FSC#EIBPRECONFIG@1.1001:EIBInternalApprovedByPostTitle">
    <vt:lpwstr/>
  </property>
  <property fmtid="{D5CDD505-2E9C-101B-9397-08002B2CF9AE}" pid="5" name="FSC#EIBPRECONFIG@1.1001:EIBSettlementApprovedBy">
    <vt:lpwstr/>
  </property>
  <property fmtid="{D5CDD505-2E9C-101B-9397-08002B2CF9AE}" pid="6" name="FSC#EIBPRECONFIG@1.1001:EIBSettlementApprovedByPostTitle">
    <vt:lpwstr/>
  </property>
  <property fmtid="{D5CDD505-2E9C-101B-9397-08002B2CF9AE}" pid="7" name="FSC#EIBPRECONFIG@1.1001:EIBApprovedAt">
    <vt:lpwstr/>
  </property>
  <property fmtid="{D5CDD505-2E9C-101B-9397-08002B2CF9AE}" pid="8" name="FSC#EIBPRECONFIG@1.1001:EIBApprovedBy">
    <vt:lpwstr/>
  </property>
  <property fmtid="{D5CDD505-2E9C-101B-9397-08002B2CF9AE}" pid="9" name="FSC#EIBPRECONFIG@1.1001:EIBApprovedBySubst">
    <vt:lpwstr/>
  </property>
  <property fmtid="{D5CDD505-2E9C-101B-9397-08002B2CF9AE}" pid="10" name="FSC#EIBPRECONFIG@1.1001:EIBApprovedByTitle">
    <vt:lpwstr/>
  </property>
  <property fmtid="{D5CDD505-2E9C-101B-9397-08002B2CF9AE}" pid="11" name="FSC#EIBPRECONFIG@1.1001:EIBApprovedByPostTitle">
    <vt:lpwstr/>
  </property>
  <property fmtid="{D5CDD505-2E9C-101B-9397-08002B2CF9AE}" pid="12" name="FSC#EIBPRECONFIG@1.1001:EIBDepartment">
    <vt:lpwstr>BMBWF - Admin (Ressortadministration BMBWF)</vt:lpwstr>
  </property>
  <property fmtid="{D5CDD505-2E9C-101B-9397-08002B2CF9AE}" pid="13" name="FSC#EIBPRECONFIG@1.1001:EIBDispatchedBy">
    <vt:lpwstr/>
  </property>
  <property fmtid="{D5CDD505-2E9C-101B-9397-08002B2CF9AE}" pid="14" name="FSC#EIBPRECONFIG@1.1001:EIBDispatchedByPostTitle">
    <vt:lpwstr/>
  </property>
  <property fmtid="{D5CDD505-2E9C-101B-9397-08002B2CF9AE}" pid="15" name="FSC#EIBPRECONFIG@1.1001:ExtRefInc">
    <vt:lpwstr/>
  </property>
  <property fmtid="{D5CDD505-2E9C-101B-9397-08002B2CF9AE}" pid="16" name="FSC#EIBPRECONFIG@1.1001:IncomingAddrdate">
    <vt:lpwstr/>
  </property>
  <property fmtid="{D5CDD505-2E9C-101B-9397-08002B2CF9AE}" pid="17" name="FSC#EIBPRECONFIG@1.1001:IncomingDelivery">
    <vt:lpwstr/>
  </property>
  <property fmtid="{D5CDD505-2E9C-101B-9397-08002B2CF9AE}" pid="18" name="FSC#EIBPRECONFIG@1.1001:OwnerEmail">
    <vt:lpwstr>karin.schueller@bmbwf.gv.at</vt:lpwstr>
  </property>
  <property fmtid="{D5CDD505-2E9C-101B-9397-08002B2CF9AE}" pid="19" name="FSC#EIBPRECONFIG@1.1001:OUEmail">
    <vt:lpwstr>ministerium@bmbwf.gv.at</vt:lpwstr>
  </property>
  <property fmtid="{D5CDD505-2E9C-101B-9397-08002B2CF9AE}" pid="20" name="FSC#EIBPRECONFIG@1.1001:OwnerGender">
    <vt:lpwstr>Weiblich</vt:lpwstr>
  </property>
  <property fmtid="{D5CDD505-2E9C-101B-9397-08002B2CF9AE}" pid="21" name="FSC#EIBPRECONFIG@1.1001:Priority">
    <vt:lpwstr>Nein</vt:lpwstr>
  </property>
  <property fmtid="{D5CDD505-2E9C-101B-9397-08002B2CF9AE}" pid="22" name="FSC#EIBPRECONFIG@1.1001:PreviousFiles">
    <vt:lpwstr/>
  </property>
  <property fmtid="{D5CDD505-2E9C-101B-9397-08002B2CF9AE}" pid="23" name="FSC#EIBPRECONFIG@1.1001:NextFiles">
    <vt:lpwstr/>
  </property>
  <property fmtid="{D5CDD505-2E9C-101B-9397-08002B2CF9AE}" pid="24" name="FSC#EIBPRECONFIG@1.1001:RelatedFiles">
    <vt:lpwstr/>
  </property>
  <property fmtid="{D5CDD505-2E9C-101B-9397-08002B2CF9AE}" pid="25" name="FSC#EIBPRECONFIG@1.1001:CompletedOrdinals">
    <vt:lpwstr/>
  </property>
  <property fmtid="{D5CDD505-2E9C-101B-9397-08002B2CF9AE}" pid="26" name="FSC#EIBPRECONFIG@1.1001:NrAttachments">
    <vt:lpwstr/>
  </property>
  <property fmtid="{D5CDD505-2E9C-101B-9397-08002B2CF9AE}" pid="27" name="FSC#EIBPRECONFIG@1.1001:Attachments">
    <vt:lpwstr/>
  </property>
  <property fmtid="{D5CDD505-2E9C-101B-9397-08002B2CF9AE}" pid="28" name="FSC#EIBPRECONFIG@1.1001:SubjectArea">
    <vt:lpwstr/>
  </property>
  <property fmtid="{D5CDD505-2E9C-101B-9397-08002B2CF9AE}" pid="29" name="FSC#EIBPRECONFIG@1.1001:Recipients">
    <vt:lpwstr/>
  </property>
  <property fmtid="{D5CDD505-2E9C-101B-9397-08002B2CF9AE}" pid="30" name="FSC#EIBPRECONFIG@1.1001:Classified">
    <vt:lpwstr/>
  </property>
  <property fmtid="{D5CDD505-2E9C-101B-9397-08002B2CF9AE}" pid="31" name="FSC#EIBPRECONFIG@1.1001:Deadline">
    <vt:lpwstr/>
  </property>
  <property fmtid="{D5CDD505-2E9C-101B-9397-08002B2CF9AE}" pid="32" name="FSC#EIBPRECONFIG@1.1001:SettlementSubj">
    <vt:lpwstr/>
  </property>
  <property fmtid="{D5CDD505-2E9C-101B-9397-08002B2CF9AE}" pid="33" name="FSC#EIBPRECONFIG@1.1001:OUAddr">
    <vt:lpwstr> ,  </vt:lpwstr>
  </property>
  <property fmtid="{D5CDD505-2E9C-101B-9397-08002B2CF9AE}" pid="34" name="FSC#EIBPRECONFIG@1.1001:OUDescr">
    <vt:lpwstr>Ressortadministrierung</vt:lpwstr>
  </property>
  <property fmtid="{D5CDD505-2E9C-101B-9397-08002B2CF9AE}" pid="35" name="FSC#EIBPRECONFIG@1.1001:Signatures">
    <vt:lpwstr/>
  </property>
  <property fmtid="{D5CDD505-2E9C-101B-9397-08002B2CF9AE}" pid="36" name="FSC#EIBPRECONFIG@1.1001:currentuser">
    <vt:lpwstr>COO.3000.100.1.132030</vt:lpwstr>
  </property>
  <property fmtid="{D5CDD505-2E9C-101B-9397-08002B2CF9AE}" pid="37" name="FSC#EIBPRECONFIG@1.1001:currentuserrolegroup">
    <vt:lpwstr>COO.3000.100.1.116161</vt:lpwstr>
  </property>
  <property fmtid="{D5CDD505-2E9C-101B-9397-08002B2CF9AE}" pid="38" name="FSC#EIBPRECONFIG@1.1001:currentuserroleposition">
    <vt:lpwstr>COO.1.1.1.12336</vt:lpwstr>
  </property>
  <property fmtid="{D5CDD505-2E9C-101B-9397-08002B2CF9AE}" pid="39" name="FSC#EIBPRECONFIG@1.1001:currentuserroot">
    <vt:lpwstr>COO.3000.110.2.1205201</vt:lpwstr>
  </property>
  <property fmtid="{D5CDD505-2E9C-101B-9397-08002B2CF9AE}" pid="40" name="FSC#EIBPRECONFIG@1.1001:toplevelobject">
    <vt:lpwstr/>
  </property>
  <property fmtid="{D5CDD505-2E9C-101B-9397-08002B2CF9AE}" pid="41" name="FSC#EIBPRECONFIG@1.1001:objchangedby">
    <vt:lpwstr>Karin Schüller</vt:lpwstr>
  </property>
  <property fmtid="{D5CDD505-2E9C-101B-9397-08002B2CF9AE}" pid="42" name="FSC#EIBPRECONFIG@1.1001:objchangedbyPostTitle">
    <vt:lpwstr/>
  </property>
  <property fmtid="{D5CDD505-2E9C-101B-9397-08002B2CF9AE}" pid="43" name="FSC#EIBPRECONFIG@1.1001:objchangedat">
    <vt:lpwstr>06.09.2018</vt:lpwstr>
  </property>
  <property fmtid="{D5CDD505-2E9C-101B-9397-08002B2CF9AE}" pid="44" name="FSC#EIBPRECONFIG@1.1001:objname">
    <vt:lpwstr>BMBWF-16x9</vt:lpwstr>
  </property>
  <property fmtid="{D5CDD505-2E9C-101B-9397-08002B2CF9AE}" pid="45" name="FSC#EIBPRECONFIG@1.1001:EIBProcessResponsiblePhone">
    <vt:lpwstr/>
  </property>
  <property fmtid="{D5CDD505-2E9C-101B-9397-08002B2CF9AE}" pid="46" name="FSC#EIBPRECONFIG@1.1001:EIBProcessResponsibleMail">
    <vt:lpwstr/>
  </property>
  <property fmtid="{D5CDD505-2E9C-101B-9397-08002B2CF9AE}" pid="47" name="FSC#EIBPRECONFIG@1.1001:EIBProcessResponsibleFax">
    <vt:lpwstr/>
  </property>
  <property fmtid="{D5CDD505-2E9C-101B-9397-08002B2CF9AE}" pid="48" name="FSC#EIBPRECONFIG@1.1001:EIBProcessResponsiblePostTitle">
    <vt:lpwstr/>
  </property>
  <property fmtid="{D5CDD505-2E9C-101B-9397-08002B2CF9AE}" pid="49" name="FSC#EIBPRECONFIG@1.1001:EIBProcessResponsible">
    <vt:lpwstr/>
  </property>
  <property fmtid="{D5CDD505-2E9C-101B-9397-08002B2CF9AE}" pid="50" name="FSC#EIBPRECONFIG@1.1001:OwnerPostTitle">
    <vt:lpwstr/>
  </property>
  <property fmtid="{D5CDD505-2E9C-101B-9397-08002B2CF9AE}" pid="51" name="FSC#EIBPRECONFIG@1.1001:IsFileAttachment">
    <vt:lpwstr>Nein</vt:lpwstr>
  </property>
  <property fmtid="{D5CDD505-2E9C-101B-9397-08002B2CF9AE}" pid="52" name="FSC#COOELAK@1.1001:Subject">
    <vt:lpwstr/>
  </property>
  <property fmtid="{D5CDD505-2E9C-101B-9397-08002B2CF9AE}" pid="53" name="FSC#COOELAK@1.1001:FileReference">
    <vt:lpwstr/>
  </property>
  <property fmtid="{D5CDD505-2E9C-101B-9397-08002B2CF9AE}" pid="54" name="FSC#COOELAK@1.1001:FileRefYear">
    <vt:lpwstr/>
  </property>
  <property fmtid="{D5CDD505-2E9C-101B-9397-08002B2CF9AE}" pid="55" name="FSC#COOELAK@1.1001:FileRefOrdinal">
    <vt:lpwstr/>
  </property>
  <property fmtid="{D5CDD505-2E9C-101B-9397-08002B2CF9AE}" pid="56" name="FSC#COOELAK@1.1001:FileRefOU">
    <vt:lpwstr/>
  </property>
  <property fmtid="{D5CDD505-2E9C-101B-9397-08002B2CF9AE}" pid="57" name="FSC#COOELAK@1.1001:Organization">
    <vt:lpwstr/>
  </property>
  <property fmtid="{D5CDD505-2E9C-101B-9397-08002B2CF9AE}" pid="58" name="FSC#COOELAK@1.1001:Owner">
    <vt:lpwstr>Karin Schüller</vt:lpwstr>
  </property>
  <property fmtid="{D5CDD505-2E9C-101B-9397-08002B2CF9AE}" pid="59" name="FSC#COOELAK@1.1001:OwnerExtension">
    <vt:lpwstr>2902</vt:lpwstr>
  </property>
  <property fmtid="{D5CDD505-2E9C-101B-9397-08002B2CF9AE}" pid="60" name="FSC#COOELAK@1.1001:OwnerFaxExtension">
    <vt:lpwstr>812902</vt:lpwstr>
  </property>
  <property fmtid="{D5CDD505-2E9C-101B-9397-08002B2CF9AE}" pid="61" name="FSC#COOELAK@1.1001:DispatchedBy">
    <vt:lpwstr/>
  </property>
  <property fmtid="{D5CDD505-2E9C-101B-9397-08002B2CF9AE}" pid="62" name="FSC#COOELAK@1.1001:DispatchedAt">
    <vt:lpwstr/>
  </property>
  <property fmtid="{D5CDD505-2E9C-101B-9397-08002B2CF9AE}" pid="63" name="FSC#COOELAK@1.1001:ApprovedBy">
    <vt:lpwstr/>
  </property>
  <property fmtid="{D5CDD505-2E9C-101B-9397-08002B2CF9AE}" pid="64" name="FSC#COOELAK@1.1001:ApprovedAt">
    <vt:lpwstr/>
  </property>
  <property fmtid="{D5CDD505-2E9C-101B-9397-08002B2CF9AE}" pid="65" name="FSC#COOELAK@1.1001:Department">
    <vt:lpwstr>BMBWF - Admin (Ressortadministration BMBWF)</vt:lpwstr>
  </property>
  <property fmtid="{D5CDD505-2E9C-101B-9397-08002B2CF9AE}" pid="66" name="FSC#COOELAK@1.1001:CreatedAt">
    <vt:lpwstr>06.09.2018</vt:lpwstr>
  </property>
  <property fmtid="{D5CDD505-2E9C-101B-9397-08002B2CF9AE}" pid="67" name="FSC#COOELAK@1.1001:OU">
    <vt:lpwstr>BMBWF - Admin (Ressortadministration BMBWF)</vt:lpwstr>
  </property>
  <property fmtid="{D5CDD505-2E9C-101B-9397-08002B2CF9AE}" pid="68" name="FSC#COOELAK@1.1001:Priority">
    <vt:lpwstr> ()</vt:lpwstr>
  </property>
  <property fmtid="{D5CDD505-2E9C-101B-9397-08002B2CF9AE}" pid="69" name="FSC#COOELAK@1.1001:ObjBarCode">
    <vt:lpwstr>*COO.3000.110.7.12430635*</vt:lpwstr>
  </property>
  <property fmtid="{D5CDD505-2E9C-101B-9397-08002B2CF9AE}" pid="70" name="FSC#COOELAK@1.1001:RefBarCode">
    <vt:lpwstr/>
  </property>
  <property fmtid="{D5CDD505-2E9C-101B-9397-08002B2CF9AE}" pid="71" name="FSC#COOELAK@1.1001:FileRefBarCode">
    <vt:lpwstr>**</vt:lpwstr>
  </property>
  <property fmtid="{D5CDD505-2E9C-101B-9397-08002B2CF9AE}" pid="72" name="FSC#COOELAK@1.1001:ExternalRef">
    <vt:lpwstr/>
  </property>
  <property fmtid="{D5CDD505-2E9C-101B-9397-08002B2CF9AE}" pid="73" name="FSC#COOELAK@1.1001:IncomingNumber">
    <vt:lpwstr/>
  </property>
  <property fmtid="{D5CDD505-2E9C-101B-9397-08002B2CF9AE}" pid="74" name="FSC#COOELAK@1.1001:IncomingSubject">
    <vt:lpwstr/>
  </property>
  <property fmtid="{D5CDD505-2E9C-101B-9397-08002B2CF9AE}" pid="75" name="FSC#COOELAK@1.1001:ProcessResponsible">
    <vt:lpwstr/>
  </property>
  <property fmtid="{D5CDD505-2E9C-101B-9397-08002B2CF9AE}" pid="76" name="FSC#COOELAK@1.1001:ProcessResponsiblePhone">
    <vt:lpwstr/>
  </property>
  <property fmtid="{D5CDD505-2E9C-101B-9397-08002B2CF9AE}" pid="77" name="FSC#COOELAK@1.1001:ProcessResponsibleMail">
    <vt:lpwstr/>
  </property>
  <property fmtid="{D5CDD505-2E9C-101B-9397-08002B2CF9AE}" pid="78" name="FSC#COOELAK@1.1001:ProcessResponsibleFax">
    <vt:lpwstr/>
  </property>
  <property fmtid="{D5CDD505-2E9C-101B-9397-08002B2CF9AE}" pid="79" name="FSC#COOELAK@1.1001:ApproverFirstName">
    <vt:lpwstr/>
  </property>
  <property fmtid="{D5CDD505-2E9C-101B-9397-08002B2CF9AE}" pid="80" name="FSC#COOELAK@1.1001:ApproverSurName">
    <vt:lpwstr/>
  </property>
  <property fmtid="{D5CDD505-2E9C-101B-9397-08002B2CF9AE}" pid="81" name="FSC#COOELAK@1.1001:ApproverTitle">
    <vt:lpwstr/>
  </property>
  <property fmtid="{D5CDD505-2E9C-101B-9397-08002B2CF9AE}" pid="82" name="FSC#COOELAK@1.1001:ExternalDate">
    <vt:lpwstr/>
  </property>
  <property fmtid="{D5CDD505-2E9C-101B-9397-08002B2CF9AE}" pid="83" name="FSC#COOELAK@1.1001:SettlementApprovedAt">
    <vt:lpwstr/>
  </property>
  <property fmtid="{D5CDD505-2E9C-101B-9397-08002B2CF9AE}" pid="84" name="FSC#COOELAK@1.1001:BaseNumber">
    <vt:lpwstr/>
  </property>
  <property fmtid="{D5CDD505-2E9C-101B-9397-08002B2CF9AE}" pid="85" name="FSC#COOELAK@1.1001:CurrentUserRolePos">
    <vt:lpwstr>Ressort-Administration</vt:lpwstr>
  </property>
  <property fmtid="{D5CDD505-2E9C-101B-9397-08002B2CF9AE}" pid="86" name="FSC#COOELAK@1.1001:CurrentUserEmail">
    <vt:lpwstr>karin.schueller@bmbwf.gv.at</vt:lpwstr>
  </property>
  <property fmtid="{D5CDD505-2E9C-101B-9397-08002B2CF9AE}" pid="87" name="FSC#ELAKGOV@1.1001:PersonalSubjGender">
    <vt:lpwstr/>
  </property>
  <property fmtid="{D5CDD505-2E9C-101B-9397-08002B2CF9AE}" pid="88" name="FSC#ELAKGOV@1.1001:PersonalSubjFirstName">
    <vt:lpwstr/>
  </property>
  <property fmtid="{D5CDD505-2E9C-101B-9397-08002B2CF9AE}" pid="89" name="FSC#ELAKGOV@1.1001:PersonalSubjSurName">
    <vt:lpwstr/>
  </property>
  <property fmtid="{D5CDD505-2E9C-101B-9397-08002B2CF9AE}" pid="90" name="FSC#ELAKGOV@1.1001:PersonalSubjSalutation">
    <vt:lpwstr/>
  </property>
  <property fmtid="{D5CDD505-2E9C-101B-9397-08002B2CF9AE}" pid="91" name="FSC#ELAKGOV@1.1001:PersonalSubjAddress">
    <vt:lpwstr/>
  </property>
  <property fmtid="{D5CDD505-2E9C-101B-9397-08002B2CF9AE}" pid="92" name="FSC#ATSTATECFG@1.1001:Office">
    <vt:lpwstr/>
  </property>
  <property fmtid="{D5CDD505-2E9C-101B-9397-08002B2CF9AE}" pid="93" name="FSC#ATSTATECFG@1.1001:Agent">
    <vt:lpwstr/>
  </property>
  <property fmtid="{D5CDD505-2E9C-101B-9397-08002B2CF9AE}" pid="94" name="FSC#ATSTATECFG@1.1001:AgentPhone">
    <vt:lpwstr/>
  </property>
  <property fmtid="{D5CDD505-2E9C-101B-9397-08002B2CF9AE}" pid="95" name="FSC#ATSTATECFG@1.1001:DepartmentFax">
    <vt:lpwstr/>
  </property>
  <property fmtid="{D5CDD505-2E9C-101B-9397-08002B2CF9AE}" pid="96" name="FSC#ATSTATECFG@1.1001:DepartmentEmail">
    <vt:lpwstr/>
  </property>
  <property fmtid="{D5CDD505-2E9C-101B-9397-08002B2CF9AE}" pid="97" name="FSC#ATSTATECFG@1.1001:SubfileDate">
    <vt:lpwstr/>
  </property>
  <property fmtid="{D5CDD505-2E9C-101B-9397-08002B2CF9AE}" pid="98" name="FSC#ATSTATECFG@1.1001:SubfileSubject">
    <vt:lpwstr/>
  </property>
  <property fmtid="{D5CDD505-2E9C-101B-9397-08002B2CF9AE}" pid="99" name="FSC#ATSTATECFG@1.1001:DepartmentZipCode">
    <vt:lpwstr/>
  </property>
  <property fmtid="{D5CDD505-2E9C-101B-9397-08002B2CF9AE}" pid="100" name="FSC#ATSTATECFG@1.1001:DepartmentCountry">
    <vt:lpwstr/>
  </property>
  <property fmtid="{D5CDD505-2E9C-101B-9397-08002B2CF9AE}" pid="101" name="FSC#ATSTATECFG@1.1001:DepartmentCity">
    <vt:lpwstr/>
  </property>
  <property fmtid="{D5CDD505-2E9C-101B-9397-08002B2CF9AE}" pid="102" name="FSC#ATSTATECFG@1.1001:DepartmentStreet">
    <vt:lpwstr/>
  </property>
  <property fmtid="{D5CDD505-2E9C-101B-9397-08002B2CF9AE}" pid="103" name="FSC#ATSTATECFG@1.1001:DepartmentDVR">
    <vt:lpwstr/>
  </property>
  <property fmtid="{D5CDD505-2E9C-101B-9397-08002B2CF9AE}" pid="104" name="FSC#ATSTATECFG@1.1001:DepartmentUID">
    <vt:lpwstr/>
  </property>
  <property fmtid="{D5CDD505-2E9C-101B-9397-08002B2CF9AE}" pid="105" name="FSC#ATSTATECFG@1.1001:SubfileReference">
    <vt:lpwstr/>
  </property>
  <property fmtid="{D5CDD505-2E9C-101B-9397-08002B2CF9AE}" pid="106" name="FSC#ATSTATECFG@1.1001:Clause">
    <vt:lpwstr/>
  </property>
  <property fmtid="{D5CDD505-2E9C-101B-9397-08002B2CF9AE}" pid="107" name="FSC#ATSTATECFG@1.1001:ApprovedSignature">
    <vt:lpwstr/>
  </property>
  <property fmtid="{D5CDD505-2E9C-101B-9397-08002B2CF9AE}" pid="108" name="FSC#ATSTATECFG@1.1001:BankAccount">
    <vt:lpwstr/>
  </property>
  <property fmtid="{D5CDD505-2E9C-101B-9397-08002B2CF9AE}" pid="109" name="FSC#ATSTATECFG@1.1001:BankAccountOwner">
    <vt:lpwstr/>
  </property>
  <property fmtid="{D5CDD505-2E9C-101B-9397-08002B2CF9AE}" pid="110" name="FSC#ATSTATECFG@1.1001:BankInstitute">
    <vt:lpwstr/>
  </property>
  <property fmtid="{D5CDD505-2E9C-101B-9397-08002B2CF9AE}" pid="111" name="FSC#ATSTATECFG@1.1001:BankAccountID">
    <vt:lpwstr/>
  </property>
  <property fmtid="{D5CDD505-2E9C-101B-9397-08002B2CF9AE}" pid="112" name="FSC#ATSTATECFG@1.1001:BankAccountIBAN">
    <vt:lpwstr/>
  </property>
  <property fmtid="{D5CDD505-2E9C-101B-9397-08002B2CF9AE}" pid="113" name="FSC#ATSTATECFG@1.1001:BankAccountBIC">
    <vt:lpwstr/>
  </property>
  <property fmtid="{D5CDD505-2E9C-101B-9397-08002B2CF9AE}" pid="114" name="FSC#ATSTATECFG@1.1001:BankName">
    <vt:lpwstr/>
  </property>
  <property fmtid="{D5CDD505-2E9C-101B-9397-08002B2CF9AE}" pid="115" name="FSC#COOELAK@1.1001:ObjectAddressees">
    <vt:lpwstr/>
  </property>
  <property fmtid="{D5CDD505-2E9C-101B-9397-08002B2CF9AE}" pid="116" name="FSC#ATPRECONFIG@1.1001:ChargePreview">
    <vt:lpwstr/>
  </property>
  <property fmtid="{D5CDD505-2E9C-101B-9397-08002B2CF9AE}" pid="117" name="FSC#ATSTATECFG@1.1001:ExternalFile">
    <vt:lpwstr/>
  </property>
  <property fmtid="{D5CDD505-2E9C-101B-9397-08002B2CF9AE}" pid="118" name="FSC#COOSYSTEM@1.1:Container">
    <vt:lpwstr>COO.3000.110.7.12430635</vt:lpwstr>
  </property>
  <property fmtid="{D5CDD505-2E9C-101B-9397-08002B2CF9AE}" pid="119" name="FSC#FSCFOLIO@1.1001:docpropproject">
    <vt:lpwstr/>
  </property>
</Properties>
</file>