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340" r:id="rId5"/>
    <p:sldId id="361" r:id="rId6"/>
    <p:sldId id="369" r:id="rId7"/>
    <p:sldId id="370" r:id="rId8"/>
    <p:sldId id="373" r:id="rId9"/>
    <p:sldId id="371" r:id="rId10"/>
    <p:sldId id="372" r:id="rId11"/>
    <p:sldId id="362" r:id="rId12"/>
    <p:sldId id="363" r:id="rId13"/>
    <p:sldId id="364" r:id="rId14"/>
    <p:sldId id="365" r:id="rId15"/>
    <p:sldId id="367" r:id="rId16"/>
    <p:sldId id="368" r:id="rId17"/>
    <p:sldId id="350" r:id="rId18"/>
    <p:sldId id="341"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guide id="3" orient="horz" pos="1038" userDrawn="1">
          <p15:clr>
            <a:srgbClr val="A4A3A4"/>
          </p15:clr>
        </p15:guide>
        <p15:guide id="4" orient="horz" pos="639" userDrawn="1">
          <p15:clr>
            <a:srgbClr val="A4A3A4"/>
          </p15:clr>
        </p15:guide>
        <p15:guide id="5" orient="horz" pos="384" userDrawn="1">
          <p15:clr>
            <a:srgbClr val="A4A3A4"/>
          </p15:clr>
        </p15:guide>
        <p15:guide id="6" orient="horz" pos="3906" userDrawn="1">
          <p15:clr>
            <a:srgbClr val="A4A3A4"/>
          </p15:clr>
        </p15:guide>
        <p15:guide id="7" pos="522" userDrawn="1">
          <p15:clr>
            <a:srgbClr val="A4A3A4"/>
          </p15:clr>
        </p15:guide>
        <p15:guide id="8" pos="4777" userDrawn="1">
          <p15:clr>
            <a:srgbClr val="A4A3A4"/>
          </p15:clr>
        </p15:guide>
        <p15:guide id="9" pos="5463"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rlinde" initials="GM" lastIdx="11" clrIdx="1"/>
  <p:cmAuthor id="1" name="Christina Drimmel" initials="CD" lastIdx="59" clrIdx="0">
    <p:extLst/>
  </p:cmAuthor>
  <p:cmAuthor id="2" name="Mark Miscovich" initials="MM"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8456" autoAdjust="0"/>
  </p:normalViewPr>
  <p:slideViewPr>
    <p:cSldViewPr snapToGrid="0" showGuides="1">
      <p:cViewPr>
        <p:scale>
          <a:sx n="110" d="100"/>
          <a:sy n="110" d="100"/>
        </p:scale>
        <p:origin x="-924" y="-114"/>
      </p:cViewPr>
      <p:guideLst>
        <p:guide orient="horz" pos="2160"/>
        <p:guide orient="horz" pos="1038"/>
        <p:guide orient="horz" pos="639"/>
        <p:guide orient="horz" pos="384"/>
        <p:guide orient="horz" pos="3906"/>
        <p:guide pos="2880"/>
        <p:guide pos="522"/>
        <p:guide pos="4777"/>
        <p:guide pos="546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4" d="100"/>
          <a:sy n="94" d="100"/>
        </p:scale>
        <p:origin x="360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0566F4-C406-4971-BF03-9226D26F54CF}" type="datetimeFigureOut">
              <a:rPr lang="de-AT" smtClean="0"/>
              <a:t>29.10.2018</a:t>
            </a:fld>
            <a:endParaRPr lang="de-AT"/>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E7E1B3-BF1C-4F7D-B19C-9C8DAB3CB4B5}" type="slidenum">
              <a:rPr lang="de-AT" smtClean="0"/>
              <a:t>‹Nr.›</a:t>
            </a:fld>
            <a:endParaRPr lang="de-AT"/>
          </a:p>
        </p:txBody>
      </p:sp>
    </p:spTree>
    <p:extLst>
      <p:ext uri="{BB962C8B-B14F-4D97-AF65-F5344CB8AC3E}">
        <p14:creationId xmlns:p14="http://schemas.microsoft.com/office/powerpoint/2010/main" val="1731434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0717B-67A9-481C-B836-84E21B0D8C70}" type="datetimeFigureOut">
              <a:rPr lang="de-AT" smtClean="0"/>
              <a:t>29.10.2018</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197C81-1AD7-424B-B36D-FCC8408EC5A3}" type="slidenum">
              <a:rPr lang="de-AT" smtClean="0"/>
              <a:t>‹Nr.›</a:t>
            </a:fld>
            <a:endParaRPr lang="de-AT"/>
          </a:p>
        </p:txBody>
      </p:sp>
    </p:spTree>
    <p:extLst>
      <p:ext uri="{BB962C8B-B14F-4D97-AF65-F5344CB8AC3E}">
        <p14:creationId xmlns:p14="http://schemas.microsoft.com/office/powerpoint/2010/main" val="2636070765"/>
      </p:ext>
    </p:extLst>
  </p:cSld>
  <p:clrMap bg1="lt1" tx1="dk1" bg2="lt2" tx2="dk2" accent1="accent1" accent2="accent2" accent3="accent3" accent4="accent4" accent5="accent5" accent6="accent6" hlink="hlink" folHlink="folHlink"/>
  <p:notesStyle>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3A197C81-1AD7-424B-B36D-FCC8408EC5A3}" type="slidenum">
              <a:rPr lang="de-AT" smtClean="0"/>
              <a:t>1</a:t>
            </a:fld>
            <a:endParaRPr lang="de-AT" dirty="0"/>
          </a:p>
        </p:txBody>
      </p:sp>
    </p:spTree>
    <p:extLst>
      <p:ext uri="{BB962C8B-B14F-4D97-AF65-F5344CB8AC3E}">
        <p14:creationId xmlns:p14="http://schemas.microsoft.com/office/powerpoint/2010/main" val="149611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A197C81-1AD7-424B-B36D-FCC8408EC5A3}" type="slidenum">
              <a:rPr lang="de-AT" smtClean="0"/>
              <a:t>4</a:t>
            </a:fld>
            <a:endParaRPr lang="de-AT"/>
          </a:p>
        </p:txBody>
      </p:sp>
    </p:spTree>
    <p:extLst>
      <p:ext uri="{BB962C8B-B14F-4D97-AF65-F5344CB8AC3E}">
        <p14:creationId xmlns:p14="http://schemas.microsoft.com/office/powerpoint/2010/main" val="19689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lvl="1" indent="0" algn="ctr">
              <a:spcBef>
                <a:spcPts val="600"/>
              </a:spcBef>
              <a:buNone/>
            </a:pPr>
            <a:r>
              <a:rPr lang="en-US" sz="1900" b="1" dirty="0"/>
              <a:t>Important to note:</a:t>
            </a:r>
          </a:p>
          <a:p>
            <a:pPr marL="0" lvl="1" indent="0" algn="ctr">
              <a:spcBef>
                <a:spcPts val="600"/>
              </a:spcBef>
              <a:buNone/>
            </a:pPr>
            <a:r>
              <a:rPr lang="en-US" sz="1900" b="1" dirty="0"/>
              <a:t>We must avoid technically highly modern data cemeteries!</a:t>
            </a:r>
          </a:p>
          <a:p>
            <a:endParaRPr lang="de-DE" dirty="0"/>
          </a:p>
        </p:txBody>
      </p:sp>
      <p:sp>
        <p:nvSpPr>
          <p:cNvPr id="4" name="Foliennummernplatzhalter 3"/>
          <p:cNvSpPr>
            <a:spLocks noGrp="1"/>
          </p:cNvSpPr>
          <p:nvPr>
            <p:ph type="sldNum" sz="quarter" idx="10"/>
          </p:nvPr>
        </p:nvSpPr>
        <p:spPr/>
        <p:txBody>
          <a:bodyPr/>
          <a:lstStyle/>
          <a:p>
            <a:fld id="{3A197C81-1AD7-424B-B36D-FCC8408EC5A3}" type="slidenum">
              <a:rPr lang="de-AT" smtClean="0"/>
              <a:t>11</a:t>
            </a:fld>
            <a:endParaRPr lang="de-AT"/>
          </a:p>
        </p:txBody>
      </p:sp>
    </p:spTree>
    <p:extLst>
      <p:ext uri="{BB962C8B-B14F-4D97-AF65-F5344CB8AC3E}">
        <p14:creationId xmlns:p14="http://schemas.microsoft.com/office/powerpoint/2010/main" val="2699983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3A197C81-1AD7-424B-B36D-FCC8408EC5A3}" type="slidenum">
              <a:rPr lang="de-AT" smtClean="0"/>
              <a:t>15</a:t>
            </a:fld>
            <a:endParaRPr lang="de-AT" dirty="0"/>
          </a:p>
        </p:txBody>
      </p:sp>
    </p:spTree>
    <p:extLst>
      <p:ext uri="{BB962C8B-B14F-4D97-AF65-F5344CB8AC3E}">
        <p14:creationId xmlns:p14="http://schemas.microsoft.com/office/powerpoint/2010/main" val="149611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827088" y="2141780"/>
            <a:ext cx="6754812" cy="1287220"/>
          </a:xfrm>
        </p:spPr>
        <p:txBody>
          <a:bodyPr anchor="b">
            <a:normAutofit/>
          </a:bodyPr>
          <a:lstStyle>
            <a:lvl1pPr algn="l">
              <a:defRPr sz="3600">
                <a:solidFill>
                  <a:schemeClr val="tx2"/>
                </a:solidFill>
              </a:defRPr>
            </a:lvl1pPr>
          </a:lstStyle>
          <a:p>
            <a:r>
              <a:rPr lang="de-DE" dirty="0"/>
              <a:t>Titel der Präsentation</a:t>
            </a:r>
            <a:endParaRPr lang="de-AT" dirty="0"/>
          </a:p>
        </p:txBody>
      </p:sp>
      <p:sp>
        <p:nvSpPr>
          <p:cNvPr id="3" name="Untertitel 2"/>
          <p:cNvSpPr>
            <a:spLocks noGrp="1"/>
          </p:cNvSpPr>
          <p:nvPr>
            <p:ph type="subTitle" idx="1" hasCustomPrompt="1"/>
          </p:nvPr>
        </p:nvSpPr>
        <p:spPr>
          <a:xfrm>
            <a:off x="827088" y="3847380"/>
            <a:ext cx="6754812" cy="1962869"/>
          </a:xfrm>
        </p:spPr>
        <p:txBody>
          <a:bodyPr>
            <a:normAutofit/>
          </a:bodyPr>
          <a:lstStyle>
            <a:lvl1pPr marL="0" indent="0" algn="l">
              <a:spcBef>
                <a:spcPts val="0"/>
              </a:spcBef>
              <a:spcAft>
                <a:spcPts val="3000"/>
              </a:spcAft>
              <a:buNone/>
              <a:defRPr sz="2400" baseline="0">
                <a:solidFill>
                  <a:schemeClr val="tx1"/>
                </a:solidFill>
              </a:defRPr>
            </a:lvl1pPr>
            <a:lvl2pPr marL="0" indent="0" algn="l">
              <a:buNone/>
              <a:defRPr sz="1400" baseline="0">
                <a:solidFill>
                  <a:schemeClr val="tx1"/>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a:t>Untertitel (Ort, Datum)</a:t>
            </a:r>
          </a:p>
          <a:p>
            <a:pPr lvl="1"/>
            <a:r>
              <a:rPr lang="de-DE" dirty="0"/>
              <a:t>Untertitel 2 (</a:t>
            </a:r>
            <a:r>
              <a:rPr lang="de-DE" dirty="0" err="1"/>
              <a:t>PräsentatiorIn</a:t>
            </a:r>
            <a:r>
              <a:rPr lang="de-DE" dirty="0"/>
              <a:t>, Abteilung)</a:t>
            </a:r>
            <a:endParaRPr lang="de-AT" dirty="0"/>
          </a:p>
        </p:txBody>
      </p:sp>
    </p:spTree>
    <p:extLst>
      <p:ext uri="{BB962C8B-B14F-4D97-AF65-F5344CB8AC3E}">
        <p14:creationId xmlns:p14="http://schemas.microsoft.com/office/powerpoint/2010/main" val="257442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Bilder mit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dirty="0"/>
          </a:p>
        </p:txBody>
      </p:sp>
      <p:sp>
        <p:nvSpPr>
          <p:cNvPr id="4" name="Datumsplatzhalter 3"/>
          <p:cNvSpPr>
            <a:spLocks noGrp="1"/>
          </p:cNvSpPr>
          <p:nvPr>
            <p:ph type="dt" sz="half" idx="10"/>
          </p:nvPr>
        </p:nvSpPr>
        <p:spPr/>
        <p:txBody>
          <a:bodyPr/>
          <a:lstStyle/>
          <a:p>
            <a:r>
              <a:rPr lang="de-DE" smtClean="0"/>
              <a:t>30.10.2018</a:t>
            </a:r>
            <a:endParaRPr lang="de-AT"/>
          </a:p>
        </p:txBody>
      </p:sp>
      <p:sp>
        <p:nvSpPr>
          <p:cNvPr id="5" name="Fußzeilenplatzhalter 4"/>
          <p:cNvSpPr>
            <a:spLocks noGrp="1"/>
          </p:cNvSpPr>
          <p:nvPr>
            <p:ph type="ftr" sz="quarter" idx="11"/>
          </p:nvPr>
        </p:nvSpPr>
        <p:spPr/>
        <p:txBody>
          <a:bodyPr/>
          <a:lstStyle/>
          <a:p>
            <a:r>
              <a:rPr lang="de-AT" smtClean="0"/>
              <a:t>EOSC Austria takes Initiative</a:t>
            </a:r>
            <a:endParaRPr lang="de-AT"/>
          </a:p>
        </p:txBody>
      </p:sp>
      <p:sp>
        <p:nvSpPr>
          <p:cNvPr id="6" name="Foliennummernplatzhalter 5"/>
          <p:cNvSpPr>
            <a:spLocks noGrp="1"/>
          </p:cNvSpPr>
          <p:nvPr>
            <p:ph type="sldNum" sz="quarter" idx="12"/>
          </p:nvPr>
        </p:nvSpPr>
        <p:spPr/>
        <p:txBody>
          <a:bodyPr/>
          <a:lstStyle/>
          <a:p>
            <a:fld id="{DEF76F40-9D88-4C73-BAF8-6399E2126C16}" type="slidenum">
              <a:rPr lang="de-AT" smtClean="0"/>
              <a:t>‹Nr.›</a:t>
            </a:fld>
            <a:endParaRPr lang="de-AT"/>
          </a:p>
        </p:txBody>
      </p:sp>
      <p:sp>
        <p:nvSpPr>
          <p:cNvPr id="8" name="Bildplatzhalter 7"/>
          <p:cNvSpPr>
            <a:spLocks noGrp="1"/>
          </p:cNvSpPr>
          <p:nvPr>
            <p:ph type="pic" sz="quarter" idx="13"/>
          </p:nvPr>
        </p:nvSpPr>
        <p:spPr>
          <a:xfrm>
            <a:off x="827088" y="1644650"/>
            <a:ext cx="2449512" cy="2143580"/>
          </a:xfrm>
        </p:spPr>
        <p:txBody>
          <a:bodyPr/>
          <a:lstStyle>
            <a:lvl1pPr marL="0" indent="0">
              <a:buNone/>
              <a:defRPr/>
            </a:lvl1pPr>
          </a:lstStyle>
          <a:p>
            <a:r>
              <a:rPr lang="de-DE"/>
              <a:t>Bild durch Klicken auf Symbol hinzufügen</a:t>
            </a:r>
            <a:endParaRPr lang="de-AT"/>
          </a:p>
        </p:txBody>
      </p:sp>
      <p:sp>
        <p:nvSpPr>
          <p:cNvPr id="9" name="Bildplatzhalter 7"/>
          <p:cNvSpPr>
            <a:spLocks noGrp="1"/>
          </p:cNvSpPr>
          <p:nvPr>
            <p:ph type="pic" sz="quarter" idx="14"/>
          </p:nvPr>
        </p:nvSpPr>
        <p:spPr>
          <a:xfrm>
            <a:off x="3527388" y="1644650"/>
            <a:ext cx="2448000" cy="2143580"/>
          </a:xfrm>
        </p:spPr>
        <p:txBody>
          <a:bodyPr/>
          <a:lstStyle>
            <a:lvl1pPr marL="0" indent="0">
              <a:buNone/>
              <a:defRPr/>
            </a:lvl1pPr>
          </a:lstStyle>
          <a:p>
            <a:r>
              <a:rPr lang="de-DE"/>
              <a:t>Bild durch Klicken auf Symbol hinzufügen</a:t>
            </a:r>
            <a:endParaRPr lang="de-AT"/>
          </a:p>
        </p:txBody>
      </p:sp>
      <p:sp>
        <p:nvSpPr>
          <p:cNvPr id="10" name="Bildplatzhalter 7"/>
          <p:cNvSpPr>
            <a:spLocks noGrp="1"/>
          </p:cNvSpPr>
          <p:nvPr>
            <p:ph type="pic" sz="quarter" idx="15"/>
          </p:nvPr>
        </p:nvSpPr>
        <p:spPr>
          <a:xfrm>
            <a:off x="6227688" y="1644650"/>
            <a:ext cx="2448000" cy="2143580"/>
          </a:xfrm>
        </p:spPr>
        <p:txBody>
          <a:bodyPr/>
          <a:lstStyle>
            <a:lvl1pPr marL="0" indent="0">
              <a:buNone/>
              <a:defRPr/>
            </a:lvl1pPr>
          </a:lstStyle>
          <a:p>
            <a:r>
              <a:rPr lang="de-DE"/>
              <a:t>Bild durch Klicken auf Symbol hinzufügen</a:t>
            </a:r>
            <a:endParaRPr lang="de-AT"/>
          </a:p>
        </p:txBody>
      </p:sp>
      <p:sp>
        <p:nvSpPr>
          <p:cNvPr id="7" name="Textplatzhalter 6"/>
          <p:cNvSpPr>
            <a:spLocks noGrp="1"/>
          </p:cNvSpPr>
          <p:nvPr>
            <p:ph type="body" sz="quarter" idx="21"/>
          </p:nvPr>
        </p:nvSpPr>
        <p:spPr>
          <a:xfrm>
            <a:off x="836359" y="3918857"/>
            <a:ext cx="2447925" cy="2281919"/>
          </a:xfrm>
        </p:spPr>
        <p:txBody>
          <a:bodyPr/>
          <a:lstStyle>
            <a:lvl1pPr marL="0" indent="0">
              <a:buNone/>
              <a:defRPr sz="1600" b="1" cap="none" baseline="0">
                <a:solidFill>
                  <a:schemeClr val="tx2"/>
                </a:solidFill>
              </a:defRPr>
            </a:lvl1pPr>
            <a:lvl2pPr marL="0" indent="0">
              <a:buNone/>
              <a:defRPr sz="1400" b="1" cap="none" baseline="0"/>
            </a:lvl2pPr>
            <a:lvl3pPr marL="0" indent="0">
              <a:buNone/>
              <a:defRPr sz="1200"/>
            </a:lvl3pPr>
          </a:lstStyle>
          <a:p>
            <a:pPr lvl="0"/>
            <a:r>
              <a:rPr lang="de-DE"/>
              <a:t>Textmasterformat bearbeiten</a:t>
            </a:r>
          </a:p>
          <a:p>
            <a:pPr lvl="1"/>
            <a:r>
              <a:rPr lang="de-DE"/>
              <a:t>Zweite Ebene</a:t>
            </a:r>
          </a:p>
          <a:p>
            <a:pPr lvl="2"/>
            <a:r>
              <a:rPr lang="de-DE"/>
              <a:t>Dritte Ebene</a:t>
            </a:r>
          </a:p>
        </p:txBody>
      </p:sp>
      <p:sp>
        <p:nvSpPr>
          <p:cNvPr id="17" name="Textplatzhalter 6"/>
          <p:cNvSpPr>
            <a:spLocks noGrp="1"/>
          </p:cNvSpPr>
          <p:nvPr>
            <p:ph type="body" sz="quarter" idx="22"/>
          </p:nvPr>
        </p:nvSpPr>
        <p:spPr>
          <a:xfrm>
            <a:off x="3527388" y="3918857"/>
            <a:ext cx="2447925" cy="2281919"/>
          </a:xfrm>
        </p:spPr>
        <p:txBody>
          <a:bodyPr/>
          <a:lstStyle>
            <a:lvl1pPr marL="0" indent="0">
              <a:buNone/>
              <a:defRPr sz="1600" b="1" cap="none" baseline="0">
                <a:solidFill>
                  <a:schemeClr val="tx2"/>
                </a:solidFill>
              </a:defRPr>
            </a:lvl1pPr>
            <a:lvl2pPr marL="0" indent="0">
              <a:buNone/>
              <a:defRPr sz="1400" b="1" cap="none" baseline="0"/>
            </a:lvl2pPr>
            <a:lvl3pPr marL="0" indent="0">
              <a:buNone/>
              <a:defRPr sz="1200"/>
            </a:lvl3pPr>
          </a:lstStyle>
          <a:p>
            <a:pPr lvl="0"/>
            <a:r>
              <a:rPr lang="de-DE"/>
              <a:t>Textmasterformat bearbeiten</a:t>
            </a:r>
          </a:p>
          <a:p>
            <a:pPr lvl="1"/>
            <a:r>
              <a:rPr lang="de-DE"/>
              <a:t>Zweite Ebene</a:t>
            </a:r>
          </a:p>
          <a:p>
            <a:pPr lvl="2"/>
            <a:r>
              <a:rPr lang="de-DE"/>
              <a:t>Dritte Ebene</a:t>
            </a:r>
          </a:p>
        </p:txBody>
      </p:sp>
      <p:sp>
        <p:nvSpPr>
          <p:cNvPr id="18" name="Textplatzhalter 6"/>
          <p:cNvSpPr>
            <a:spLocks noGrp="1"/>
          </p:cNvSpPr>
          <p:nvPr>
            <p:ph type="body" sz="quarter" idx="23"/>
          </p:nvPr>
        </p:nvSpPr>
        <p:spPr>
          <a:xfrm>
            <a:off x="6218417" y="3918857"/>
            <a:ext cx="2447925" cy="2281919"/>
          </a:xfrm>
        </p:spPr>
        <p:txBody>
          <a:bodyPr/>
          <a:lstStyle>
            <a:lvl1pPr marL="0" indent="0">
              <a:buNone/>
              <a:defRPr sz="1600" b="1" cap="none" baseline="0">
                <a:solidFill>
                  <a:schemeClr val="tx2"/>
                </a:solidFill>
              </a:defRPr>
            </a:lvl1pPr>
            <a:lvl2pPr marL="0" indent="0">
              <a:buNone/>
              <a:defRPr sz="1400" b="1" cap="none" baseline="0"/>
            </a:lvl2pPr>
            <a:lvl3pPr marL="0" indent="0">
              <a:buNone/>
              <a:defRPr sz="1200"/>
            </a:lvl3pPr>
          </a:lstStyle>
          <a:p>
            <a:pPr lvl="0"/>
            <a:r>
              <a:rPr lang="de-DE"/>
              <a:t>Textmasterformat bearbeiten</a:t>
            </a:r>
          </a:p>
          <a:p>
            <a:pPr lvl="1"/>
            <a:r>
              <a:rPr lang="de-DE"/>
              <a:t>Zweite Ebene</a:t>
            </a:r>
          </a:p>
          <a:p>
            <a:pPr lvl="2"/>
            <a:r>
              <a:rPr lang="de-DE"/>
              <a:t>Dritte Ebene</a:t>
            </a:r>
          </a:p>
        </p:txBody>
      </p:sp>
    </p:spTree>
    <p:extLst>
      <p:ext uri="{BB962C8B-B14F-4D97-AF65-F5344CB8AC3E}">
        <p14:creationId xmlns:p14="http://schemas.microsoft.com/office/powerpoint/2010/main" val="23271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6027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23528" y="188640"/>
            <a:ext cx="5760640" cy="864096"/>
          </a:xfrm>
          <a:prstGeom prst="rect">
            <a:avLst/>
          </a:prstGeom>
        </p:spPr>
        <p:txBody>
          <a:bodyPr/>
          <a:lstStyle>
            <a:lvl1pPr algn="l">
              <a:defRPr sz="4000">
                <a:solidFill>
                  <a:srgbClr val="003D90"/>
                </a:solidFill>
              </a:defRPr>
            </a:lvl1pPr>
          </a:lstStyle>
          <a:p>
            <a:r>
              <a:rPr lang="en-GB" noProof="0" dirty="0" err="1"/>
              <a:t>Titelmasterformat</a:t>
            </a:r>
            <a:r>
              <a:rPr lang="en-GB" noProof="0" dirty="0"/>
              <a:t> </a:t>
            </a:r>
            <a:r>
              <a:rPr lang="en-GB" noProof="0" dirty="0" err="1"/>
              <a:t>durch</a:t>
            </a:r>
            <a:endParaRPr lang="en-GB" noProof="0" dirty="0"/>
          </a:p>
        </p:txBody>
      </p:sp>
      <p:sp>
        <p:nvSpPr>
          <p:cNvPr id="3" name="Inhaltsplatzhalter 2"/>
          <p:cNvSpPr>
            <a:spLocks noGrp="1"/>
          </p:cNvSpPr>
          <p:nvPr>
            <p:ph idx="1"/>
          </p:nvPr>
        </p:nvSpPr>
        <p:spPr>
          <a:xfrm>
            <a:off x="323528" y="1340768"/>
            <a:ext cx="8424936" cy="5112568"/>
          </a:xfrm>
          <a:prstGeom prst="rect">
            <a:avLst/>
          </a:prstGeom>
        </p:spPr>
        <p:txBody>
          <a:bodyPr/>
          <a:lstStyle>
            <a:lvl1pPr marL="342900" indent="-342900">
              <a:buClr>
                <a:srgbClr val="227F50"/>
              </a:buClr>
              <a:buFont typeface="Apple Casual"/>
              <a:buChar char="-"/>
              <a:defRPr>
                <a:solidFill>
                  <a:schemeClr val="tx1">
                    <a:lumMod val="65000"/>
                    <a:lumOff val="35000"/>
                  </a:schemeClr>
                </a:solidFill>
              </a:defRPr>
            </a:lvl1pPr>
            <a:lvl2pPr marL="742950" indent="-285750">
              <a:buClr>
                <a:srgbClr val="227F50"/>
              </a:buClr>
              <a:buFont typeface="Apple Casual"/>
              <a:buChar char="-"/>
              <a:defRPr>
                <a:solidFill>
                  <a:schemeClr val="tx1">
                    <a:lumMod val="65000"/>
                    <a:lumOff val="35000"/>
                  </a:schemeClr>
                </a:solidFill>
              </a:defRPr>
            </a:lvl2pPr>
            <a:lvl3pPr marL="1143000" indent="-228600">
              <a:buClr>
                <a:srgbClr val="227F50"/>
              </a:buClr>
              <a:buFont typeface="Apple Casual"/>
              <a:buChar char="-"/>
              <a:defRPr>
                <a:solidFill>
                  <a:schemeClr val="tx1">
                    <a:lumMod val="65000"/>
                    <a:lumOff val="35000"/>
                  </a:schemeClr>
                </a:solidFill>
              </a:defRPr>
            </a:lvl3pPr>
            <a:lvl4pPr marL="1600200" indent="-228600">
              <a:buClr>
                <a:srgbClr val="227F50"/>
              </a:buClr>
              <a:buFont typeface="Apple Casual"/>
              <a:buChar char="-"/>
              <a:defRPr>
                <a:solidFill>
                  <a:schemeClr val="tx1">
                    <a:lumMod val="65000"/>
                    <a:lumOff val="35000"/>
                  </a:schemeClr>
                </a:solidFill>
              </a:defRPr>
            </a:lvl4pPr>
            <a:lvl5pPr marL="2057400" indent="-228600">
              <a:buClr>
                <a:srgbClr val="227F50"/>
              </a:buClr>
              <a:buFont typeface="Apple Casual"/>
              <a:buChar char="-"/>
              <a:defRPr>
                <a:solidFill>
                  <a:schemeClr val="tx1">
                    <a:lumMod val="65000"/>
                    <a:lumOff val="35000"/>
                  </a:schemeClr>
                </a:solidFill>
              </a:defRPr>
            </a:lvl5pPr>
          </a:lstStyle>
          <a:p>
            <a:pPr lvl="0"/>
            <a:r>
              <a:rPr lang="en-GB" noProof="0" dirty="0" err="1"/>
              <a:t>Textmasterformat</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extLst>
      <p:ext uri="{BB962C8B-B14F-4D97-AF65-F5344CB8AC3E}">
        <p14:creationId xmlns:p14="http://schemas.microsoft.com/office/powerpoint/2010/main" val="373960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827088" y="1657351"/>
            <a:ext cx="7848600" cy="426704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4" name="Datumsplatzhalter 3"/>
          <p:cNvSpPr>
            <a:spLocks noGrp="1"/>
          </p:cNvSpPr>
          <p:nvPr>
            <p:ph type="dt" sz="half" idx="10"/>
          </p:nvPr>
        </p:nvSpPr>
        <p:spPr/>
        <p:txBody>
          <a:bodyPr/>
          <a:lstStyle/>
          <a:p>
            <a:r>
              <a:rPr lang="de-DE" smtClean="0"/>
              <a:t>30.10.2018</a:t>
            </a:r>
            <a:endParaRPr lang="de-AT"/>
          </a:p>
        </p:txBody>
      </p:sp>
      <p:sp>
        <p:nvSpPr>
          <p:cNvPr id="5" name="Fußzeilenplatzhalter 4"/>
          <p:cNvSpPr>
            <a:spLocks noGrp="1"/>
          </p:cNvSpPr>
          <p:nvPr>
            <p:ph type="ftr" sz="quarter" idx="11"/>
          </p:nvPr>
        </p:nvSpPr>
        <p:spPr/>
        <p:txBody>
          <a:bodyPr/>
          <a:lstStyle/>
          <a:p>
            <a:r>
              <a:rPr lang="de-AT" smtClean="0"/>
              <a:t>EOSC Austria takes Initiative</a:t>
            </a:r>
            <a:endParaRPr lang="de-AT"/>
          </a:p>
        </p:txBody>
      </p:sp>
      <p:sp>
        <p:nvSpPr>
          <p:cNvPr id="6" name="Foliennummernplatzhalter 5"/>
          <p:cNvSpPr>
            <a:spLocks noGrp="1"/>
          </p:cNvSpPr>
          <p:nvPr>
            <p:ph type="sldNum" sz="quarter" idx="12"/>
          </p:nvPr>
        </p:nvSpPr>
        <p:spPr/>
        <p:txBody>
          <a:bodyPr/>
          <a:lstStyle/>
          <a:p>
            <a:fld id="{DEF76F40-9D88-4C73-BAF8-6399E2126C16}" type="slidenum">
              <a:rPr lang="de-AT" smtClean="0"/>
              <a:t>‹Nr.›</a:t>
            </a:fld>
            <a:endParaRPr lang="de-AT"/>
          </a:p>
        </p:txBody>
      </p:sp>
      <p:sp>
        <p:nvSpPr>
          <p:cNvPr id="7" name="Titel 6"/>
          <p:cNvSpPr>
            <a:spLocks noGrp="1"/>
          </p:cNvSpPr>
          <p:nvPr>
            <p:ph type="title"/>
          </p:nvPr>
        </p:nvSpPr>
        <p:spPr/>
        <p:txBody>
          <a:bodyPr/>
          <a:lstStyle/>
          <a:p>
            <a:r>
              <a:rPr lang="de-DE"/>
              <a:t>Titelmasterformat durch Klicken bearbeiten</a:t>
            </a:r>
            <a:endParaRPr lang="de-AT" dirty="0"/>
          </a:p>
        </p:txBody>
      </p:sp>
      <p:sp>
        <p:nvSpPr>
          <p:cNvPr id="8" name="Textplatzhalter 7"/>
          <p:cNvSpPr>
            <a:spLocks noGrp="1"/>
          </p:cNvSpPr>
          <p:nvPr>
            <p:ph type="body" sz="quarter" idx="15"/>
          </p:nvPr>
        </p:nvSpPr>
        <p:spPr>
          <a:xfrm>
            <a:off x="827088" y="5991607"/>
            <a:ext cx="7867650" cy="209168"/>
          </a:xfrm>
        </p:spPr>
        <p:txBody>
          <a:bodyPr anchor="b">
            <a:noAutofit/>
          </a:bodyPr>
          <a:lstStyle>
            <a:lvl1pPr marL="0" indent="0">
              <a:spcBef>
                <a:spcPts val="0"/>
              </a:spcBef>
              <a:buNone/>
              <a:defRPr sz="1000"/>
            </a:lvl1pPr>
          </a:lstStyle>
          <a:p>
            <a:pPr lvl="0"/>
            <a:r>
              <a:rPr lang="de-DE"/>
              <a:t>Textmasterformat bearbeiten</a:t>
            </a:r>
          </a:p>
        </p:txBody>
      </p:sp>
    </p:spTree>
    <p:extLst>
      <p:ext uri="{BB962C8B-B14F-4D97-AF65-F5344CB8AC3E}">
        <p14:creationId xmlns:p14="http://schemas.microsoft.com/office/powerpoint/2010/main" val="46704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und Endfolie">
    <p:spTree>
      <p:nvGrpSpPr>
        <p:cNvPr id="1" name=""/>
        <p:cNvGrpSpPr/>
        <p:nvPr/>
      </p:nvGrpSpPr>
      <p:grpSpPr>
        <a:xfrm>
          <a:off x="0" y="0"/>
          <a:ext cx="0" cy="0"/>
          <a:chOff x="0" y="0"/>
          <a:chExt cx="0" cy="0"/>
        </a:xfrm>
      </p:grpSpPr>
      <p:sp>
        <p:nvSpPr>
          <p:cNvPr id="8" name="Inhaltsplatzhalter 1"/>
          <p:cNvSpPr txBox="1">
            <a:spLocks/>
          </p:cNvSpPr>
          <p:nvPr userDrawn="1"/>
        </p:nvSpPr>
        <p:spPr>
          <a:xfrm>
            <a:off x="5332719" y="5909021"/>
            <a:ext cx="3464766" cy="457361"/>
          </a:xfrm>
          <a:prstGeom prst="rect">
            <a:avLst/>
          </a:prstGeom>
        </p:spPr>
        <p:txBody>
          <a:bodyPr/>
          <a:lstStyle>
            <a:lvl1pPr marL="0" indent="0" algn="l" defTabSz="457200" rtl="0" eaLnBrk="1" latinLnBrk="0" hangingPunct="1">
              <a:spcBef>
                <a:spcPct val="20000"/>
              </a:spcBef>
              <a:buFont typeface="Arial"/>
              <a:buNone/>
              <a:defRPr sz="1900" b="0" i="0" kern="1200" baseline="0">
                <a:solidFill>
                  <a:schemeClr val="tx1"/>
                </a:solidFill>
                <a:latin typeface="Arial" pitchFamily="34" charset="0"/>
                <a:ea typeface="+mn-ea"/>
                <a:cs typeface="+mn-cs"/>
              </a:defRPr>
            </a:lvl1pPr>
            <a:lvl2pPr marL="457200" indent="0" algn="l" defTabSz="457200" rtl="0" eaLnBrk="1" latinLnBrk="0" hangingPunct="1">
              <a:spcBef>
                <a:spcPct val="20000"/>
              </a:spcBef>
              <a:buFont typeface="Arial"/>
              <a:buNone/>
              <a:defRPr sz="1900" kern="1200" baseline="0">
                <a:solidFill>
                  <a:schemeClr val="tx1"/>
                </a:solidFill>
                <a:latin typeface="Arial" pitchFamily="34" charset="0"/>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ct val="20000"/>
              </a:spcBef>
              <a:spcAft>
                <a:spcPts val="0"/>
              </a:spcAft>
              <a:buClrTx/>
              <a:buSzTx/>
              <a:buFont typeface="Arial"/>
              <a:buNone/>
              <a:tabLst/>
              <a:defRPr/>
            </a:pPr>
            <a:r>
              <a:rPr kumimoji="0" lang="de-AT" sz="1900" b="1" i="0" u="none" strike="noStrike" kern="1200" cap="all" spc="0" normalizeH="0" baseline="0" noProof="0" dirty="0">
                <a:ln>
                  <a:noFill/>
                </a:ln>
                <a:solidFill>
                  <a:srgbClr val="004091"/>
                </a:solidFill>
                <a:effectLst/>
                <a:uLnTx/>
                <a:uFillTx/>
                <a:latin typeface="Arial" pitchFamily="34" charset="0"/>
                <a:ea typeface="+mn-ea"/>
                <a:cs typeface="+mn-cs"/>
              </a:rPr>
              <a:t>Wir. Fördern. Zukunft.</a:t>
            </a:r>
          </a:p>
        </p:txBody>
      </p:sp>
      <p:pic>
        <p:nvPicPr>
          <p:cNvPr id="9" name="Picture 2" descr="D:\Profil\seumenicht\Eigene Dateien\MS-PR\PR\corporate-design\relaunch2012\Logo\Logo D\Claim\JPEG\Logo_4c.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7694" y="1665288"/>
            <a:ext cx="2230437" cy="99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45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tertitel, Inhalt und Quelle">
    <p:spTree>
      <p:nvGrpSpPr>
        <p:cNvPr id="1" name=""/>
        <p:cNvGrpSpPr/>
        <p:nvPr/>
      </p:nvGrpSpPr>
      <p:grpSpPr>
        <a:xfrm>
          <a:off x="0" y="0"/>
          <a:ext cx="0" cy="0"/>
          <a:chOff x="0" y="0"/>
          <a:chExt cx="0" cy="0"/>
        </a:xfrm>
      </p:grpSpPr>
      <p:sp>
        <p:nvSpPr>
          <p:cNvPr id="3" name="Inhaltsplatzhalter 2"/>
          <p:cNvSpPr>
            <a:spLocks noGrp="1"/>
          </p:cNvSpPr>
          <p:nvPr>
            <p:ph idx="1"/>
          </p:nvPr>
        </p:nvSpPr>
        <p:spPr>
          <a:xfrm>
            <a:off x="827088" y="1657351"/>
            <a:ext cx="7848600" cy="42588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10" name="Textplatzhalter 9"/>
          <p:cNvSpPr>
            <a:spLocks noGrp="1"/>
          </p:cNvSpPr>
          <p:nvPr>
            <p:ph type="body" sz="quarter" idx="14" hasCustomPrompt="1"/>
          </p:nvPr>
        </p:nvSpPr>
        <p:spPr>
          <a:xfrm>
            <a:off x="827697" y="1060397"/>
            <a:ext cx="5296878" cy="521498"/>
          </a:xfrm>
        </p:spPr>
        <p:txBody>
          <a:bodyPr>
            <a:noAutofit/>
          </a:bodyPr>
          <a:lstStyle>
            <a:lvl1pPr marL="0" marR="0" indent="0" algn="l" defTabSz="685800" rtl="0" eaLnBrk="1" fontAlgn="auto" latinLnBrk="0" hangingPunct="1">
              <a:lnSpc>
                <a:spcPct val="90000"/>
              </a:lnSpc>
              <a:spcBef>
                <a:spcPts val="800"/>
              </a:spcBef>
              <a:spcAft>
                <a:spcPts val="0"/>
              </a:spcAft>
              <a:buClrTx/>
              <a:buSzTx/>
              <a:buFont typeface="Wingdings" panose="05000000000000000000" pitchFamily="2" charset="2"/>
              <a:buNone/>
              <a:tabLst/>
              <a:defRPr sz="200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marL="0" marR="0" lvl="0" indent="0" algn="l" defTabSz="685800" rtl="0" eaLnBrk="1" fontAlgn="auto" latinLnBrk="0" hangingPunct="1">
              <a:lnSpc>
                <a:spcPct val="90000"/>
              </a:lnSpc>
              <a:spcBef>
                <a:spcPts val="800"/>
              </a:spcBef>
              <a:spcAft>
                <a:spcPts val="0"/>
              </a:spcAft>
              <a:buClrTx/>
              <a:buSzTx/>
              <a:buFont typeface="Wingdings" panose="05000000000000000000" pitchFamily="2" charset="2"/>
              <a:buNone/>
              <a:tabLst/>
              <a:defRPr/>
            </a:pPr>
            <a:r>
              <a:rPr lang="de-DE" dirty="0"/>
              <a:t>Untertitel (max. 2-zeilig)</a:t>
            </a:r>
          </a:p>
          <a:p>
            <a:pPr lvl="0"/>
            <a:endParaRPr lang="de-DE" dirty="0"/>
          </a:p>
        </p:txBody>
      </p:sp>
      <p:sp>
        <p:nvSpPr>
          <p:cNvPr id="7" name="Titel 6"/>
          <p:cNvSpPr>
            <a:spLocks noGrp="1"/>
          </p:cNvSpPr>
          <p:nvPr>
            <p:ph type="title" hasCustomPrompt="1"/>
          </p:nvPr>
        </p:nvSpPr>
        <p:spPr>
          <a:xfrm>
            <a:off x="827088" y="613987"/>
            <a:ext cx="5287962" cy="402013"/>
          </a:xfrm>
        </p:spPr>
        <p:txBody>
          <a:bodyPr/>
          <a:lstStyle>
            <a:lvl1pPr>
              <a:defRPr/>
            </a:lvl1pPr>
          </a:lstStyle>
          <a:p>
            <a:r>
              <a:rPr lang="de-DE" dirty="0"/>
              <a:t>Titel (max. 1-zeilig)</a:t>
            </a:r>
            <a:endParaRPr lang="de-AT" dirty="0"/>
          </a:p>
        </p:txBody>
      </p:sp>
      <p:sp>
        <p:nvSpPr>
          <p:cNvPr id="8" name="Textplatzhalter 7"/>
          <p:cNvSpPr>
            <a:spLocks noGrp="1"/>
          </p:cNvSpPr>
          <p:nvPr>
            <p:ph type="body" sz="quarter" idx="15"/>
          </p:nvPr>
        </p:nvSpPr>
        <p:spPr>
          <a:xfrm>
            <a:off x="827088" y="5991607"/>
            <a:ext cx="7867650" cy="209168"/>
          </a:xfrm>
        </p:spPr>
        <p:txBody>
          <a:bodyPr anchor="b">
            <a:noAutofit/>
          </a:bodyPr>
          <a:lstStyle>
            <a:lvl1pPr marL="0" indent="0">
              <a:spcBef>
                <a:spcPts val="0"/>
              </a:spcBef>
              <a:buNone/>
              <a:defRPr sz="1000"/>
            </a:lvl1pPr>
          </a:lstStyle>
          <a:p>
            <a:pPr lvl="0"/>
            <a:r>
              <a:rPr lang="de-DE"/>
              <a:t>Textmasterformat bearbeiten</a:t>
            </a:r>
          </a:p>
        </p:txBody>
      </p:sp>
      <p:sp>
        <p:nvSpPr>
          <p:cNvPr id="5" name="Datumsplatzhalter 4"/>
          <p:cNvSpPr>
            <a:spLocks noGrp="1"/>
          </p:cNvSpPr>
          <p:nvPr>
            <p:ph type="dt" sz="half" idx="16"/>
          </p:nvPr>
        </p:nvSpPr>
        <p:spPr/>
        <p:txBody>
          <a:bodyPr/>
          <a:lstStyle/>
          <a:p>
            <a:r>
              <a:rPr lang="de-DE" smtClean="0"/>
              <a:t>30.10.2018</a:t>
            </a:r>
            <a:endParaRPr lang="de-AT" dirty="0"/>
          </a:p>
        </p:txBody>
      </p:sp>
      <p:sp>
        <p:nvSpPr>
          <p:cNvPr id="9" name="Fußzeilenplatzhalter 8"/>
          <p:cNvSpPr>
            <a:spLocks noGrp="1"/>
          </p:cNvSpPr>
          <p:nvPr>
            <p:ph type="ftr" sz="quarter" idx="17"/>
          </p:nvPr>
        </p:nvSpPr>
        <p:spPr/>
        <p:txBody>
          <a:bodyPr/>
          <a:lstStyle/>
          <a:p>
            <a:r>
              <a:rPr lang="de-AT" smtClean="0"/>
              <a:t>EOSC Austria takes Initiative</a:t>
            </a:r>
            <a:endParaRPr lang="de-AT"/>
          </a:p>
        </p:txBody>
      </p:sp>
      <p:sp>
        <p:nvSpPr>
          <p:cNvPr id="11" name="Foliennummernplatzhalter 10"/>
          <p:cNvSpPr>
            <a:spLocks noGrp="1"/>
          </p:cNvSpPr>
          <p:nvPr>
            <p:ph type="sldNum" sz="quarter" idx="18"/>
          </p:nvPr>
        </p:nvSpPr>
        <p:spPr/>
        <p:txBody>
          <a:bodyPr/>
          <a:lstStyle/>
          <a:p>
            <a:fld id="{DEF76F40-9D88-4C73-BAF8-6399E2126C16}" type="slidenum">
              <a:rPr lang="de-AT" smtClean="0"/>
              <a:pPr/>
              <a:t>‹Nr.›</a:t>
            </a:fld>
            <a:endParaRPr lang="de-AT" dirty="0"/>
          </a:p>
        </p:txBody>
      </p:sp>
    </p:spTree>
    <p:extLst>
      <p:ext uri="{BB962C8B-B14F-4D97-AF65-F5344CB8AC3E}">
        <p14:creationId xmlns:p14="http://schemas.microsoft.com/office/powerpoint/2010/main" val="338281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30.10.2018</a:t>
            </a:r>
            <a:endParaRPr lang="de-AT"/>
          </a:p>
        </p:txBody>
      </p:sp>
      <p:sp>
        <p:nvSpPr>
          <p:cNvPr id="5" name="Fußzeilenplatzhalter 4"/>
          <p:cNvSpPr>
            <a:spLocks noGrp="1"/>
          </p:cNvSpPr>
          <p:nvPr>
            <p:ph type="ftr" sz="quarter" idx="11"/>
          </p:nvPr>
        </p:nvSpPr>
        <p:spPr/>
        <p:txBody>
          <a:bodyPr/>
          <a:lstStyle/>
          <a:p>
            <a:r>
              <a:rPr lang="de-AT" smtClean="0"/>
              <a:t>EOSC Austria takes Initiative</a:t>
            </a:r>
            <a:endParaRPr lang="de-AT"/>
          </a:p>
        </p:txBody>
      </p:sp>
      <p:sp>
        <p:nvSpPr>
          <p:cNvPr id="6" name="Foliennummernplatzhalter 5"/>
          <p:cNvSpPr>
            <a:spLocks noGrp="1"/>
          </p:cNvSpPr>
          <p:nvPr>
            <p:ph type="sldNum" sz="quarter" idx="12"/>
          </p:nvPr>
        </p:nvSpPr>
        <p:spPr/>
        <p:txBody>
          <a:bodyPr/>
          <a:lstStyle/>
          <a:p>
            <a:fld id="{DEF76F40-9D88-4C73-BAF8-6399E2126C16}" type="slidenum">
              <a:rPr lang="de-AT" smtClean="0"/>
              <a:t>‹Nr.›</a:t>
            </a:fld>
            <a:endParaRPr lang="de-AT"/>
          </a:p>
        </p:txBody>
      </p:sp>
      <p:sp>
        <p:nvSpPr>
          <p:cNvPr id="8" name="Textplatzhalter 7"/>
          <p:cNvSpPr>
            <a:spLocks noGrp="1"/>
          </p:cNvSpPr>
          <p:nvPr>
            <p:ph type="body" sz="quarter" idx="13"/>
          </p:nvPr>
        </p:nvSpPr>
        <p:spPr>
          <a:xfrm>
            <a:off x="827088" y="1665288"/>
            <a:ext cx="6754812" cy="4535487"/>
          </a:xfrm>
        </p:spPr>
        <p:txBody>
          <a:bodyPr>
            <a:normAutofit/>
          </a:bodyPr>
          <a:lstStyle>
            <a:lvl1pPr>
              <a:defRPr sz="2200">
                <a:solidFill>
                  <a:schemeClr val="tx2"/>
                </a:solidFill>
              </a:defRPr>
            </a:lvl1pPr>
            <a:lvl2pPr>
              <a:defRPr sz="2000">
                <a:solidFill>
                  <a:schemeClr val="tx1"/>
                </a:solidFill>
              </a:defRPr>
            </a:lvl2pPr>
            <a:lvl3pPr>
              <a:defRPr sz="1800">
                <a:solidFill>
                  <a:schemeClr val="tx1"/>
                </a:solidFill>
              </a:defRPr>
            </a:lvl3pPr>
            <a:lvl4pPr>
              <a:defRPr sz="2200">
                <a:solidFill>
                  <a:schemeClr val="tx2"/>
                </a:solidFill>
              </a:defRPr>
            </a:lvl4pPr>
            <a:lvl5pPr>
              <a:defRPr sz="2200">
                <a:solidFill>
                  <a:schemeClr val="tx2"/>
                </a:solidFill>
              </a:defRPr>
            </a:lvl5pPr>
          </a:lstStyle>
          <a:p>
            <a:pPr lvl="0"/>
            <a:r>
              <a:rPr lang="de-DE"/>
              <a:t>Textmasterformat bearbeiten</a:t>
            </a:r>
          </a:p>
          <a:p>
            <a:pPr lvl="1"/>
            <a:r>
              <a:rPr lang="de-DE"/>
              <a:t>Zweite Ebene</a:t>
            </a:r>
          </a:p>
          <a:p>
            <a:pPr lvl="2"/>
            <a:r>
              <a:rPr lang="de-DE"/>
              <a:t>Dritte Ebene</a:t>
            </a:r>
          </a:p>
        </p:txBody>
      </p:sp>
      <p:sp>
        <p:nvSpPr>
          <p:cNvPr id="9" name="Titel 8"/>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336229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lussfolgerung">
    <p:spTree>
      <p:nvGrpSpPr>
        <p:cNvPr id="1" name=""/>
        <p:cNvGrpSpPr/>
        <p:nvPr/>
      </p:nvGrpSpPr>
      <p:grpSpPr>
        <a:xfrm>
          <a:off x="0" y="0"/>
          <a:ext cx="0" cy="0"/>
          <a:chOff x="0" y="0"/>
          <a:chExt cx="0" cy="0"/>
        </a:xfrm>
      </p:grpSpPr>
      <p:sp>
        <p:nvSpPr>
          <p:cNvPr id="3" name="Inhaltsplatzhalter 2"/>
          <p:cNvSpPr>
            <a:spLocks noGrp="1"/>
          </p:cNvSpPr>
          <p:nvPr>
            <p:ph idx="1"/>
          </p:nvPr>
        </p:nvSpPr>
        <p:spPr>
          <a:xfrm>
            <a:off x="827088" y="1657351"/>
            <a:ext cx="7848600" cy="335915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4" name="Datumsplatzhalter 3"/>
          <p:cNvSpPr>
            <a:spLocks noGrp="1"/>
          </p:cNvSpPr>
          <p:nvPr>
            <p:ph type="dt" sz="half" idx="10"/>
          </p:nvPr>
        </p:nvSpPr>
        <p:spPr/>
        <p:txBody>
          <a:bodyPr/>
          <a:lstStyle/>
          <a:p>
            <a:r>
              <a:rPr lang="de-DE" smtClean="0"/>
              <a:t>30.10.2018</a:t>
            </a:r>
            <a:endParaRPr lang="de-AT"/>
          </a:p>
        </p:txBody>
      </p:sp>
      <p:sp>
        <p:nvSpPr>
          <p:cNvPr id="5" name="Fußzeilenplatzhalter 4"/>
          <p:cNvSpPr>
            <a:spLocks noGrp="1"/>
          </p:cNvSpPr>
          <p:nvPr>
            <p:ph type="ftr" sz="quarter" idx="11"/>
          </p:nvPr>
        </p:nvSpPr>
        <p:spPr/>
        <p:txBody>
          <a:bodyPr/>
          <a:lstStyle/>
          <a:p>
            <a:r>
              <a:rPr lang="de-AT" smtClean="0"/>
              <a:t>EOSC Austria takes Initiative</a:t>
            </a:r>
            <a:endParaRPr lang="de-AT"/>
          </a:p>
        </p:txBody>
      </p:sp>
      <p:sp>
        <p:nvSpPr>
          <p:cNvPr id="6" name="Foliennummernplatzhalter 5"/>
          <p:cNvSpPr>
            <a:spLocks noGrp="1"/>
          </p:cNvSpPr>
          <p:nvPr>
            <p:ph type="sldNum" sz="quarter" idx="12"/>
          </p:nvPr>
        </p:nvSpPr>
        <p:spPr/>
        <p:txBody>
          <a:bodyPr/>
          <a:lstStyle/>
          <a:p>
            <a:fld id="{DEF76F40-9D88-4C73-BAF8-6399E2126C16}" type="slidenum">
              <a:rPr lang="de-AT" smtClean="0"/>
              <a:t>‹Nr.›</a:t>
            </a:fld>
            <a:endParaRPr lang="de-AT"/>
          </a:p>
        </p:txBody>
      </p:sp>
      <p:sp>
        <p:nvSpPr>
          <p:cNvPr id="7" name="Textplatzhalter 7"/>
          <p:cNvSpPr>
            <a:spLocks noGrp="1"/>
          </p:cNvSpPr>
          <p:nvPr>
            <p:ph type="body" sz="quarter" idx="13"/>
          </p:nvPr>
        </p:nvSpPr>
        <p:spPr>
          <a:xfrm>
            <a:off x="827088" y="5118100"/>
            <a:ext cx="7848600" cy="1082675"/>
          </a:xfrm>
        </p:spPr>
        <p:txBody>
          <a:bodyPr/>
          <a:lstStyle>
            <a:lvl1pPr>
              <a:defRPr b="1">
                <a:solidFill>
                  <a:schemeClr val="tx2"/>
                </a:solidFill>
              </a:defRPr>
            </a:lvl1pPr>
            <a:lvl2pPr>
              <a:defRPr b="1">
                <a:solidFill>
                  <a:schemeClr val="tx2"/>
                </a:solidFill>
              </a:defRPr>
            </a:lvl2pPr>
            <a:lvl3pPr>
              <a:defRPr b="1">
                <a:solidFill>
                  <a:schemeClr val="tx2"/>
                </a:solidFill>
              </a:defRPr>
            </a:lvl3pPr>
            <a:lvl4pPr>
              <a:defRPr b="1">
                <a:solidFill>
                  <a:schemeClr val="tx2"/>
                </a:solidFill>
              </a:defRPr>
            </a:lvl4pPr>
            <a:lvl5pPr>
              <a:defRPr b="1">
                <a:solidFill>
                  <a:schemeClr val="tx2"/>
                </a:solidFill>
              </a:defRPr>
            </a:lvl5pPr>
          </a:lstStyle>
          <a:p>
            <a:pPr lvl="0"/>
            <a:r>
              <a:rPr lang="de-DE"/>
              <a:t>Textmasterformat bearbeiten</a:t>
            </a:r>
          </a:p>
          <a:p>
            <a:pPr lvl="1"/>
            <a:r>
              <a:rPr lang="de-DE"/>
              <a:t>Zweite Ebene</a:t>
            </a:r>
          </a:p>
        </p:txBody>
      </p:sp>
      <p:sp>
        <p:nvSpPr>
          <p:cNvPr id="8" name="Titel 7"/>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43712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27088" y="2406652"/>
            <a:ext cx="6754812" cy="865187"/>
          </a:xfrm>
        </p:spPr>
        <p:txBody>
          <a:bodyPr anchor="b">
            <a:noAutofit/>
          </a:bodyPr>
          <a:lstStyle>
            <a:lvl1pPr>
              <a:defRPr sz="3200">
                <a:solidFill>
                  <a:schemeClr val="tx2"/>
                </a:solidFill>
              </a:defRPr>
            </a:lvl1pPr>
          </a:lstStyle>
          <a:p>
            <a:r>
              <a:rPr lang="de-DE"/>
              <a:t>Titelmasterformat durch Klicken bearbeiten</a:t>
            </a:r>
            <a:endParaRPr lang="de-AT" dirty="0"/>
          </a:p>
        </p:txBody>
      </p:sp>
      <p:sp>
        <p:nvSpPr>
          <p:cNvPr id="3" name="Textplatzhalter 2"/>
          <p:cNvSpPr>
            <a:spLocks noGrp="1"/>
          </p:cNvSpPr>
          <p:nvPr>
            <p:ph type="body" idx="1"/>
          </p:nvPr>
        </p:nvSpPr>
        <p:spPr>
          <a:xfrm>
            <a:off x="822326" y="3429000"/>
            <a:ext cx="6759574"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smtClean="0"/>
              <a:t>30.10.2018</a:t>
            </a:r>
            <a:endParaRPr lang="de-AT"/>
          </a:p>
        </p:txBody>
      </p:sp>
      <p:sp>
        <p:nvSpPr>
          <p:cNvPr id="5" name="Fußzeilenplatzhalter 4"/>
          <p:cNvSpPr>
            <a:spLocks noGrp="1"/>
          </p:cNvSpPr>
          <p:nvPr>
            <p:ph type="ftr" sz="quarter" idx="11"/>
          </p:nvPr>
        </p:nvSpPr>
        <p:spPr/>
        <p:txBody>
          <a:bodyPr/>
          <a:lstStyle/>
          <a:p>
            <a:r>
              <a:rPr lang="de-AT" smtClean="0"/>
              <a:t>EOSC Austria takes Initiative</a:t>
            </a:r>
            <a:endParaRPr lang="de-AT"/>
          </a:p>
        </p:txBody>
      </p:sp>
      <p:sp>
        <p:nvSpPr>
          <p:cNvPr id="6" name="Foliennummernplatzhalter 5"/>
          <p:cNvSpPr>
            <a:spLocks noGrp="1"/>
          </p:cNvSpPr>
          <p:nvPr>
            <p:ph type="sldNum" sz="quarter" idx="12"/>
          </p:nvPr>
        </p:nvSpPr>
        <p:spPr/>
        <p:txBody>
          <a:bodyPr/>
          <a:lstStyle/>
          <a:p>
            <a:fld id="{DEF76F40-9D88-4C73-BAF8-6399E2126C16}" type="slidenum">
              <a:rPr lang="de-AT" smtClean="0"/>
              <a:t>‹Nr.›</a:t>
            </a:fld>
            <a:endParaRPr lang="de-AT"/>
          </a:p>
        </p:txBody>
      </p:sp>
    </p:spTree>
    <p:extLst>
      <p:ext uri="{BB962C8B-B14F-4D97-AF65-F5344CB8AC3E}">
        <p14:creationId xmlns:p14="http://schemas.microsoft.com/office/powerpoint/2010/main" val="89877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827088" y="1657605"/>
            <a:ext cx="3816000" cy="425141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4" name="Inhaltsplatzhalter 3"/>
          <p:cNvSpPr>
            <a:spLocks noGrp="1"/>
          </p:cNvSpPr>
          <p:nvPr>
            <p:ph sz="half" idx="2"/>
          </p:nvPr>
        </p:nvSpPr>
        <p:spPr>
          <a:xfrm>
            <a:off x="4859687" y="1657605"/>
            <a:ext cx="3816000" cy="425141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5" name="Datumsplatzhalter 4"/>
          <p:cNvSpPr>
            <a:spLocks noGrp="1"/>
          </p:cNvSpPr>
          <p:nvPr>
            <p:ph type="dt" sz="half" idx="10"/>
          </p:nvPr>
        </p:nvSpPr>
        <p:spPr/>
        <p:txBody>
          <a:bodyPr/>
          <a:lstStyle/>
          <a:p>
            <a:r>
              <a:rPr lang="de-DE" smtClean="0"/>
              <a:t>30.10.2018</a:t>
            </a:r>
            <a:endParaRPr lang="de-AT"/>
          </a:p>
        </p:txBody>
      </p:sp>
      <p:sp>
        <p:nvSpPr>
          <p:cNvPr id="6" name="Fußzeilenplatzhalter 5"/>
          <p:cNvSpPr>
            <a:spLocks noGrp="1"/>
          </p:cNvSpPr>
          <p:nvPr>
            <p:ph type="ftr" sz="quarter" idx="11"/>
          </p:nvPr>
        </p:nvSpPr>
        <p:spPr/>
        <p:txBody>
          <a:bodyPr/>
          <a:lstStyle/>
          <a:p>
            <a:r>
              <a:rPr lang="de-AT" smtClean="0"/>
              <a:t>EOSC Austria takes Initiative</a:t>
            </a:r>
            <a:endParaRPr lang="de-AT"/>
          </a:p>
        </p:txBody>
      </p:sp>
      <p:sp>
        <p:nvSpPr>
          <p:cNvPr id="7" name="Foliennummernplatzhalter 6"/>
          <p:cNvSpPr>
            <a:spLocks noGrp="1"/>
          </p:cNvSpPr>
          <p:nvPr>
            <p:ph type="sldNum" sz="quarter" idx="12"/>
          </p:nvPr>
        </p:nvSpPr>
        <p:spPr/>
        <p:txBody>
          <a:bodyPr/>
          <a:lstStyle/>
          <a:p>
            <a:fld id="{DEF76F40-9D88-4C73-BAF8-6399E2126C16}" type="slidenum">
              <a:rPr lang="de-AT" smtClean="0"/>
              <a:t>‹Nr.›</a:t>
            </a:fld>
            <a:endParaRPr lang="de-AT"/>
          </a:p>
        </p:txBody>
      </p:sp>
      <p:sp>
        <p:nvSpPr>
          <p:cNvPr id="8" name="Titel 7"/>
          <p:cNvSpPr>
            <a:spLocks noGrp="1"/>
          </p:cNvSpPr>
          <p:nvPr>
            <p:ph type="title"/>
          </p:nvPr>
        </p:nvSpPr>
        <p:spPr/>
        <p:txBody>
          <a:bodyPr/>
          <a:lstStyle/>
          <a:p>
            <a:r>
              <a:rPr lang="de-DE"/>
              <a:t>Titelmasterformat durch Klicken bearbeiten</a:t>
            </a:r>
            <a:endParaRPr lang="de-AT"/>
          </a:p>
        </p:txBody>
      </p:sp>
      <p:sp>
        <p:nvSpPr>
          <p:cNvPr id="9" name="Textplatzhalter 7"/>
          <p:cNvSpPr>
            <a:spLocks noGrp="1"/>
          </p:cNvSpPr>
          <p:nvPr>
            <p:ph type="body" sz="quarter" idx="15"/>
          </p:nvPr>
        </p:nvSpPr>
        <p:spPr>
          <a:xfrm>
            <a:off x="827088" y="5991607"/>
            <a:ext cx="3816000" cy="209168"/>
          </a:xfrm>
        </p:spPr>
        <p:txBody>
          <a:bodyPr anchor="b">
            <a:noAutofit/>
          </a:bodyPr>
          <a:lstStyle>
            <a:lvl1pPr marL="0" indent="0">
              <a:spcBef>
                <a:spcPts val="0"/>
              </a:spcBef>
              <a:buNone/>
              <a:defRPr sz="1000"/>
            </a:lvl1pPr>
          </a:lstStyle>
          <a:p>
            <a:pPr lvl="0"/>
            <a:r>
              <a:rPr lang="de-DE"/>
              <a:t>Textmasterformat bearbeiten</a:t>
            </a:r>
          </a:p>
        </p:txBody>
      </p:sp>
      <p:sp>
        <p:nvSpPr>
          <p:cNvPr id="10" name="Textplatzhalter 7"/>
          <p:cNvSpPr>
            <a:spLocks noGrp="1"/>
          </p:cNvSpPr>
          <p:nvPr>
            <p:ph type="body" sz="quarter" idx="16"/>
          </p:nvPr>
        </p:nvSpPr>
        <p:spPr>
          <a:xfrm>
            <a:off x="4859687" y="5991607"/>
            <a:ext cx="3816000" cy="209168"/>
          </a:xfrm>
        </p:spPr>
        <p:txBody>
          <a:bodyPr anchor="b">
            <a:noAutofit/>
          </a:bodyPr>
          <a:lstStyle>
            <a:lvl1pPr marL="0" indent="0">
              <a:spcBef>
                <a:spcPts val="0"/>
              </a:spcBef>
              <a:buNone/>
              <a:defRPr sz="1000"/>
            </a:lvl1pPr>
          </a:lstStyle>
          <a:p>
            <a:pPr lvl="0"/>
            <a:r>
              <a:rPr lang="de-DE"/>
              <a:t>Textmasterformat bearbeiten</a:t>
            </a:r>
          </a:p>
        </p:txBody>
      </p:sp>
    </p:spTree>
    <p:extLst>
      <p:ext uri="{BB962C8B-B14F-4D97-AF65-F5344CB8AC3E}">
        <p14:creationId xmlns:p14="http://schemas.microsoft.com/office/powerpoint/2010/main" val="181367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827088" y="1658111"/>
            <a:ext cx="3816000" cy="547687"/>
          </a:xfrm>
        </p:spPr>
        <p:txBody>
          <a:bodyPr anchor="b">
            <a:normAutofit/>
          </a:bodyPr>
          <a:lstStyle>
            <a:lvl1pPr marL="0" indent="0">
              <a:buNone/>
              <a:defRPr sz="19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Inhaltsplatzhalter 3"/>
          <p:cNvSpPr>
            <a:spLocks noGrp="1"/>
          </p:cNvSpPr>
          <p:nvPr>
            <p:ph sz="half" idx="2"/>
          </p:nvPr>
        </p:nvSpPr>
        <p:spPr>
          <a:xfrm>
            <a:off x="827088" y="2343151"/>
            <a:ext cx="3816000" cy="35581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5" name="Textplatzhalter 4"/>
          <p:cNvSpPr>
            <a:spLocks noGrp="1"/>
          </p:cNvSpPr>
          <p:nvPr>
            <p:ph type="body" sz="quarter" idx="3"/>
          </p:nvPr>
        </p:nvSpPr>
        <p:spPr>
          <a:xfrm>
            <a:off x="4859688" y="1658111"/>
            <a:ext cx="3816000" cy="547687"/>
          </a:xfrm>
        </p:spPr>
        <p:txBody>
          <a:bodyPr anchor="b">
            <a:normAutofit/>
          </a:bodyPr>
          <a:lstStyle>
            <a:lvl1pPr marL="0" indent="0">
              <a:buNone/>
              <a:defRPr sz="19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Inhaltsplatzhalter 5"/>
          <p:cNvSpPr>
            <a:spLocks noGrp="1"/>
          </p:cNvSpPr>
          <p:nvPr>
            <p:ph sz="quarter" idx="4"/>
          </p:nvPr>
        </p:nvSpPr>
        <p:spPr>
          <a:xfrm>
            <a:off x="4859688" y="2343151"/>
            <a:ext cx="3816000" cy="35581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7" name="Datumsplatzhalter 6"/>
          <p:cNvSpPr>
            <a:spLocks noGrp="1"/>
          </p:cNvSpPr>
          <p:nvPr>
            <p:ph type="dt" sz="half" idx="10"/>
          </p:nvPr>
        </p:nvSpPr>
        <p:spPr/>
        <p:txBody>
          <a:bodyPr/>
          <a:lstStyle/>
          <a:p>
            <a:r>
              <a:rPr lang="de-DE" smtClean="0"/>
              <a:t>30.10.2018</a:t>
            </a:r>
            <a:endParaRPr lang="de-AT"/>
          </a:p>
        </p:txBody>
      </p:sp>
      <p:sp>
        <p:nvSpPr>
          <p:cNvPr id="8" name="Fußzeilenplatzhalter 7"/>
          <p:cNvSpPr>
            <a:spLocks noGrp="1"/>
          </p:cNvSpPr>
          <p:nvPr>
            <p:ph type="ftr" sz="quarter" idx="11"/>
          </p:nvPr>
        </p:nvSpPr>
        <p:spPr/>
        <p:txBody>
          <a:bodyPr/>
          <a:lstStyle/>
          <a:p>
            <a:r>
              <a:rPr lang="de-AT" smtClean="0"/>
              <a:t>EOSC Austria takes Initiative</a:t>
            </a:r>
            <a:endParaRPr lang="de-AT"/>
          </a:p>
        </p:txBody>
      </p:sp>
      <p:sp>
        <p:nvSpPr>
          <p:cNvPr id="9" name="Foliennummernplatzhalter 8"/>
          <p:cNvSpPr>
            <a:spLocks noGrp="1"/>
          </p:cNvSpPr>
          <p:nvPr>
            <p:ph type="sldNum" sz="quarter" idx="12"/>
          </p:nvPr>
        </p:nvSpPr>
        <p:spPr/>
        <p:txBody>
          <a:bodyPr/>
          <a:lstStyle/>
          <a:p>
            <a:fld id="{DEF76F40-9D88-4C73-BAF8-6399E2126C16}" type="slidenum">
              <a:rPr lang="de-AT" smtClean="0"/>
              <a:t>‹Nr.›</a:t>
            </a:fld>
            <a:endParaRPr lang="de-AT"/>
          </a:p>
        </p:txBody>
      </p:sp>
      <p:sp>
        <p:nvSpPr>
          <p:cNvPr id="11" name="Titel 10"/>
          <p:cNvSpPr>
            <a:spLocks noGrp="1"/>
          </p:cNvSpPr>
          <p:nvPr>
            <p:ph type="title"/>
          </p:nvPr>
        </p:nvSpPr>
        <p:spPr/>
        <p:txBody>
          <a:bodyPr/>
          <a:lstStyle/>
          <a:p>
            <a:r>
              <a:rPr lang="de-DE"/>
              <a:t>Titelmasterformat durch Klicken bearbeiten</a:t>
            </a:r>
            <a:endParaRPr lang="de-AT"/>
          </a:p>
        </p:txBody>
      </p:sp>
      <p:sp>
        <p:nvSpPr>
          <p:cNvPr id="10" name="Textplatzhalter 7"/>
          <p:cNvSpPr>
            <a:spLocks noGrp="1"/>
          </p:cNvSpPr>
          <p:nvPr>
            <p:ph type="body" sz="quarter" idx="15"/>
          </p:nvPr>
        </p:nvSpPr>
        <p:spPr>
          <a:xfrm>
            <a:off x="827088" y="5991607"/>
            <a:ext cx="3816000" cy="209168"/>
          </a:xfrm>
        </p:spPr>
        <p:txBody>
          <a:bodyPr anchor="b">
            <a:noAutofit/>
          </a:bodyPr>
          <a:lstStyle>
            <a:lvl1pPr marL="0" indent="0">
              <a:spcBef>
                <a:spcPts val="0"/>
              </a:spcBef>
              <a:buNone/>
              <a:defRPr sz="1000"/>
            </a:lvl1pPr>
          </a:lstStyle>
          <a:p>
            <a:pPr lvl="0"/>
            <a:r>
              <a:rPr lang="de-DE"/>
              <a:t>Textmasterformat bearbeiten</a:t>
            </a:r>
          </a:p>
        </p:txBody>
      </p:sp>
      <p:sp>
        <p:nvSpPr>
          <p:cNvPr id="12" name="Textplatzhalter 7"/>
          <p:cNvSpPr>
            <a:spLocks noGrp="1"/>
          </p:cNvSpPr>
          <p:nvPr>
            <p:ph type="body" sz="quarter" idx="16"/>
          </p:nvPr>
        </p:nvSpPr>
        <p:spPr>
          <a:xfrm>
            <a:off x="4859687" y="5991607"/>
            <a:ext cx="3816000" cy="209168"/>
          </a:xfrm>
        </p:spPr>
        <p:txBody>
          <a:bodyPr anchor="b">
            <a:noAutofit/>
          </a:bodyPr>
          <a:lstStyle>
            <a:lvl1pPr marL="0" indent="0">
              <a:spcBef>
                <a:spcPts val="0"/>
              </a:spcBef>
              <a:buNone/>
              <a:defRPr sz="1000"/>
            </a:lvl1pPr>
          </a:lstStyle>
          <a:p>
            <a:pPr lvl="0"/>
            <a:r>
              <a:rPr lang="de-DE"/>
              <a:t>Textmasterformat bearbeiten</a:t>
            </a:r>
          </a:p>
        </p:txBody>
      </p:sp>
    </p:spTree>
    <p:extLst>
      <p:ext uri="{BB962C8B-B14F-4D97-AF65-F5344CB8AC3E}">
        <p14:creationId xmlns:p14="http://schemas.microsoft.com/office/powerpoint/2010/main" val="297765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27088" y="613987"/>
            <a:ext cx="5287962" cy="750968"/>
          </a:xfrm>
          <a:prstGeom prst="rect">
            <a:avLst/>
          </a:prstGeom>
        </p:spPr>
        <p:txBody>
          <a:bodyPr vert="horz" lIns="0" tIns="0" rIns="0" bIns="0" rtlCol="0" anchor="t" anchorCtr="0">
            <a:noAutofit/>
          </a:bodyPr>
          <a:lstStyle/>
          <a:p>
            <a:r>
              <a:rPr lang="de-DE" dirty="0"/>
              <a:t>Titelmasterformat durch Klicken hinzufügen</a:t>
            </a:r>
            <a:endParaRPr lang="de-AT" dirty="0"/>
          </a:p>
        </p:txBody>
      </p:sp>
      <p:sp>
        <p:nvSpPr>
          <p:cNvPr id="3" name="Textplatzhalter 2"/>
          <p:cNvSpPr>
            <a:spLocks noGrp="1"/>
          </p:cNvSpPr>
          <p:nvPr>
            <p:ph type="body" idx="1"/>
          </p:nvPr>
        </p:nvSpPr>
        <p:spPr>
          <a:xfrm>
            <a:off x="827088" y="1657350"/>
            <a:ext cx="7848600" cy="4543425"/>
          </a:xfrm>
          <a:prstGeom prst="rect">
            <a:avLst/>
          </a:prstGeom>
        </p:spPr>
        <p:txBody>
          <a:bodyPr vert="horz" lIns="0" tIns="0" rIns="0" bIns="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p:cNvSpPr>
            <a:spLocks noGrp="1"/>
          </p:cNvSpPr>
          <p:nvPr>
            <p:ph type="dt" sz="half" idx="2"/>
          </p:nvPr>
        </p:nvSpPr>
        <p:spPr>
          <a:xfrm>
            <a:off x="827088" y="6515100"/>
            <a:ext cx="1858962" cy="206376"/>
          </a:xfrm>
          <a:prstGeom prst="rect">
            <a:avLst/>
          </a:prstGeom>
        </p:spPr>
        <p:txBody>
          <a:bodyPr vert="horz" lIns="0" tIns="0" rIns="0" bIns="0" rtlCol="0" anchor="ctr"/>
          <a:lstStyle>
            <a:lvl1pPr algn="l">
              <a:defRPr sz="1000">
                <a:solidFill>
                  <a:schemeClr val="tx1">
                    <a:lumMod val="65000"/>
                    <a:lumOff val="35000"/>
                  </a:schemeClr>
                </a:solidFill>
              </a:defRPr>
            </a:lvl1pPr>
          </a:lstStyle>
          <a:p>
            <a:r>
              <a:rPr lang="de-DE" smtClean="0"/>
              <a:t>30.10.2018</a:t>
            </a:r>
            <a:endParaRPr lang="de-AT" dirty="0"/>
          </a:p>
        </p:txBody>
      </p:sp>
      <p:sp>
        <p:nvSpPr>
          <p:cNvPr id="5" name="Fußzeilenplatzhalter 4"/>
          <p:cNvSpPr>
            <a:spLocks noGrp="1"/>
          </p:cNvSpPr>
          <p:nvPr>
            <p:ph type="ftr" sz="quarter" idx="3"/>
          </p:nvPr>
        </p:nvSpPr>
        <p:spPr>
          <a:xfrm>
            <a:off x="3028950" y="6515100"/>
            <a:ext cx="3086100" cy="206376"/>
          </a:xfrm>
          <a:prstGeom prst="rect">
            <a:avLst/>
          </a:prstGeom>
        </p:spPr>
        <p:txBody>
          <a:bodyPr vert="horz" lIns="0" tIns="0" rIns="0" bIns="0" rtlCol="0" anchor="ctr"/>
          <a:lstStyle>
            <a:lvl1pPr algn="ctr">
              <a:defRPr sz="1000">
                <a:solidFill>
                  <a:schemeClr val="tx1">
                    <a:lumMod val="65000"/>
                    <a:lumOff val="35000"/>
                  </a:schemeClr>
                </a:solidFill>
              </a:defRPr>
            </a:lvl1pPr>
          </a:lstStyle>
          <a:p>
            <a:r>
              <a:rPr lang="de-AT" smtClean="0"/>
              <a:t>EOSC Austria takes Initiative</a:t>
            </a:r>
            <a:endParaRPr lang="de-AT"/>
          </a:p>
        </p:txBody>
      </p:sp>
      <p:sp>
        <p:nvSpPr>
          <p:cNvPr id="6" name="Foliennummernplatzhalter 5"/>
          <p:cNvSpPr>
            <a:spLocks noGrp="1"/>
          </p:cNvSpPr>
          <p:nvPr>
            <p:ph type="sldNum" sz="quarter" idx="4"/>
          </p:nvPr>
        </p:nvSpPr>
        <p:spPr>
          <a:xfrm>
            <a:off x="6457950" y="6515100"/>
            <a:ext cx="2236282" cy="206376"/>
          </a:xfrm>
          <a:prstGeom prst="rect">
            <a:avLst/>
          </a:prstGeom>
        </p:spPr>
        <p:txBody>
          <a:bodyPr vert="horz" lIns="0" tIns="0" rIns="0" bIns="0" rtlCol="0" anchor="ctr"/>
          <a:lstStyle>
            <a:lvl1pPr algn="r">
              <a:defRPr sz="1000">
                <a:solidFill>
                  <a:schemeClr val="tx1">
                    <a:lumMod val="65000"/>
                    <a:lumOff val="35000"/>
                  </a:schemeClr>
                </a:solidFill>
              </a:defRPr>
            </a:lvl1pPr>
          </a:lstStyle>
          <a:p>
            <a:fld id="{DEF76F40-9D88-4C73-BAF8-6399E2126C16}" type="slidenum">
              <a:rPr lang="de-AT" smtClean="0"/>
              <a:pPr/>
              <a:t>‹Nr.›</a:t>
            </a:fld>
            <a:endParaRPr lang="de-AT" dirty="0"/>
          </a:p>
        </p:txBody>
      </p:sp>
      <p:pic>
        <p:nvPicPr>
          <p:cNvPr id="14" name="Grafik 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60043" y="317562"/>
            <a:ext cx="2234189" cy="612649"/>
          </a:xfrm>
          <a:prstGeom prst="rect">
            <a:avLst/>
          </a:prstGeom>
        </p:spPr>
      </p:pic>
      <p:grpSp>
        <p:nvGrpSpPr>
          <p:cNvPr id="21" name="Gruppieren 20"/>
          <p:cNvGrpSpPr/>
          <p:nvPr/>
        </p:nvGrpSpPr>
        <p:grpSpPr>
          <a:xfrm>
            <a:off x="826091" y="0"/>
            <a:ext cx="6750000" cy="68580"/>
            <a:chOff x="815340" y="152400"/>
            <a:chExt cx="6750000" cy="68580"/>
          </a:xfrm>
        </p:grpSpPr>
        <p:sp>
          <p:nvSpPr>
            <p:cNvPr id="17" name="Rechteck 16"/>
            <p:cNvSpPr/>
            <p:nvPr userDrawn="1"/>
          </p:nvSpPr>
          <p:spPr>
            <a:xfrm>
              <a:off x="815340" y="152400"/>
              <a:ext cx="2250000" cy="685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Rechteck 17"/>
            <p:cNvSpPr/>
            <p:nvPr userDrawn="1"/>
          </p:nvSpPr>
          <p:spPr>
            <a:xfrm>
              <a:off x="3065340" y="152400"/>
              <a:ext cx="2250000" cy="685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9" name="Rechteck 18"/>
            <p:cNvSpPr/>
            <p:nvPr userDrawn="1"/>
          </p:nvSpPr>
          <p:spPr>
            <a:xfrm>
              <a:off x="5315340" y="152400"/>
              <a:ext cx="2250000" cy="685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spTree>
    <p:extLst>
      <p:ext uri="{BB962C8B-B14F-4D97-AF65-F5344CB8AC3E}">
        <p14:creationId xmlns:p14="http://schemas.microsoft.com/office/powerpoint/2010/main" val="244920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93" r:id="rId4"/>
    <p:sldLayoutId id="2147483665" r:id="rId5"/>
    <p:sldLayoutId id="2147483666" r:id="rId6"/>
    <p:sldLayoutId id="2147483668" r:id="rId7"/>
    <p:sldLayoutId id="2147483652" r:id="rId8"/>
    <p:sldLayoutId id="2147483653" r:id="rId9"/>
    <p:sldLayoutId id="2147483695" r:id="rId10"/>
    <p:sldLayoutId id="2147483655" r:id="rId11"/>
    <p:sldLayoutId id="2147483696" r:id="rId12"/>
  </p:sldLayoutIdLst>
  <p:hf hdr="0"/>
  <p:txStyles>
    <p:titleStyle>
      <a:lvl1pPr algn="l" defTabSz="685800" rtl="0" eaLnBrk="1" latinLnBrk="0" hangingPunct="1">
        <a:lnSpc>
          <a:spcPct val="90000"/>
        </a:lnSpc>
        <a:spcBef>
          <a:spcPct val="0"/>
        </a:spcBef>
        <a:buNone/>
        <a:defRPr sz="2400" b="1" kern="1200">
          <a:solidFill>
            <a:schemeClr val="tx2"/>
          </a:solidFill>
          <a:latin typeface="+mj-lt"/>
          <a:ea typeface="+mj-ea"/>
          <a:cs typeface="+mj-cs"/>
        </a:defRPr>
      </a:lvl1pPr>
    </p:titleStyle>
    <p:bodyStyle>
      <a:lvl1pPr marL="268288" indent="-268288" algn="l" defTabSz="685800" rtl="0" eaLnBrk="1" latinLnBrk="0" hangingPunct="1">
        <a:lnSpc>
          <a:spcPct val="90000"/>
        </a:lnSpc>
        <a:spcBef>
          <a:spcPts val="800"/>
        </a:spcBef>
        <a:buFont typeface="Wingdings" panose="05000000000000000000" pitchFamily="2" charset="2"/>
        <a:buChar char="§"/>
        <a:defRPr sz="1900" kern="1200">
          <a:solidFill>
            <a:schemeClr val="tx1"/>
          </a:solidFill>
          <a:latin typeface="+mn-lt"/>
          <a:ea typeface="+mn-ea"/>
          <a:cs typeface="+mn-cs"/>
        </a:defRPr>
      </a:lvl1pPr>
      <a:lvl2pPr marL="538163" indent="-269875" algn="l" defTabSz="685800" rtl="0" eaLnBrk="1" latinLnBrk="0" hangingPunct="1">
        <a:lnSpc>
          <a:spcPct val="90000"/>
        </a:lnSpc>
        <a:spcBef>
          <a:spcPts val="375"/>
        </a:spcBef>
        <a:buFont typeface="Symbol" panose="05050102010706020507" pitchFamily="18" charset="2"/>
        <a:buChar char="-"/>
        <a:defRPr sz="1800" kern="1200">
          <a:solidFill>
            <a:schemeClr val="tx1"/>
          </a:solidFill>
          <a:latin typeface="+mn-lt"/>
          <a:ea typeface="+mn-ea"/>
          <a:cs typeface="+mn-cs"/>
        </a:defRPr>
      </a:lvl2pPr>
      <a:lvl3pPr marL="806450" indent="-268288" algn="l" defTabSz="685800" rtl="0" eaLnBrk="1" latinLnBrk="0" hangingPunct="1">
        <a:lnSpc>
          <a:spcPct val="90000"/>
        </a:lnSpc>
        <a:spcBef>
          <a:spcPts val="375"/>
        </a:spcBef>
        <a:buSzPct val="100000"/>
        <a:buFont typeface="Arial" panose="020B0604020202020204" pitchFamily="34" charset="0"/>
        <a:buChar char="•"/>
        <a:defRPr sz="1600" kern="1200">
          <a:solidFill>
            <a:schemeClr val="tx1"/>
          </a:solidFill>
          <a:latin typeface="+mn-lt"/>
          <a:ea typeface="+mn-ea"/>
          <a:cs typeface="+mn-cs"/>
        </a:defRPr>
      </a:lvl3pPr>
      <a:lvl4pPr marL="1076325" indent="-269875" algn="l" defTabSz="685800" rtl="0" eaLnBrk="1" latinLnBrk="0" hangingPunct="1">
        <a:lnSpc>
          <a:spcPct val="90000"/>
        </a:lnSpc>
        <a:spcBef>
          <a:spcPts val="375"/>
        </a:spcBef>
        <a:buFont typeface="Symbol" panose="05050102010706020507" pitchFamily="18" charset="2"/>
        <a:buChar char="-"/>
        <a:defRPr sz="1400" kern="1200">
          <a:solidFill>
            <a:schemeClr val="tx1"/>
          </a:solidFill>
          <a:latin typeface="+mn-lt"/>
          <a:ea typeface="+mn-ea"/>
          <a:cs typeface="+mn-cs"/>
        </a:defRPr>
      </a:lvl4pPr>
      <a:lvl5pPr marL="1344613" indent="-268288" algn="l" defTabSz="685800" rtl="0" eaLnBrk="1" latinLnBrk="0" hangingPunct="1">
        <a:lnSpc>
          <a:spcPct val="90000"/>
        </a:lnSpc>
        <a:spcBef>
          <a:spcPts val="375"/>
        </a:spcBef>
        <a:buFont typeface="Courier New" panose="02070309020205020404" pitchFamily="49" charset="0"/>
        <a:buChar char="o"/>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0" userDrawn="1">
          <p15:clr>
            <a:srgbClr val="F26B43"/>
          </p15:clr>
        </p15:guide>
        <p15:guide id="2" orient="horz" pos="2160" userDrawn="1">
          <p15:clr>
            <a:srgbClr val="F26B43"/>
          </p15:clr>
        </p15:guide>
        <p15:guide id="4" pos="5465" userDrawn="1">
          <p15:clr>
            <a:srgbClr val="F26B43"/>
          </p15:clr>
        </p15:guide>
        <p15:guide id="5" orient="horz" pos="382" userDrawn="1">
          <p15:clr>
            <a:srgbClr val="F26B43"/>
          </p15:clr>
        </p15:guide>
        <p15:guide id="6" orient="horz" pos="640" userDrawn="1">
          <p15:clr>
            <a:srgbClr val="F26B43"/>
          </p15:clr>
        </p15:guide>
        <p15:guide id="7" orient="horz" pos="1036" userDrawn="1">
          <p15:clr>
            <a:srgbClr val="F26B43"/>
          </p15:clr>
        </p15:guide>
        <p15:guide id="8" orient="horz" pos="3906" userDrawn="1">
          <p15:clr>
            <a:srgbClr val="F26B43"/>
          </p15:clr>
        </p15:guide>
        <p15:guide id="9" pos="521" userDrawn="1">
          <p15:clr>
            <a:srgbClr val="F26B43"/>
          </p15:clr>
        </p15:guide>
        <p15:guide id="10" pos="47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s://www.e-infrastructures.at/en" TargetMode="External"/><Relationship Id="rId4" Type="http://schemas.openxmlformats.org/officeDocument/2006/relationships/hyperlink" Target="http://www.nwo.nl/e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witter.com/fwf_at" TargetMode="External"/><Relationship Id="rId2" Type="http://schemas.openxmlformats.org/officeDocument/2006/relationships/hyperlink" Target="https://www.fwf.ac.at/en/" TargetMode="External"/><Relationship Id="rId1" Type="http://schemas.openxmlformats.org/officeDocument/2006/relationships/slideLayout" Target="../slideLayouts/slideLayout2.xml"/><Relationship Id="rId4" Type="http://schemas.openxmlformats.org/officeDocument/2006/relationships/hyperlink" Target="https://twitter.com/FWFOpenAcces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oretrustseal.org/" TargetMode="External"/><Relationship Id="rId2" Type="http://schemas.openxmlformats.org/officeDocument/2006/relationships/hyperlink" Target="http://www.datafairport.org/fair-principles-living-document-menu" TargetMode="External"/><Relationship Id="rId1" Type="http://schemas.openxmlformats.org/officeDocument/2006/relationships/slideLayout" Target="../slideLayouts/slideLayout2.xml"/><Relationship Id="rId4" Type="http://schemas.openxmlformats.org/officeDocument/2006/relationships/hyperlink" Target="https://www.re3dat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248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smtClean="0"/>
              <a:t>30.10.2018</a:t>
            </a:r>
            <a:endParaRPr lang="de-AT"/>
          </a:p>
        </p:txBody>
      </p:sp>
      <p:sp>
        <p:nvSpPr>
          <p:cNvPr id="4" name="Fußzeilenplatzhalter 3"/>
          <p:cNvSpPr>
            <a:spLocks noGrp="1"/>
          </p:cNvSpPr>
          <p:nvPr>
            <p:ph type="ftr" sz="quarter" idx="11"/>
          </p:nvPr>
        </p:nvSpPr>
        <p:spPr/>
        <p:txBody>
          <a:bodyPr/>
          <a:lstStyle/>
          <a:p>
            <a:r>
              <a:rPr lang="de-AT" smtClean="0"/>
              <a:t>EOSC Austria takes Initiative</a:t>
            </a:r>
            <a:endParaRPr lang="de-AT"/>
          </a:p>
        </p:txBody>
      </p:sp>
      <p:sp>
        <p:nvSpPr>
          <p:cNvPr id="5" name="Foliennummernplatzhalter 4"/>
          <p:cNvSpPr>
            <a:spLocks noGrp="1"/>
          </p:cNvSpPr>
          <p:nvPr>
            <p:ph type="sldNum" sz="quarter" idx="12"/>
          </p:nvPr>
        </p:nvSpPr>
        <p:spPr/>
        <p:txBody>
          <a:bodyPr/>
          <a:lstStyle/>
          <a:p>
            <a:fld id="{DEF76F40-9D88-4C73-BAF8-6399E2126C16}" type="slidenum">
              <a:rPr lang="de-AT" smtClean="0"/>
              <a:t>10</a:t>
            </a:fld>
            <a:endParaRPr lang="de-AT"/>
          </a:p>
        </p:txBody>
      </p:sp>
      <p:sp>
        <p:nvSpPr>
          <p:cNvPr id="6" name="Titel 5"/>
          <p:cNvSpPr>
            <a:spLocks noGrp="1"/>
          </p:cNvSpPr>
          <p:nvPr>
            <p:ph type="title"/>
          </p:nvPr>
        </p:nvSpPr>
        <p:spPr/>
        <p:txBody>
          <a:bodyPr/>
          <a:lstStyle/>
          <a:p>
            <a:r>
              <a:rPr lang="en-US" dirty="0">
                <a:solidFill>
                  <a:schemeClr val="accent3">
                    <a:lumMod val="75000"/>
                  </a:schemeClr>
                </a:solidFill>
              </a:rPr>
              <a:t>Close Coordination with National and International Partners</a:t>
            </a:r>
            <a:endParaRPr lang="de-DE" dirty="0">
              <a:solidFill>
                <a:schemeClr val="accent3">
                  <a:lumMod val="75000"/>
                </a:schemeClr>
              </a:solidFill>
            </a:endParaRPr>
          </a:p>
        </p:txBody>
      </p:sp>
      <p:sp>
        <p:nvSpPr>
          <p:cNvPr id="7" name="Textplatzhalter 6"/>
          <p:cNvSpPr>
            <a:spLocks noGrp="1"/>
          </p:cNvSpPr>
          <p:nvPr>
            <p:ph type="body" sz="quarter" idx="15"/>
          </p:nvPr>
        </p:nvSpPr>
        <p:spPr/>
        <p:txBody>
          <a:bodyPr/>
          <a:lstStyle/>
          <a:p>
            <a:endParaRPr lang="de-DE"/>
          </a:p>
        </p:txBody>
      </p:sp>
      <p:pic>
        <p:nvPicPr>
          <p:cNvPr id="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1858" y="1561148"/>
            <a:ext cx="2270442" cy="110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856" y="3386457"/>
            <a:ext cx="1920363" cy="1077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hteck 9"/>
          <p:cNvSpPr/>
          <p:nvPr/>
        </p:nvSpPr>
        <p:spPr>
          <a:xfrm>
            <a:off x="3322320" y="1592581"/>
            <a:ext cx="5379720" cy="3970318"/>
          </a:xfrm>
          <a:prstGeom prst="rect">
            <a:avLst/>
          </a:prstGeom>
        </p:spPr>
        <p:txBody>
          <a:bodyPr wrap="square">
            <a:spAutoFit/>
          </a:bodyPr>
          <a:lstStyle/>
          <a:p>
            <a:r>
              <a:rPr lang="en-GB" dirty="0"/>
              <a:t>Science Europe and the </a:t>
            </a:r>
            <a:r>
              <a:rPr lang="en-GB" dirty="0">
                <a:hlinkClick r:id="rId4"/>
              </a:rPr>
              <a:t>Netherlands Organisation for Scientific Research</a:t>
            </a:r>
            <a:r>
              <a:rPr lang="en-GB" dirty="0"/>
              <a:t> (NWO) have launched an initiative for the voluntary international alignment of research data management policy</a:t>
            </a:r>
          </a:p>
          <a:p>
            <a:endParaRPr lang="de-DE" dirty="0"/>
          </a:p>
          <a:p>
            <a:r>
              <a:rPr lang="en-US" dirty="0"/>
              <a:t>"</a:t>
            </a:r>
            <a:r>
              <a:rPr lang="en-US" dirty="0">
                <a:hlinkClick r:id="rId5"/>
              </a:rPr>
              <a:t>E-Infrastructures Austria plus</a:t>
            </a:r>
            <a:r>
              <a:rPr lang="en-US" dirty="0"/>
              <a:t>" aims to improve efficiency, secure concrete synergies, maximize the value of research data for students and teachers, promote participation in multi-disciplinary IT-based management networks, and share knowledge in the field of securing, archiving and making digital resources and research data available on processes and technologies in an intellectual property framework</a:t>
            </a:r>
            <a:endParaRPr lang="de-DE" dirty="0"/>
          </a:p>
        </p:txBody>
      </p:sp>
    </p:spTree>
    <p:extLst>
      <p:ext uri="{BB962C8B-B14F-4D97-AF65-F5344CB8AC3E}">
        <p14:creationId xmlns:p14="http://schemas.microsoft.com/office/powerpoint/2010/main" val="3954516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spcBef>
                <a:spcPts val="1200"/>
              </a:spcBef>
            </a:pPr>
            <a:r>
              <a:rPr lang="en-US" dirty="0"/>
              <a:t>The precondition for sustainable research data management is a first-class digital infrastructure. </a:t>
            </a:r>
          </a:p>
          <a:p>
            <a:pPr>
              <a:spcBef>
                <a:spcPts val="1200"/>
              </a:spcBef>
            </a:pPr>
            <a:r>
              <a:rPr lang="en-US" dirty="0"/>
              <a:t>Digital infrastructures must be interconnected and interoperable.</a:t>
            </a:r>
          </a:p>
          <a:p>
            <a:pPr>
              <a:spcBef>
                <a:spcPts val="1200"/>
              </a:spcBef>
            </a:pPr>
            <a:r>
              <a:rPr lang="en-US" dirty="0"/>
              <a:t>It is therefore in the interest of the FWF that EOSC should be a great success.</a:t>
            </a:r>
          </a:p>
          <a:p>
            <a:pPr marL="0" indent="0">
              <a:spcBef>
                <a:spcPts val="1200"/>
              </a:spcBef>
              <a:buNone/>
            </a:pPr>
            <a:r>
              <a:rPr lang="de-DE" b="1" dirty="0"/>
              <a:t>(Re-)</a:t>
            </a:r>
            <a:r>
              <a:rPr lang="de-DE" b="1" dirty="0" err="1"/>
              <a:t>use</a:t>
            </a:r>
            <a:r>
              <a:rPr lang="de-DE" b="1" dirty="0"/>
              <a:t> is </a:t>
            </a:r>
            <a:r>
              <a:rPr lang="de-DE" b="1" dirty="0" err="1"/>
              <a:t>key</a:t>
            </a:r>
            <a:r>
              <a:rPr lang="de-DE" b="1" dirty="0"/>
              <a:t> </a:t>
            </a:r>
          </a:p>
          <a:p>
            <a:r>
              <a:rPr lang="en-US" dirty="0"/>
              <a:t>A first-class digital infrastructure is a necessary, but not sufficient, precondition for accessible and comprehensible research results.</a:t>
            </a:r>
          </a:p>
          <a:p>
            <a:r>
              <a:rPr lang="en-US" dirty="0"/>
              <a:t>The infrastructure only acquires its value when it is used  </a:t>
            </a:r>
          </a:p>
          <a:p>
            <a:pPr lvl="1">
              <a:buFont typeface="Wingdings" panose="05000000000000000000" pitchFamily="2" charset="2"/>
              <a:buChar char="§"/>
            </a:pPr>
            <a:r>
              <a:rPr lang="en-US" dirty="0"/>
              <a:t>for the reproducibility of research results </a:t>
            </a:r>
          </a:p>
          <a:p>
            <a:pPr lvl="1">
              <a:buFont typeface="Wingdings" panose="05000000000000000000" pitchFamily="2" charset="2"/>
              <a:buChar char="§"/>
            </a:pPr>
            <a:r>
              <a:rPr lang="en-US" sz="1900" dirty="0"/>
              <a:t>for the development of new scientific questions through re-use by the scientific community</a:t>
            </a:r>
          </a:p>
          <a:p>
            <a:pPr lvl="1">
              <a:buFont typeface="Wingdings" panose="05000000000000000000" pitchFamily="2" charset="2"/>
              <a:buChar char="§"/>
            </a:pPr>
            <a:r>
              <a:rPr lang="en-US" sz="1900" dirty="0"/>
              <a:t>by social groups outside the scientific community </a:t>
            </a:r>
          </a:p>
          <a:p>
            <a:pPr>
              <a:spcBef>
                <a:spcPts val="1200"/>
              </a:spcBef>
            </a:pPr>
            <a:endParaRPr lang="en-US" dirty="0"/>
          </a:p>
        </p:txBody>
      </p:sp>
      <p:sp>
        <p:nvSpPr>
          <p:cNvPr id="3" name="Datumsplatzhalter 2"/>
          <p:cNvSpPr>
            <a:spLocks noGrp="1"/>
          </p:cNvSpPr>
          <p:nvPr>
            <p:ph type="dt" sz="half" idx="10"/>
          </p:nvPr>
        </p:nvSpPr>
        <p:spPr/>
        <p:txBody>
          <a:bodyPr/>
          <a:lstStyle/>
          <a:p>
            <a:r>
              <a:rPr lang="de-DE" smtClean="0"/>
              <a:t>30.10.2018</a:t>
            </a:r>
            <a:endParaRPr lang="de-AT"/>
          </a:p>
        </p:txBody>
      </p:sp>
      <p:sp>
        <p:nvSpPr>
          <p:cNvPr id="4" name="Fußzeilenplatzhalter 3"/>
          <p:cNvSpPr>
            <a:spLocks noGrp="1"/>
          </p:cNvSpPr>
          <p:nvPr>
            <p:ph type="ftr" sz="quarter" idx="11"/>
          </p:nvPr>
        </p:nvSpPr>
        <p:spPr/>
        <p:txBody>
          <a:bodyPr/>
          <a:lstStyle/>
          <a:p>
            <a:r>
              <a:rPr lang="de-AT" smtClean="0"/>
              <a:t>EOSC Austria takes Initiative</a:t>
            </a:r>
            <a:endParaRPr lang="de-AT"/>
          </a:p>
        </p:txBody>
      </p:sp>
      <p:sp>
        <p:nvSpPr>
          <p:cNvPr id="5" name="Foliennummernplatzhalter 4"/>
          <p:cNvSpPr>
            <a:spLocks noGrp="1"/>
          </p:cNvSpPr>
          <p:nvPr>
            <p:ph type="sldNum" sz="quarter" idx="12"/>
          </p:nvPr>
        </p:nvSpPr>
        <p:spPr/>
        <p:txBody>
          <a:bodyPr/>
          <a:lstStyle/>
          <a:p>
            <a:fld id="{DEF76F40-9D88-4C73-BAF8-6399E2126C16}" type="slidenum">
              <a:rPr lang="de-AT" smtClean="0"/>
              <a:t>11</a:t>
            </a:fld>
            <a:endParaRPr lang="de-AT"/>
          </a:p>
        </p:txBody>
      </p:sp>
      <p:sp>
        <p:nvSpPr>
          <p:cNvPr id="6" name="Titel 5"/>
          <p:cNvSpPr>
            <a:spLocks noGrp="1"/>
          </p:cNvSpPr>
          <p:nvPr>
            <p:ph type="title"/>
          </p:nvPr>
        </p:nvSpPr>
        <p:spPr/>
        <p:txBody>
          <a:bodyPr/>
          <a:lstStyle/>
          <a:p>
            <a:r>
              <a:rPr lang="de-DE" dirty="0" err="1"/>
              <a:t>Importance</a:t>
            </a:r>
            <a:r>
              <a:rPr lang="de-DE" dirty="0"/>
              <a:t> of EOSC</a:t>
            </a:r>
          </a:p>
        </p:txBody>
      </p:sp>
      <p:sp>
        <p:nvSpPr>
          <p:cNvPr id="7" name="Textplatzhalter 6"/>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468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a:t>A contrary trend towards Open Science seems to be that ever larger data sets are collected but are not available to science and society for commercial, political or ideological reasons. </a:t>
            </a:r>
          </a:p>
          <a:p>
            <a:r>
              <a:rPr lang="en-US" dirty="0"/>
              <a:t>In many cases, however, these data are very important for research in order to </a:t>
            </a:r>
            <a:r>
              <a:rPr lang="en-US" dirty="0" err="1"/>
              <a:t>analyse</a:t>
            </a:r>
            <a:r>
              <a:rPr lang="en-US" dirty="0"/>
              <a:t> and solve highly relevant societal problems. </a:t>
            </a:r>
          </a:p>
          <a:p>
            <a:pPr marL="0" indent="0">
              <a:buNone/>
            </a:pPr>
            <a:endParaRPr lang="de-DE" dirty="0"/>
          </a:p>
        </p:txBody>
      </p:sp>
      <p:sp>
        <p:nvSpPr>
          <p:cNvPr id="3" name="Datumsplatzhalter 2"/>
          <p:cNvSpPr>
            <a:spLocks noGrp="1"/>
          </p:cNvSpPr>
          <p:nvPr>
            <p:ph type="dt" sz="half" idx="10"/>
          </p:nvPr>
        </p:nvSpPr>
        <p:spPr/>
        <p:txBody>
          <a:bodyPr/>
          <a:lstStyle/>
          <a:p>
            <a:r>
              <a:rPr lang="de-DE" smtClean="0"/>
              <a:t>30.10.2018</a:t>
            </a:r>
            <a:endParaRPr lang="de-AT"/>
          </a:p>
        </p:txBody>
      </p:sp>
      <p:sp>
        <p:nvSpPr>
          <p:cNvPr id="4" name="Fußzeilenplatzhalter 3"/>
          <p:cNvSpPr>
            <a:spLocks noGrp="1"/>
          </p:cNvSpPr>
          <p:nvPr>
            <p:ph type="ftr" sz="quarter" idx="11"/>
          </p:nvPr>
        </p:nvSpPr>
        <p:spPr/>
        <p:txBody>
          <a:bodyPr/>
          <a:lstStyle/>
          <a:p>
            <a:r>
              <a:rPr lang="de-AT" smtClean="0"/>
              <a:t>EOSC Austria takes Initiative</a:t>
            </a:r>
            <a:endParaRPr lang="de-AT"/>
          </a:p>
        </p:txBody>
      </p:sp>
      <p:sp>
        <p:nvSpPr>
          <p:cNvPr id="5" name="Foliennummernplatzhalter 4"/>
          <p:cNvSpPr>
            <a:spLocks noGrp="1"/>
          </p:cNvSpPr>
          <p:nvPr>
            <p:ph type="sldNum" sz="quarter" idx="12"/>
          </p:nvPr>
        </p:nvSpPr>
        <p:spPr/>
        <p:txBody>
          <a:bodyPr/>
          <a:lstStyle/>
          <a:p>
            <a:fld id="{DEF76F40-9D88-4C73-BAF8-6399E2126C16}" type="slidenum">
              <a:rPr lang="de-AT" smtClean="0"/>
              <a:t>12</a:t>
            </a:fld>
            <a:endParaRPr lang="de-AT"/>
          </a:p>
        </p:txBody>
      </p:sp>
      <p:sp>
        <p:nvSpPr>
          <p:cNvPr id="6" name="Titel 5"/>
          <p:cNvSpPr>
            <a:spLocks noGrp="1"/>
          </p:cNvSpPr>
          <p:nvPr>
            <p:ph type="title"/>
          </p:nvPr>
        </p:nvSpPr>
        <p:spPr/>
        <p:txBody>
          <a:bodyPr/>
          <a:lstStyle/>
          <a:p>
            <a:r>
              <a:rPr lang="de-DE" dirty="0"/>
              <a:t>Dark Knowledge</a:t>
            </a:r>
          </a:p>
        </p:txBody>
      </p:sp>
      <p:sp>
        <p:nvSpPr>
          <p:cNvPr id="7" name="Textplatzhalter 6"/>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69003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20000"/>
          </a:bodyPr>
          <a:lstStyle/>
          <a:p>
            <a:pPr marL="0" lvl="0" indent="0">
              <a:lnSpc>
                <a:spcPct val="110000"/>
              </a:lnSpc>
              <a:spcBef>
                <a:spcPts val="600"/>
              </a:spcBef>
              <a:buNone/>
            </a:pPr>
            <a:r>
              <a:rPr lang="en-US" dirty="0">
                <a:latin typeface="Arial" panose="020B0604020202020204" pitchFamily="34" charset="0"/>
                <a:cs typeface="Arial" panose="020B0604020202020204" pitchFamily="34" charset="0"/>
              </a:rPr>
              <a:t>It will be a major task of funding agencies to massively support: </a:t>
            </a:r>
          </a:p>
          <a:p>
            <a:pPr lvl="0">
              <a:lnSpc>
                <a:spcPct val="110000"/>
              </a:lnSpc>
              <a:spcBef>
                <a:spcPts val="600"/>
              </a:spcBef>
            </a:pPr>
            <a:r>
              <a:rPr lang="en-US" dirty="0">
                <a:latin typeface="Arial" panose="020B0604020202020204" pitchFamily="34" charset="0"/>
                <a:cs typeface="Arial" panose="020B0604020202020204" pitchFamily="34" charset="0"/>
              </a:rPr>
              <a:t>Research data management </a:t>
            </a:r>
          </a:p>
          <a:p>
            <a:pPr lvl="0">
              <a:lnSpc>
                <a:spcPct val="110000"/>
              </a:lnSpc>
              <a:spcBef>
                <a:spcPts val="600"/>
              </a:spcBef>
            </a:pPr>
            <a:r>
              <a:rPr lang="en-US" dirty="0">
                <a:latin typeface="Arial" panose="020B0604020202020204" pitchFamily="34" charset="0"/>
                <a:cs typeface="Arial" panose="020B0604020202020204" pitchFamily="34" charset="0"/>
              </a:rPr>
              <a:t>Re-use of data </a:t>
            </a:r>
          </a:p>
          <a:p>
            <a:pPr lvl="0">
              <a:lnSpc>
                <a:spcPct val="110000"/>
              </a:lnSpc>
              <a:spcBef>
                <a:spcPts val="600"/>
              </a:spcBef>
            </a:pPr>
            <a:r>
              <a:rPr lang="en-US" dirty="0">
                <a:latin typeface="Arial" panose="020B0604020202020204" pitchFamily="34" charset="0"/>
                <a:cs typeface="Arial" panose="020B0604020202020204" pitchFamily="34" charset="0"/>
              </a:rPr>
              <a:t>Long-term </a:t>
            </a:r>
            <a:r>
              <a:rPr lang="en-US" dirty="0" smtClean="0">
                <a:latin typeface="Arial" panose="020B0604020202020204" pitchFamily="34" charset="0"/>
                <a:cs typeface="Arial" panose="020B0604020202020204" pitchFamily="34" charset="0"/>
              </a:rPr>
              <a:t>accessibility</a:t>
            </a:r>
          </a:p>
          <a:p>
            <a:pPr marL="0" lvl="0" indent="0">
              <a:lnSpc>
                <a:spcPct val="110000"/>
              </a:lnSpc>
              <a:spcBef>
                <a:spcPts val="600"/>
              </a:spcBef>
              <a:buNone/>
            </a:pPr>
            <a:endParaRPr lang="en-US" dirty="0">
              <a:latin typeface="Arial" panose="020B0604020202020204" pitchFamily="34" charset="0"/>
              <a:cs typeface="Arial" panose="020B0604020202020204" pitchFamily="34" charset="0"/>
            </a:endParaRPr>
          </a:p>
          <a:p>
            <a:pPr marL="0" lvl="0" indent="0">
              <a:lnSpc>
                <a:spcPct val="100000"/>
              </a:lnSpc>
              <a:spcBef>
                <a:spcPts val="600"/>
              </a:spcBef>
              <a:buNone/>
            </a:pPr>
            <a:r>
              <a:rPr lang="en-US" b="1" dirty="0">
                <a:latin typeface="Arial" panose="020B0604020202020204" pitchFamily="34" charset="0"/>
                <a:cs typeface="Arial" panose="020B0604020202020204" pitchFamily="34" charset="0"/>
              </a:rPr>
              <a:t>How about, for example, a European-wide "Synthesis Network“ </a:t>
            </a:r>
            <a:r>
              <a:rPr lang="en-US" b="1" dirty="0" err="1">
                <a:latin typeface="Arial" panose="020B0604020202020204" pitchFamily="34" charset="0"/>
                <a:cs typeface="Arial" panose="020B0604020202020204" pitchFamily="34" charset="0"/>
              </a:rPr>
              <a:t>programme</a:t>
            </a:r>
            <a:r>
              <a:rPr lang="en-US" b="1" dirty="0">
                <a:latin typeface="Arial" panose="020B0604020202020204" pitchFamily="34" charset="0"/>
                <a:cs typeface="Arial" panose="020B0604020202020204" pitchFamily="34" charset="0"/>
              </a:rPr>
              <a:t>?</a:t>
            </a:r>
          </a:p>
          <a:p>
            <a:pPr lvl="0">
              <a:lnSpc>
                <a:spcPct val="100000"/>
              </a:lnSpc>
              <a:spcBef>
                <a:spcPts val="1200"/>
              </a:spcBef>
            </a:pPr>
            <a:r>
              <a:rPr lang="en-US" dirty="0">
                <a:latin typeface="Arial" panose="020B0604020202020204" pitchFamily="34" charset="0"/>
                <a:cs typeface="Arial" panose="020B0604020202020204" pitchFamily="34" charset="0"/>
              </a:rPr>
              <a:t>International networks that bring together existing research data on a specific scholarly problem to generate innovative solutions and new research questions</a:t>
            </a:r>
          </a:p>
          <a:p>
            <a:pPr lvl="0">
              <a:lnSpc>
                <a:spcPct val="100000"/>
              </a:lnSpc>
              <a:spcBef>
                <a:spcPts val="600"/>
              </a:spcBef>
            </a:pPr>
            <a:r>
              <a:rPr lang="en-US" dirty="0">
                <a:latin typeface="Arial" panose="020B0604020202020204" pitchFamily="34" charset="0"/>
                <a:cs typeface="Arial" panose="020B0604020202020204" pitchFamily="34" charset="0"/>
              </a:rPr>
              <a:t>Making research data openly accessible for further re-use in research and society</a:t>
            </a:r>
            <a:endParaRPr lang="de-AT" dirty="0"/>
          </a:p>
          <a:p>
            <a:pPr lvl="0">
              <a:lnSpc>
                <a:spcPct val="100000"/>
              </a:lnSpc>
              <a:spcBef>
                <a:spcPts val="600"/>
              </a:spcBef>
            </a:pPr>
            <a:r>
              <a:rPr lang="en-US" dirty="0"/>
              <a:t>Together with the European Union, European funding agencies could play a pioneering role.</a:t>
            </a:r>
            <a:endParaRPr lang="de-DE" dirty="0"/>
          </a:p>
        </p:txBody>
      </p:sp>
      <p:sp>
        <p:nvSpPr>
          <p:cNvPr id="3" name="Datumsplatzhalter 2"/>
          <p:cNvSpPr>
            <a:spLocks noGrp="1"/>
          </p:cNvSpPr>
          <p:nvPr>
            <p:ph type="dt" sz="half" idx="10"/>
          </p:nvPr>
        </p:nvSpPr>
        <p:spPr/>
        <p:txBody>
          <a:bodyPr/>
          <a:lstStyle/>
          <a:p>
            <a:r>
              <a:rPr lang="de-DE" smtClean="0"/>
              <a:t>30.10.2018</a:t>
            </a:r>
            <a:endParaRPr lang="de-AT"/>
          </a:p>
        </p:txBody>
      </p:sp>
      <p:sp>
        <p:nvSpPr>
          <p:cNvPr id="4" name="Fußzeilenplatzhalter 3"/>
          <p:cNvSpPr>
            <a:spLocks noGrp="1"/>
          </p:cNvSpPr>
          <p:nvPr>
            <p:ph type="ftr" sz="quarter" idx="11"/>
          </p:nvPr>
        </p:nvSpPr>
        <p:spPr/>
        <p:txBody>
          <a:bodyPr/>
          <a:lstStyle/>
          <a:p>
            <a:r>
              <a:rPr lang="de-AT" smtClean="0"/>
              <a:t>EOSC Austria takes Initiative</a:t>
            </a:r>
            <a:endParaRPr lang="de-AT"/>
          </a:p>
        </p:txBody>
      </p:sp>
      <p:sp>
        <p:nvSpPr>
          <p:cNvPr id="5" name="Foliennummernplatzhalter 4"/>
          <p:cNvSpPr>
            <a:spLocks noGrp="1"/>
          </p:cNvSpPr>
          <p:nvPr>
            <p:ph type="sldNum" sz="quarter" idx="12"/>
          </p:nvPr>
        </p:nvSpPr>
        <p:spPr/>
        <p:txBody>
          <a:bodyPr/>
          <a:lstStyle/>
          <a:p>
            <a:fld id="{DEF76F40-9D88-4C73-BAF8-6399E2126C16}" type="slidenum">
              <a:rPr lang="de-AT" smtClean="0"/>
              <a:t>13</a:t>
            </a:fld>
            <a:endParaRPr lang="de-AT"/>
          </a:p>
        </p:txBody>
      </p:sp>
      <p:sp>
        <p:nvSpPr>
          <p:cNvPr id="6" name="Titel 5"/>
          <p:cNvSpPr>
            <a:spLocks noGrp="1"/>
          </p:cNvSpPr>
          <p:nvPr>
            <p:ph type="title"/>
          </p:nvPr>
        </p:nvSpPr>
        <p:spPr/>
        <p:txBody>
          <a:bodyPr/>
          <a:lstStyle/>
          <a:p>
            <a:r>
              <a:rPr lang="de-DE" dirty="0"/>
              <a:t>Synthesis Networks</a:t>
            </a:r>
          </a:p>
        </p:txBody>
      </p:sp>
      <p:sp>
        <p:nvSpPr>
          <p:cNvPr id="7" name="Textplatzhalter 6"/>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550689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sz="2400" b="1" dirty="0">
                <a:solidFill>
                  <a:srgbClr val="004494"/>
                </a:solidFill>
                <a:ea typeface="+mj-ea"/>
                <a:cs typeface="+mj-cs"/>
              </a:rPr>
              <a:t>Thank </a:t>
            </a:r>
            <a:r>
              <a:rPr lang="de-DE" sz="2400" b="1" dirty="0" err="1">
                <a:solidFill>
                  <a:srgbClr val="004494"/>
                </a:solidFill>
                <a:ea typeface="+mj-ea"/>
                <a:cs typeface="+mj-cs"/>
              </a:rPr>
              <a:t>you</a:t>
            </a:r>
            <a:r>
              <a:rPr lang="de-DE" sz="2400" b="1" dirty="0">
                <a:solidFill>
                  <a:srgbClr val="004494"/>
                </a:solidFill>
                <a:ea typeface="+mj-ea"/>
                <a:cs typeface="+mj-cs"/>
              </a:rPr>
              <a:t> for </a:t>
            </a:r>
            <a:r>
              <a:rPr lang="de-DE" sz="2400" b="1" dirty="0" err="1">
                <a:solidFill>
                  <a:srgbClr val="004494"/>
                </a:solidFill>
                <a:ea typeface="+mj-ea"/>
                <a:cs typeface="+mj-cs"/>
              </a:rPr>
              <a:t>your</a:t>
            </a:r>
            <a:r>
              <a:rPr lang="de-DE" sz="2400" b="1" dirty="0">
                <a:solidFill>
                  <a:srgbClr val="004494"/>
                </a:solidFill>
                <a:ea typeface="+mj-ea"/>
                <a:cs typeface="+mj-cs"/>
              </a:rPr>
              <a:t> </a:t>
            </a:r>
            <a:r>
              <a:rPr lang="de-DE" sz="2400" b="1" dirty="0" err="1">
                <a:solidFill>
                  <a:srgbClr val="004494"/>
                </a:solidFill>
                <a:ea typeface="+mj-ea"/>
                <a:cs typeface="+mj-cs"/>
              </a:rPr>
              <a:t>attention</a:t>
            </a:r>
            <a:r>
              <a:rPr lang="de-DE" sz="2400" b="1" dirty="0">
                <a:solidFill>
                  <a:srgbClr val="004494"/>
                </a:solidFill>
                <a:ea typeface="+mj-ea"/>
                <a:cs typeface="+mj-cs"/>
              </a:rPr>
              <a:t>! </a:t>
            </a:r>
            <a:endParaRPr lang="de-DE" dirty="0"/>
          </a:p>
          <a:p>
            <a:pPr marL="0" indent="0">
              <a:buNone/>
            </a:pPr>
            <a:endParaRPr lang="de-DE" dirty="0"/>
          </a:p>
          <a:p>
            <a:pPr marL="0" indent="0">
              <a:buNone/>
            </a:pPr>
            <a:endParaRPr lang="de-DE" dirty="0"/>
          </a:p>
          <a:p>
            <a:pPr marL="0" indent="0">
              <a:buNone/>
            </a:pPr>
            <a:r>
              <a:rPr lang="de-DE" dirty="0"/>
              <a:t>Further </a:t>
            </a:r>
            <a:r>
              <a:rPr lang="de-DE" dirty="0" err="1"/>
              <a:t>information</a:t>
            </a:r>
            <a:r>
              <a:rPr lang="de-DE" dirty="0"/>
              <a:t>: </a:t>
            </a:r>
            <a:r>
              <a:rPr lang="de-DE" dirty="0">
                <a:hlinkClick r:id="rId2"/>
              </a:rPr>
              <a:t>https://www.fwf.ac.at/en/</a:t>
            </a:r>
            <a:r>
              <a:rPr lang="de-DE" dirty="0"/>
              <a:t> </a:t>
            </a:r>
          </a:p>
          <a:p>
            <a:pPr marL="0" indent="0">
              <a:buNone/>
            </a:pPr>
            <a:r>
              <a:rPr lang="de-DE" dirty="0"/>
              <a:t>Twitter </a:t>
            </a:r>
            <a:r>
              <a:rPr lang="de-DE" dirty="0" err="1"/>
              <a:t>accounts</a:t>
            </a:r>
            <a:r>
              <a:rPr lang="de-DE" dirty="0"/>
              <a:t>: </a:t>
            </a:r>
            <a:r>
              <a:rPr lang="de-DE" dirty="0">
                <a:hlinkClick r:id="rId3"/>
              </a:rPr>
              <a:t>@</a:t>
            </a:r>
            <a:r>
              <a:rPr lang="de-DE" dirty="0" err="1">
                <a:hlinkClick r:id="rId3"/>
              </a:rPr>
              <a:t>FWF_at</a:t>
            </a:r>
            <a:r>
              <a:rPr lang="de-DE" dirty="0">
                <a:hlinkClick r:id="rId3"/>
              </a:rPr>
              <a:t> </a:t>
            </a:r>
            <a:r>
              <a:rPr lang="de-DE" dirty="0"/>
              <a:t> and </a:t>
            </a:r>
            <a:r>
              <a:rPr lang="de-DE" dirty="0">
                <a:hlinkClick r:id="rId4"/>
              </a:rPr>
              <a:t>@</a:t>
            </a:r>
            <a:r>
              <a:rPr lang="de-DE" dirty="0" err="1">
                <a:hlinkClick r:id="rId4"/>
              </a:rPr>
              <a:t>FWFOpenAccess</a:t>
            </a:r>
            <a:endParaRPr lang="de-DE" dirty="0"/>
          </a:p>
          <a:p>
            <a:pPr marL="0" indent="0">
              <a:buNone/>
            </a:pPr>
            <a:endParaRPr lang="de-DE" dirty="0"/>
          </a:p>
        </p:txBody>
      </p:sp>
      <p:sp>
        <p:nvSpPr>
          <p:cNvPr id="6" name="Titel 5"/>
          <p:cNvSpPr>
            <a:spLocks noGrp="1"/>
          </p:cNvSpPr>
          <p:nvPr>
            <p:ph type="title"/>
          </p:nvPr>
        </p:nvSpPr>
        <p:spPr/>
        <p:txBody>
          <a:bodyPr/>
          <a:lstStyle/>
          <a:p>
            <a:endParaRPr lang="de-DE" dirty="0"/>
          </a:p>
        </p:txBody>
      </p:sp>
      <p:sp>
        <p:nvSpPr>
          <p:cNvPr id="7" name="Textplatzhalter 6"/>
          <p:cNvSpPr>
            <a:spLocks noGrp="1"/>
          </p:cNvSpPr>
          <p:nvPr>
            <p:ph type="body" sz="quarter" idx="15"/>
          </p:nvPr>
        </p:nvSpPr>
        <p:spPr/>
        <p:txBody>
          <a:bodyPr/>
          <a:lstStyle/>
          <a:p>
            <a:endParaRPr lang="de-DE"/>
          </a:p>
        </p:txBody>
      </p:sp>
      <p:sp>
        <p:nvSpPr>
          <p:cNvPr id="8" name="Foliennummernplatzhalter 4"/>
          <p:cNvSpPr>
            <a:spLocks noGrp="1"/>
          </p:cNvSpPr>
          <p:nvPr>
            <p:ph type="sldNum" sz="quarter" idx="12"/>
          </p:nvPr>
        </p:nvSpPr>
        <p:spPr>
          <a:xfrm>
            <a:off x="6457950" y="6515100"/>
            <a:ext cx="2236282" cy="206376"/>
          </a:xfrm>
        </p:spPr>
        <p:txBody>
          <a:bodyPr/>
          <a:lstStyle/>
          <a:p>
            <a:fld id="{DEF76F40-9D88-4C73-BAF8-6399E2126C16}" type="slidenum">
              <a:rPr lang="de-AT" smtClean="0"/>
              <a:t>14</a:t>
            </a:fld>
            <a:endParaRPr lang="de-AT"/>
          </a:p>
        </p:txBody>
      </p:sp>
      <p:sp>
        <p:nvSpPr>
          <p:cNvPr id="9" name="Datumsplatzhalter 2"/>
          <p:cNvSpPr>
            <a:spLocks noGrp="1"/>
          </p:cNvSpPr>
          <p:nvPr>
            <p:ph type="dt" sz="half" idx="10"/>
          </p:nvPr>
        </p:nvSpPr>
        <p:spPr>
          <a:xfrm>
            <a:off x="827088" y="6515100"/>
            <a:ext cx="1858962" cy="206376"/>
          </a:xfrm>
        </p:spPr>
        <p:txBody>
          <a:bodyPr/>
          <a:lstStyle/>
          <a:p>
            <a:r>
              <a:rPr lang="de-DE" smtClean="0"/>
              <a:t>30.10.2018</a:t>
            </a:r>
            <a:endParaRPr lang="de-AT" dirty="0"/>
          </a:p>
        </p:txBody>
      </p:sp>
      <p:sp>
        <p:nvSpPr>
          <p:cNvPr id="10" name="Fußzeilenplatzhalter 3"/>
          <p:cNvSpPr>
            <a:spLocks noGrp="1"/>
          </p:cNvSpPr>
          <p:nvPr>
            <p:ph type="ftr" sz="quarter" idx="11"/>
          </p:nvPr>
        </p:nvSpPr>
        <p:spPr>
          <a:xfrm>
            <a:off x="3028950" y="6515100"/>
            <a:ext cx="3086100" cy="206376"/>
          </a:xfrm>
        </p:spPr>
        <p:txBody>
          <a:bodyPr/>
          <a:lstStyle/>
          <a:p>
            <a:r>
              <a:rPr lang="de-AT" smtClean="0"/>
              <a:t>EOSC Austria takes Initiative</a:t>
            </a:r>
            <a:endParaRPr lang="de-AT" dirty="0"/>
          </a:p>
        </p:txBody>
      </p:sp>
    </p:spTree>
    <p:extLst>
      <p:ext uri="{BB962C8B-B14F-4D97-AF65-F5344CB8AC3E}">
        <p14:creationId xmlns:p14="http://schemas.microsoft.com/office/powerpoint/2010/main" val="2254252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1248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Research Data: Infrastructure, Re-use and Dark Knowledge</a:t>
            </a:r>
            <a:endParaRPr lang="de-DE" dirty="0"/>
          </a:p>
        </p:txBody>
      </p:sp>
      <p:sp>
        <p:nvSpPr>
          <p:cNvPr id="3" name="Untertitel 2"/>
          <p:cNvSpPr>
            <a:spLocks noGrp="1"/>
          </p:cNvSpPr>
          <p:nvPr>
            <p:ph type="subTitle" idx="1"/>
          </p:nvPr>
        </p:nvSpPr>
        <p:spPr/>
        <p:txBody>
          <a:bodyPr>
            <a:normAutofit fontScale="92500" lnSpcReduction="10000"/>
          </a:bodyPr>
          <a:lstStyle/>
          <a:p>
            <a:pPr lvl="1">
              <a:spcBef>
                <a:spcPts val="0"/>
              </a:spcBef>
            </a:pPr>
            <a:r>
              <a:rPr lang="en-US" sz="2400" dirty="0"/>
              <a:t>The European Open Science Cloud: </a:t>
            </a:r>
          </a:p>
          <a:p>
            <a:pPr lvl="1">
              <a:spcBef>
                <a:spcPts val="0"/>
              </a:spcBef>
            </a:pPr>
            <a:r>
              <a:rPr lang="en-US" sz="2400" dirty="0"/>
              <a:t>Austria takes </a:t>
            </a:r>
            <a:r>
              <a:rPr lang="en-US" sz="2400" dirty="0" smtClean="0"/>
              <a:t>initiative</a:t>
            </a:r>
            <a:endParaRPr lang="en-US" sz="2400" dirty="0"/>
          </a:p>
          <a:p>
            <a:pPr lvl="1">
              <a:spcBef>
                <a:spcPts val="0"/>
              </a:spcBef>
            </a:pPr>
            <a:endParaRPr lang="de-AT" sz="2400" dirty="0"/>
          </a:p>
          <a:p>
            <a:pPr lvl="1">
              <a:spcBef>
                <a:spcPts val="0"/>
              </a:spcBef>
            </a:pPr>
            <a:r>
              <a:rPr lang="de-AT" sz="2400" dirty="0" err="1"/>
              <a:t>October</a:t>
            </a:r>
            <a:r>
              <a:rPr lang="de-AT" sz="2400" dirty="0"/>
              <a:t> 30, 2018</a:t>
            </a:r>
          </a:p>
          <a:p>
            <a:pPr lvl="1">
              <a:spcBef>
                <a:spcPts val="0"/>
              </a:spcBef>
            </a:pPr>
            <a:endParaRPr lang="de-AT" sz="2400" dirty="0" smtClean="0"/>
          </a:p>
          <a:p>
            <a:pPr lvl="1">
              <a:spcBef>
                <a:spcPts val="0"/>
              </a:spcBef>
            </a:pPr>
            <a:r>
              <a:rPr lang="de-AT" sz="2400" dirty="0" smtClean="0"/>
              <a:t>Klement </a:t>
            </a:r>
            <a:r>
              <a:rPr lang="de-AT" sz="2400" dirty="0"/>
              <a:t>Tockner, </a:t>
            </a:r>
          </a:p>
          <a:p>
            <a:pPr lvl="1"/>
            <a:r>
              <a:rPr lang="de-AT" sz="2400" dirty="0" err="1"/>
              <a:t>President</a:t>
            </a:r>
            <a:r>
              <a:rPr lang="de-AT" sz="2400" dirty="0"/>
              <a:t> Austrian Science Fund (FWF) </a:t>
            </a:r>
          </a:p>
          <a:p>
            <a:pPr lvl="1">
              <a:spcBef>
                <a:spcPts val="0"/>
              </a:spcBef>
            </a:pPr>
            <a:endParaRPr lang="en-GB" sz="2400" dirty="0"/>
          </a:p>
          <a:p>
            <a:endParaRPr lang="de-DE" dirty="0"/>
          </a:p>
        </p:txBody>
      </p:sp>
    </p:spTree>
    <p:extLst>
      <p:ext uri="{BB962C8B-B14F-4D97-AF65-F5344CB8AC3E}">
        <p14:creationId xmlns:p14="http://schemas.microsoft.com/office/powerpoint/2010/main" val="410717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 2" descr="fip_logo_rgb.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739" y="1568968"/>
            <a:ext cx="8437741" cy="3300192"/>
          </a:xfrm>
          <a:prstGeom prst="rect">
            <a:avLst/>
          </a:prstGeom>
        </p:spPr>
      </p:pic>
      <p:sp>
        <p:nvSpPr>
          <p:cNvPr id="7" name="Inhaltsplatzhalter 2">
            <a:extLst>
              <a:ext uri="{FF2B5EF4-FFF2-40B4-BE49-F238E27FC236}">
                <a16:creationId xmlns:a16="http://schemas.microsoft.com/office/drawing/2014/main" xmlns="" id="{5F8B0362-260F-0B4E-B0F5-BF03BE01918D}"/>
              </a:ext>
            </a:extLst>
          </p:cNvPr>
          <p:cNvSpPr txBox="1">
            <a:spLocks/>
          </p:cNvSpPr>
          <p:nvPr/>
        </p:nvSpPr>
        <p:spPr>
          <a:xfrm>
            <a:off x="2051720" y="4594696"/>
            <a:ext cx="5400600" cy="1944216"/>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err="1">
                <a:solidFill>
                  <a:schemeClr val="tx1">
                    <a:lumMod val="65000"/>
                    <a:lumOff val="35000"/>
                  </a:schemeClr>
                </a:solidFill>
              </a:rPr>
              <a:t>www.freshwaterplatform.eu</a:t>
            </a:r>
            <a:endParaRPr lang="en-GB" dirty="0">
              <a:solidFill>
                <a:schemeClr val="tx1">
                  <a:lumMod val="65000"/>
                  <a:lumOff val="35000"/>
                </a:schemeClr>
              </a:solidFill>
            </a:endParaRPr>
          </a:p>
          <a:p>
            <a:endParaRPr lang="en-GB" dirty="0"/>
          </a:p>
        </p:txBody>
      </p:sp>
      <p:sp>
        <p:nvSpPr>
          <p:cNvPr id="5" name="Datumsplatzhalter 2"/>
          <p:cNvSpPr txBox="1">
            <a:spLocks/>
          </p:cNvSpPr>
          <p:nvPr/>
        </p:nvSpPr>
        <p:spPr>
          <a:xfrm>
            <a:off x="827088" y="6515100"/>
            <a:ext cx="185896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smtClean="0"/>
              <a:t>30.10.2018</a:t>
            </a:r>
            <a:endParaRPr lang="de-AT" sz="1000"/>
          </a:p>
        </p:txBody>
      </p:sp>
      <p:sp>
        <p:nvSpPr>
          <p:cNvPr id="6" name="Fußzeilenplatzhalter 3"/>
          <p:cNvSpPr txBox="1">
            <a:spLocks/>
          </p:cNvSpPr>
          <p:nvPr/>
        </p:nvSpPr>
        <p:spPr>
          <a:xfrm>
            <a:off x="3028950" y="6529848"/>
            <a:ext cx="3086100"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AT" sz="1000" dirty="0" smtClean="0"/>
              <a:t>EOSC Austria </a:t>
            </a:r>
            <a:r>
              <a:rPr lang="de-AT" sz="1000" dirty="0" err="1" smtClean="0"/>
              <a:t>takes</a:t>
            </a:r>
            <a:r>
              <a:rPr lang="de-AT" sz="1000" dirty="0" smtClean="0"/>
              <a:t> Initiative</a:t>
            </a:r>
            <a:endParaRPr lang="de-AT" sz="1000" dirty="0"/>
          </a:p>
        </p:txBody>
      </p:sp>
      <p:sp>
        <p:nvSpPr>
          <p:cNvPr id="8" name="Foliennummernplatzhalter 4"/>
          <p:cNvSpPr txBox="1">
            <a:spLocks/>
          </p:cNvSpPr>
          <p:nvPr/>
        </p:nvSpPr>
        <p:spPr>
          <a:xfrm>
            <a:off x="6457950" y="6515100"/>
            <a:ext cx="223628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F76F40-9D88-4C73-BAF8-6399E2126C16}" type="slidenum">
              <a:rPr lang="de-AT" sz="1000" smtClean="0"/>
              <a:pPr algn="r"/>
              <a:t>3</a:t>
            </a:fld>
            <a:endParaRPr lang="de-AT" sz="1000"/>
          </a:p>
        </p:txBody>
      </p:sp>
    </p:spTree>
    <p:extLst>
      <p:ext uri="{BB962C8B-B14F-4D97-AF65-F5344CB8AC3E}">
        <p14:creationId xmlns:p14="http://schemas.microsoft.com/office/powerpoint/2010/main" val="1493367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en-GB" dirty="0"/>
              <a:t>BioFresh project (</a:t>
            </a:r>
            <a:r>
              <a:rPr lang="en-GB" sz="2000" dirty="0"/>
              <a:t>2010-2014</a:t>
            </a:r>
            <a:r>
              <a:rPr lang="en-GB" dirty="0"/>
              <a:t>)</a:t>
            </a:r>
          </a:p>
          <a:p>
            <a:r>
              <a:rPr lang="en-GB" dirty="0"/>
              <a:t>BioFresh Information Platform</a:t>
            </a:r>
          </a:p>
          <a:p>
            <a:r>
              <a:rPr lang="en-GB" dirty="0"/>
              <a:t>other freshwater research (projects) </a:t>
            </a:r>
          </a:p>
          <a:p>
            <a:r>
              <a:rPr lang="en-GB" dirty="0"/>
              <a:t>one gateway</a:t>
            </a:r>
          </a:p>
          <a:p>
            <a:endParaRPr lang="en-GB" dirty="0"/>
          </a:p>
        </p:txBody>
      </p:sp>
      <p:sp>
        <p:nvSpPr>
          <p:cNvPr id="2" name="Titel 1"/>
          <p:cNvSpPr>
            <a:spLocks noGrp="1"/>
          </p:cNvSpPr>
          <p:nvPr>
            <p:ph type="title"/>
          </p:nvPr>
        </p:nvSpPr>
        <p:spPr/>
        <p:txBody>
          <a:bodyPr/>
          <a:lstStyle/>
          <a:p>
            <a:r>
              <a:rPr lang="de-DE" sz="2400" dirty="0"/>
              <a:t>Background</a:t>
            </a:r>
          </a:p>
        </p:txBody>
      </p:sp>
      <p:sp>
        <p:nvSpPr>
          <p:cNvPr id="5" name="Textplatzhalter 4"/>
          <p:cNvSpPr>
            <a:spLocks noGrp="1"/>
          </p:cNvSpPr>
          <p:nvPr>
            <p:ph type="body" sz="quarter" idx="15"/>
          </p:nvPr>
        </p:nvSpPr>
        <p:spPr/>
        <p:txBody>
          <a:bodyPr/>
          <a:lstStyle/>
          <a:p>
            <a:endParaRPr lang="de-DE"/>
          </a:p>
        </p:txBody>
      </p:sp>
      <p:pic>
        <p:nvPicPr>
          <p:cNvPr id="10" name="Bild 9" descr="Bildschirmfoto 2015-06-09 um 09.20.5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125" y="2654479"/>
            <a:ext cx="11940876" cy="3908542"/>
          </a:xfrm>
          <a:prstGeom prst="rect">
            <a:avLst/>
          </a:prstGeom>
        </p:spPr>
      </p:pic>
      <p:sp>
        <p:nvSpPr>
          <p:cNvPr id="13" name="Datumsplatzhalter 2"/>
          <p:cNvSpPr txBox="1">
            <a:spLocks/>
          </p:cNvSpPr>
          <p:nvPr/>
        </p:nvSpPr>
        <p:spPr>
          <a:xfrm>
            <a:off x="827088" y="6515100"/>
            <a:ext cx="185896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smtClean="0"/>
              <a:t>30.10.2018</a:t>
            </a:r>
            <a:endParaRPr lang="de-AT" sz="1000"/>
          </a:p>
        </p:txBody>
      </p:sp>
      <p:sp>
        <p:nvSpPr>
          <p:cNvPr id="14" name="Fußzeilenplatzhalter 3"/>
          <p:cNvSpPr txBox="1">
            <a:spLocks/>
          </p:cNvSpPr>
          <p:nvPr/>
        </p:nvSpPr>
        <p:spPr>
          <a:xfrm>
            <a:off x="3028950" y="6529848"/>
            <a:ext cx="3086100"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AT" sz="1000" dirty="0" smtClean="0"/>
              <a:t>EOSC Austria </a:t>
            </a:r>
            <a:r>
              <a:rPr lang="de-AT" sz="1000" dirty="0" err="1" smtClean="0"/>
              <a:t>takes</a:t>
            </a:r>
            <a:r>
              <a:rPr lang="de-AT" sz="1000" dirty="0" smtClean="0"/>
              <a:t> Initiative</a:t>
            </a:r>
            <a:endParaRPr lang="de-AT" sz="1000" dirty="0"/>
          </a:p>
        </p:txBody>
      </p:sp>
      <p:sp>
        <p:nvSpPr>
          <p:cNvPr id="15" name="Foliennummernplatzhalter 4"/>
          <p:cNvSpPr txBox="1">
            <a:spLocks/>
          </p:cNvSpPr>
          <p:nvPr/>
        </p:nvSpPr>
        <p:spPr>
          <a:xfrm>
            <a:off x="6457950" y="6515100"/>
            <a:ext cx="223628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F76F40-9D88-4C73-BAF8-6399E2126C16}" type="slidenum">
              <a:rPr lang="de-AT" sz="1000" smtClean="0"/>
              <a:pPr algn="r"/>
              <a:t>4</a:t>
            </a:fld>
            <a:endParaRPr lang="de-AT" sz="1000"/>
          </a:p>
        </p:txBody>
      </p:sp>
    </p:spTree>
    <p:extLst>
      <p:ext uri="{BB962C8B-B14F-4D97-AF65-F5344CB8AC3E}">
        <p14:creationId xmlns:p14="http://schemas.microsoft.com/office/powerpoint/2010/main" val="371353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2"/>
          <p:cNvSpPr txBox="1">
            <a:spLocks/>
          </p:cNvSpPr>
          <p:nvPr/>
        </p:nvSpPr>
        <p:spPr>
          <a:xfrm>
            <a:off x="827088" y="6515100"/>
            <a:ext cx="185896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smtClean="0"/>
              <a:t>30.10.2018</a:t>
            </a:r>
            <a:endParaRPr lang="de-AT" sz="1000"/>
          </a:p>
        </p:txBody>
      </p:sp>
      <p:sp>
        <p:nvSpPr>
          <p:cNvPr id="12" name="Fußzeilenplatzhalter 3"/>
          <p:cNvSpPr txBox="1">
            <a:spLocks/>
          </p:cNvSpPr>
          <p:nvPr/>
        </p:nvSpPr>
        <p:spPr>
          <a:xfrm>
            <a:off x="3028950" y="6529848"/>
            <a:ext cx="3086100"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AT" sz="1000" dirty="0" smtClean="0"/>
              <a:t>EOSC Austria </a:t>
            </a:r>
            <a:r>
              <a:rPr lang="de-AT" sz="1000" dirty="0" err="1" smtClean="0"/>
              <a:t>takes</a:t>
            </a:r>
            <a:r>
              <a:rPr lang="de-AT" sz="1000" dirty="0" smtClean="0"/>
              <a:t> Initiative</a:t>
            </a:r>
            <a:endParaRPr lang="de-AT" sz="1000" dirty="0"/>
          </a:p>
        </p:txBody>
      </p:sp>
      <p:sp>
        <p:nvSpPr>
          <p:cNvPr id="13" name="Foliennummernplatzhalter 4"/>
          <p:cNvSpPr txBox="1">
            <a:spLocks/>
          </p:cNvSpPr>
          <p:nvPr/>
        </p:nvSpPr>
        <p:spPr>
          <a:xfrm>
            <a:off x="6457950" y="6515100"/>
            <a:ext cx="223628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F76F40-9D88-4C73-BAF8-6399E2126C16}" type="slidenum">
              <a:rPr lang="de-AT" sz="1000" smtClean="0"/>
              <a:pPr algn="r"/>
              <a:t>5</a:t>
            </a:fld>
            <a:endParaRPr lang="de-AT" sz="1000"/>
          </a:p>
        </p:txBody>
      </p:sp>
      <p:sp>
        <p:nvSpPr>
          <p:cNvPr id="15" name="Inhaltsplatzhalter 2"/>
          <p:cNvSpPr>
            <a:spLocks noGrp="1"/>
          </p:cNvSpPr>
          <p:nvPr>
            <p:ph idx="1"/>
          </p:nvPr>
        </p:nvSpPr>
        <p:spPr/>
        <p:txBody>
          <a:bodyPr>
            <a:normAutofit/>
          </a:bodyPr>
          <a:lstStyle/>
          <a:p>
            <a:pPr marL="0" indent="0">
              <a:buNone/>
            </a:pPr>
            <a:r>
              <a:rPr lang="en-GB" sz="2400" b="1" dirty="0"/>
              <a:t>FIP </a:t>
            </a:r>
            <a:r>
              <a:rPr lang="en-GB" sz="2400" b="1" dirty="0" smtClean="0"/>
              <a:t>as</a:t>
            </a:r>
          </a:p>
          <a:p>
            <a:pPr marL="0" indent="0">
              <a:buNone/>
            </a:pPr>
            <a:endParaRPr lang="en-GB" sz="2000" b="1" dirty="0"/>
          </a:p>
          <a:p>
            <a:pPr lvl="1">
              <a:buFont typeface="Wingdings" panose="05000000000000000000" pitchFamily="2" charset="2"/>
              <a:buChar char="§"/>
            </a:pPr>
            <a:r>
              <a:rPr lang="en-GB" sz="2000" dirty="0"/>
              <a:t>joint </a:t>
            </a:r>
            <a:r>
              <a:rPr lang="en-GB" sz="2000" b="1" dirty="0"/>
              <a:t>dissemination outlet </a:t>
            </a:r>
            <a:endParaRPr lang="en-GB" sz="2000" b="1" dirty="0" smtClean="0"/>
          </a:p>
          <a:p>
            <a:pPr lvl="1">
              <a:buFont typeface="Wingdings" panose="05000000000000000000" pitchFamily="2" charset="2"/>
              <a:buChar char="§"/>
            </a:pPr>
            <a:r>
              <a:rPr lang="en-GB" sz="2000" dirty="0" smtClean="0"/>
              <a:t>aiming </a:t>
            </a:r>
            <a:r>
              <a:rPr lang="en-GB" sz="2000" dirty="0"/>
              <a:t>to reach the freshwater community and </a:t>
            </a:r>
            <a:r>
              <a:rPr lang="en-GB" sz="2000" b="1" dirty="0"/>
              <a:t>raise the profile of freshwater biodiversity</a:t>
            </a:r>
          </a:p>
          <a:p>
            <a:pPr lvl="1">
              <a:buFont typeface="Wingdings" panose="05000000000000000000" pitchFamily="2" charset="2"/>
              <a:buChar char="§"/>
            </a:pPr>
            <a:r>
              <a:rPr lang="en-GB" sz="2000" dirty="0"/>
              <a:t>central hub for </a:t>
            </a:r>
            <a:r>
              <a:rPr lang="en-GB" sz="2000" b="1" dirty="0"/>
              <a:t>compiling</a:t>
            </a:r>
            <a:r>
              <a:rPr lang="en-GB" sz="2000" dirty="0"/>
              <a:t> and </a:t>
            </a:r>
            <a:r>
              <a:rPr lang="en-GB" sz="2000" b="1" dirty="0" smtClean="0"/>
              <a:t>integrating</a:t>
            </a:r>
            <a:r>
              <a:rPr lang="en-GB" sz="2000" dirty="0" smtClean="0"/>
              <a:t> species </a:t>
            </a:r>
            <a:r>
              <a:rPr lang="en-GB" sz="2000" b="1" dirty="0"/>
              <a:t>distribution data</a:t>
            </a:r>
          </a:p>
          <a:p>
            <a:pPr lvl="1">
              <a:buFont typeface="Wingdings" panose="05000000000000000000" pitchFamily="2" charset="2"/>
              <a:buChar char="§"/>
            </a:pPr>
            <a:r>
              <a:rPr lang="en-GB" sz="2000" dirty="0"/>
              <a:t>exploring possibilities for </a:t>
            </a:r>
            <a:r>
              <a:rPr lang="en-GB" sz="2000" b="1" dirty="0"/>
              <a:t>exchanging</a:t>
            </a:r>
            <a:r>
              <a:rPr lang="en-GB" sz="2000" dirty="0"/>
              <a:t> and </a:t>
            </a:r>
            <a:r>
              <a:rPr lang="en-GB" sz="2000" b="1" dirty="0"/>
              <a:t>publishing</a:t>
            </a:r>
            <a:r>
              <a:rPr lang="en-GB" sz="2000" dirty="0"/>
              <a:t> data from freshwater observatories and monitoring institutes</a:t>
            </a:r>
          </a:p>
        </p:txBody>
      </p:sp>
      <p:sp>
        <p:nvSpPr>
          <p:cNvPr id="3" name="Textplatzhalter 2"/>
          <p:cNvSpPr>
            <a:spLocks noGrp="1"/>
          </p:cNvSpPr>
          <p:nvPr>
            <p:ph type="body" sz="quarter" idx="15"/>
          </p:nvPr>
        </p:nvSpPr>
        <p:spPr/>
        <p:txBody>
          <a:bodyPr/>
          <a:lstStyle/>
          <a:p>
            <a:endParaRPr lang="de-DE"/>
          </a:p>
        </p:txBody>
      </p:sp>
      <p:pic>
        <p:nvPicPr>
          <p:cNvPr id="16" name="Grafik 15">
            <a:extLst>
              <a:ext uri="{FF2B5EF4-FFF2-40B4-BE49-F238E27FC236}">
                <a16:creationId xmlns:a16="http://schemas.microsoft.com/office/drawing/2014/main" xmlns="" id="{ADD61B1E-6B95-FE41-8A6A-E4A4C726F5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333" y="314225"/>
            <a:ext cx="2830925" cy="787852"/>
          </a:xfrm>
          <a:prstGeom prst="rect">
            <a:avLst/>
          </a:prstGeom>
        </p:spPr>
      </p:pic>
      <p:pic>
        <p:nvPicPr>
          <p:cNvPr id="17" name="Picture 7">
            <a:extLst>
              <a:ext uri="{FF2B5EF4-FFF2-40B4-BE49-F238E27FC236}">
                <a16:creationId xmlns:a16="http://schemas.microsoft.com/office/drawing/2014/main" xmlns="" id="{38689D76-60E7-144B-B797-C0BAD62130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6268" y="5310216"/>
            <a:ext cx="2943516" cy="960798"/>
          </a:xfrm>
          <a:prstGeom prst="rect">
            <a:avLst/>
          </a:prstGeom>
        </p:spPr>
      </p:pic>
      <p:pic>
        <p:nvPicPr>
          <p:cNvPr id="18" name="Picture 9" descr="aquacross_logo_square.jpg">
            <a:extLst>
              <a:ext uri="{FF2B5EF4-FFF2-40B4-BE49-F238E27FC236}">
                <a16:creationId xmlns:a16="http://schemas.microsoft.com/office/drawing/2014/main" xmlns="" id="{C2A92D91-A7FE-C94E-A5B1-DC80BAD28F8F}"/>
              </a:ext>
            </a:extLst>
          </p:cNvPr>
          <p:cNvPicPr>
            <a:picLocks noChangeAspect="1"/>
          </p:cNvPicPr>
          <p:nvPr/>
        </p:nvPicPr>
        <p:blipFill>
          <a:blip r:embed="rId4"/>
          <a:stretch>
            <a:fillRect/>
          </a:stretch>
        </p:blipFill>
        <p:spPr>
          <a:xfrm>
            <a:off x="6063791" y="5343723"/>
            <a:ext cx="1030122" cy="927291"/>
          </a:xfrm>
          <a:prstGeom prst="rect">
            <a:avLst/>
          </a:prstGeom>
        </p:spPr>
      </p:pic>
      <p:pic>
        <p:nvPicPr>
          <p:cNvPr id="19" name="Picture 13" descr="biofresh">
            <a:extLst>
              <a:ext uri="{FF2B5EF4-FFF2-40B4-BE49-F238E27FC236}">
                <a16:creationId xmlns:a16="http://schemas.microsoft.com/office/drawing/2014/main" xmlns="" id="{34510FC5-40AC-B840-8419-CF1B367A708E}"/>
              </a:ext>
            </a:extLst>
          </p:cNvPr>
          <p:cNvPicPr>
            <a:picLocks noChangeAspect="1" noChangeArrowheads="1"/>
          </p:cNvPicPr>
          <p:nvPr/>
        </p:nvPicPr>
        <p:blipFill>
          <a:blip r:embed="rId5" cstate="print"/>
          <a:srcRect/>
          <a:stretch>
            <a:fillRect/>
          </a:stretch>
        </p:blipFill>
        <p:spPr bwMode="auto">
          <a:xfrm>
            <a:off x="1197052" y="4977486"/>
            <a:ext cx="1295209" cy="1293528"/>
          </a:xfrm>
          <a:prstGeom prst="rect">
            <a:avLst/>
          </a:prstGeom>
          <a:noFill/>
          <a:ln w="9525">
            <a:noFill/>
            <a:miter lim="800000"/>
            <a:headEnd/>
            <a:tailEnd/>
          </a:ln>
        </p:spPr>
      </p:pic>
    </p:spTree>
    <p:extLst>
      <p:ext uri="{BB962C8B-B14F-4D97-AF65-F5344CB8AC3E}">
        <p14:creationId xmlns:p14="http://schemas.microsoft.com/office/powerpoint/2010/main" val="3117949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en-GB" sz="2000" b="1" dirty="0" smtClean="0"/>
              <a:t>   </a:t>
            </a:r>
            <a:endParaRPr lang="en-GB" sz="2000" b="1" dirty="0" smtClean="0"/>
          </a:p>
          <a:p>
            <a:pPr marL="0" indent="0">
              <a:buNone/>
            </a:pPr>
            <a:r>
              <a:rPr lang="en-GB" sz="2000" b="1" dirty="0" smtClean="0"/>
              <a:t>Lessons </a:t>
            </a:r>
            <a:r>
              <a:rPr lang="en-GB" sz="2000" b="1" dirty="0"/>
              <a:t>learnt </a:t>
            </a:r>
            <a:r>
              <a:rPr lang="en-GB" sz="2000" dirty="0"/>
              <a:t>from projects like </a:t>
            </a:r>
            <a:r>
              <a:rPr lang="en-GB" sz="2000" dirty="0" err="1"/>
              <a:t>BioFresh</a:t>
            </a:r>
            <a:r>
              <a:rPr lang="en-GB" sz="2000" dirty="0"/>
              <a:t>, SAFRED, AQUACROSS</a:t>
            </a:r>
          </a:p>
          <a:p>
            <a:pPr lvl="1"/>
            <a:endParaRPr lang="en-GB" sz="2000" dirty="0" smtClean="0"/>
          </a:p>
          <a:p>
            <a:pPr lvl="1">
              <a:buFont typeface="Wingdings" panose="05000000000000000000" pitchFamily="2" charset="2"/>
              <a:buChar char="§"/>
            </a:pPr>
            <a:r>
              <a:rPr lang="en-GB" sz="2000" dirty="0" smtClean="0"/>
              <a:t>successful </a:t>
            </a:r>
            <a:r>
              <a:rPr lang="en-GB" sz="2000" dirty="0"/>
              <a:t>data mobilisation needs extensive </a:t>
            </a:r>
            <a:r>
              <a:rPr lang="en-GB" sz="2000" b="1" dirty="0"/>
              <a:t>operational support </a:t>
            </a:r>
            <a:r>
              <a:rPr lang="en-GB" sz="2000" dirty="0"/>
              <a:t>for actively </a:t>
            </a:r>
            <a:r>
              <a:rPr lang="en-GB" sz="2000" b="1" dirty="0"/>
              <a:t>hunting for data</a:t>
            </a:r>
          </a:p>
          <a:p>
            <a:pPr lvl="1">
              <a:buFont typeface="Wingdings" panose="05000000000000000000" pitchFamily="2" charset="2"/>
              <a:buChar char="§"/>
            </a:pPr>
            <a:r>
              <a:rPr lang="en-GB" sz="2000" b="1" dirty="0"/>
              <a:t>sufficient resources </a:t>
            </a:r>
            <a:r>
              <a:rPr lang="en-GB" sz="2000" dirty="0"/>
              <a:t>for data mobilisation, data delivery and data processing are needed</a:t>
            </a:r>
          </a:p>
          <a:p>
            <a:pPr lvl="1"/>
            <a:endParaRPr lang="en-GB" sz="2000" dirty="0"/>
          </a:p>
          <a:p>
            <a:endParaRPr lang="en-GB" sz="2000" dirty="0"/>
          </a:p>
        </p:txBody>
      </p:sp>
      <p:sp>
        <p:nvSpPr>
          <p:cNvPr id="2" name="Titel 1"/>
          <p:cNvSpPr>
            <a:spLocks noGrp="1"/>
          </p:cNvSpPr>
          <p:nvPr>
            <p:ph type="title"/>
          </p:nvPr>
        </p:nvSpPr>
        <p:spPr/>
        <p:txBody>
          <a:bodyPr/>
          <a:lstStyle/>
          <a:p>
            <a:r>
              <a:rPr lang="en-GB" sz="2400" dirty="0"/>
              <a:t>Open </a:t>
            </a:r>
            <a:r>
              <a:rPr lang="en-GB" sz="2400" dirty="0" smtClean="0"/>
              <a:t>Science </a:t>
            </a:r>
            <a:r>
              <a:rPr lang="en-GB" sz="2400" dirty="0"/>
              <a:t>&amp; </a:t>
            </a:r>
            <a:r>
              <a:rPr lang="en-GB" sz="2400" dirty="0" smtClean="0"/>
              <a:t>Open Data</a:t>
            </a:r>
            <a:endParaRPr lang="en-GB" sz="2400" dirty="0"/>
          </a:p>
        </p:txBody>
      </p:sp>
      <p:sp>
        <p:nvSpPr>
          <p:cNvPr id="6" name="Textplatzhalter 5"/>
          <p:cNvSpPr>
            <a:spLocks noGrp="1"/>
          </p:cNvSpPr>
          <p:nvPr>
            <p:ph type="body" sz="quarter" idx="15"/>
          </p:nvPr>
        </p:nvSpPr>
        <p:spPr/>
        <p:txBody>
          <a:bodyPr/>
          <a:lstStyle/>
          <a:p>
            <a:endParaRPr lang="de-DE"/>
          </a:p>
        </p:txBody>
      </p:sp>
      <p:pic>
        <p:nvPicPr>
          <p:cNvPr id="8" name="Picture 7">
            <a:extLst>
              <a:ext uri="{FF2B5EF4-FFF2-40B4-BE49-F238E27FC236}">
                <a16:creationId xmlns:a16="http://schemas.microsoft.com/office/drawing/2014/main" xmlns="" id="{38689D76-60E7-144B-B797-C0BAD62130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268" y="5310216"/>
            <a:ext cx="2943516" cy="960798"/>
          </a:xfrm>
          <a:prstGeom prst="rect">
            <a:avLst/>
          </a:prstGeom>
        </p:spPr>
      </p:pic>
      <p:pic>
        <p:nvPicPr>
          <p:cNvPr id="9" name="Picture 9" descr="aquacross_logo_square.jpg">
            <a:extLst>
              <a:ext uri="{FF2B5EF4-FFF2-40B4-BE49-F238E27FC236}">
                <a16:creationId xmlns:a16="http://schemas.microsoft.com/office/drawing/2014/main" xmlns="" id="{C2A92D91-A7FE-C94E-A5B1-DC80BAD28F8F}"/>
              </a:ext>
            </a:extLst>
          </p:cNvPr>
          <p:cNvPicPr>
            <a:picLocks noChangeAspect="1"/>
          </p:cNvPicPr>
          <p:nvPr/>
        </p:nvPicPr>
        <p:blipFill>
          <a:blip r:embed="rId3"/>
          <a:stretch>
            <a:fillRect/>
          </a:stretch>
        </p:blipFill>
        <p:spPr>
          <a:xfrm>
            <a:off x="6063791" y="5343723"/>
            <a:ext cx="1030122" cy="927291"/>
          </a:xfrm>
          <a:prstGeom prst="rect">
            <a:avLst/>
          </a:prstGeom>
        </p:spPr>
      </p:pic>
      <p:pic>
        <p:nvPicPr>
          <p:cNvPr id="10" name="Picture 13" descr="biofresh">
            <a:extLst>
              <a:ext uri="{FF2B5EF4-FFF2-40B4-BE49-F238E27FC236}">
                <a16:creationId xmlns:a16="http://schemas.microsoft.com/office/drawing/2014/main" xmlns="" id="{34510FC5-40AC-B840-8419-CF1B367A708E}"/>
              </a:ext>
            </a:extLst>
          </p:cNvPr>
          <p:cNvPicPr>
            <a:picLocks noChangeAspect="1" noChangeArrowheads="1"/>
          </p:cNvPicPr>
          <p:nvPr/>
        </p:nvPicPr>
        <p:blipFill>
          <a:blip r:embed="rId4" cstate="print"/>
          <a:srcRect/>
          <a:stretch>
            <a:fillRect/>
          </a:stretch>
        </p:blipFill>
        <p:spPr bwMode="auto">
          <a:xfrm>
            <a:off x="1197052" y="4977486"/>
            <a:ext cx="1295209" cy="1293528"/>
          </a:xfrm>
          <a:prstGeom prst="rect">
            <a:avLst/>
          </a:prstGeom>
          <a:noFill/>
          <a:ln w="9525">
            <a:noFill/>
            <a:miter lim="800000"/>
            <a:headEnd/>
            <a:tailEnd/>
          </a:ln>
        </p:spPr>
      </p:pic>
      <p:sp>
        <p:nvSpPr>
          <p:cNvPr id="11" name="Datumsplatzhalter 2"/>
          <p:cNvSpPr txBox="1">
            <a:spLocks/>
          </p:cNvSpPr>
          <p:nvPr/>
        </p:nvSpPr>
        <p:spPr>
          <a:xfrm>
            <a:off x="827088" y="6515100"/>
            <a:ext cx="185896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smtClean="0"/>
              <a:t>30.10.2018</a:t>
            </a:r>
            <a:endParaRPr lang="de-AT" sz="1000"/>
          </a:p>
        </p:txBody>
      </p:sp>
      <p:sp>
        <p:nvSpPr>
          <p:cNvPr id="12" name="Fußzeilenplatzhalter 3"/>
          <p:cNvSpPr txBox="1">
            <a:spLocks/>
          </p:cNvSpPr>
          <p:nvPr/>
        </p:nvSpPr>
        <p:spPr>
          <a:xfrm>
            <a:off x="3028950" y="6529848"/>
            <a:ext cx="3086100"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AT" sz="1000" dirty="0" smtClean="0"/>
              <a:t>EOSC Austria </a:t>
            </a:r>
            <a:r>
              <a:rPr lang="de-AT" sz="1000" dirty="0" err="1" smtClean="0"/>
              <a:t>takes</a:t>
            </a:r>
            <a:r>
              <a:rPr lang="de-AT" sz="1000" dirty="0" smtClean="0"/>
              <a:t> Initiative</a:t>
            </a:r>
            <a:endParaRPr lang="de-AT" sz="1000" dirty="0"/>
          </a:p>
        </p:txBody>
      </p:sp>
      <p:sp>
        <p:nvSpPr>
          <p:cNvPr id="13" name="Foliennummernplatzhalter 4"/>
          <p:cNvSpPr txBox="1">
            <a:spLocks/>
          </p:cNvSpPr>
          <p:nvPr/>
        </p:nvSpPr>
        <p:spPr>
          <a:xfrm>
            <a:off x="6457950" y="6515100"/>
            <a:ext cx="223628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F76F40-9D88-4C73-BAF8-6399E2126C16}" type="slidenum">
              <a:rPr lang="de-AT" sz="1000" smtClean="0"/>
              <a:pPr algn="r"/>
              <a:t>6</a:t>
            </a:fld>
            <a:endParaRPr lang="de-AT" sz="1000"/>
          </a:p>
        </p:txBody>
      </p:sp>
    </p:spTree>
    <p:extLst>
      <p:ext uri="{BB962C8B-B14F-4D97-AF65-F5344CB8AC3E}">
        <p14:creationId xmlns:p14="http://schemas.microsoft.com/office/powerpoint/2010/main" val="3681162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457200" lvl="1" indent="0">
              <a:buNone/>
            </a:pPr>
            <a:r>
              <a:rPr lang="en-GB" sz="2000" b="1" dirty="0"/>
              <a:t>R</a:t>
            </a:r>
            <a:r>
              <a:rPr lang="en-GB" sz="2000" b="1" dirty="0" smtClean="0"/>
              <a:t>educe </a:t>
            </a:r>
            <a:r>
              <a:rPr lang="en-GB" sz="2000" b="1" dirty="0"/>
              <a:t>reluctance </a:t>
            </a:r>
            <a:r>
              <a:rPr lang="en-GB" sz="2000" dirty="0"/>
              <a:t>to publish data </a:t>
            </a:r>
          </a:p>
          <a:p>
            <a:pPr lvl="2">
              <a:buFont typeface="Wingdings" panose="05000000000000000000" pitchFamily="2" charset="2"/>
              <a:buChar char="§"/>
            </a:pPr>
            <a:r>
              <a:rPr lang="en-GB" sz="2000" dirty="0"/>
              <a:t>outline</a:t>
            </a:r>
            <a:r>
              <a:rPr lang="en-GB" sz="2000" b="1" dirty="0"/>
              <a:t> advantages</a:t>
            </a:r>
            <a:r>
              <a:rPr lang="en-GB" sz="2000" dirty="0"/>
              <a:t>:</a:t>
            </a:r>
            <a:r>
              <a:rPr lang="en-GB" sz="2000" b="1" dirty="0"/>
              <a:t> </a:t>
            </a:r>
            <a:r>
              <a:rPr lang="en-GB" sz="2000" dirty="0"/>
              <a:t>visibility, recognition, possibility of new research collaborations, etc.</a:t>
            </a:r>
          </a:p>
          <a:p>
            <a:pPr lvl="2">
              <a:buFont typeface="Wingdings" panose="05000000000000000000" pitchFamily="2" charset="2"/>
              <a:buChar char="§"/>
            </a:pPr>
            <a:r>
              <a:rPr lang="en-GB" sz="2000" dirty="0"/>
              <a:t>possibility of </a:t>
            </a:r>
            <a:r>
              <a:rPr lang="en-US" sz="2000" b="1" dirty="0"/>
              <a:t>large-scale </a:t>
            </a:r>
            <a:r>
              <a:rPr lang="en-US" sz="2000" b="1" dirty="0" smtClean="0"/>
              <a:t>analyses</a:t>
            </a:r>
          </a:p>
          <a:p>
            <a:pPr lvl="2"/>
            <a:endParaRPr lang="en-GB" sz="2000" b="1" dirty="0"/>
          </a:p>
          <a:p>
            <a:pPr marL="457200" lvl="1" indent="0">
              <a:buNone/>
            </a:pPr>
            <a:r>
              <a:rPr lang="en-US" sz="2000" b="1" dirty="0" smtClean="0"/>
              <a:t>Need</a:t>
            </a:r>
            <a:r>
              <a:rPr lang="en-US" sz="2000" dirty="0" smtClean="0"/>
              <a:t> </a:t>
            </a:r>
            <a:r>
              <a:rPr lang="en-US" sz="2000" dirty="0"/>
              <a:t>for a </a:t>
            </a:r>
            <a:r>
              <a:rPr lang="en-US" sz="2000" b="1" dirty="0"/>
              <a:t>systematic </a:t>
            </a:r>
            <a:r>
              <a:rPr lang="en-US" sz="2000" b="1" dirty="0" smtClean="0"/>
              <a:t>approach</a:t>
            </a:r>
            <a:endParaRPr lang="en-US" sz="2000" b="1" dirty="0"/>
          </a:p>
          <a:p>
            <a:pPr lvl="2">
              <a:buFont typeface="Wingdings" panose="05000000000000000000" pitchFamily="2" charset="2"/>
              <a:buChar char="§"/>
            </a:pPr>
            <a:r>
              <a:rPr lang="en-GB" sz="2000" b="1" dirty="0"/>
              <a:t>metadata publishing </a:t>
            </a:r>
            <a:r>
              <a:rPr lang="en-GB" sz="2000" dirty="0"/>
              <a:t>first</a:t>
            </a:r>
          </a:p>
          <a:p>
            <a:pPr lvl="2">
              <a:buFont typeface="Wingdings" panose="05000000000000000000" pitchFamily="2" charset="2"/>
              <a:buChar char="§"/>
            </a:pPr>
            <a:r>
              <a:rPr lang="en-US" sz="2000" b="1" dirty="0"/>
              <a:t>journal data </a:t>
            </a:r>
            <a:r>
              <a:rPr lang="en-US" sz="2000" dirty="0"/>
              <a:t>(“</a:t>
            </a:r>
            <a:r>
              <a:rPr lang="en-US" sz="2000" dirty="0" err="1"/>
              <a:t>GenBank</a:t>
            </a:r>
            <a:r>
              <a:rPr lang="en-US" sz="2000" dirty="0"/>
              <a:t>-model”)</a:t>
            </a:r>
          </a:p>
          <a:p>
            <a:pPr lvl="2">
              <a:buFont typeface="Wingdings" panose="05000000000000000000" pitchFamily="2" charset="2"/>
              <a:buChar char="§"/>
            </a:pPr>
            <a:r>
              <a:rPr lang="en-US" sz="2000" dirty="0"/>
              <a:t>institutional data policies and </a:t>
            </a:r>
            <a:r>
              <a:rPr lang="en-US" sz="2000" b="1" dirty="0"/>
              <a:t>data management plans </a:t>
            </a:r>
            <a:r>
              <a:rPr lang="en-US" sz="2000" dirty="0"/>
              <a:t>considering data publication upfront</a:t>
            </a:r>
          </a:p>
          <a:p>
            <a:pPr lvl="1"/>
            <a:endParaRPr lang="en-GB" sz="2000" dirty="0"/>
          </a:p>
          <a:p>
            <a:endParaRPr lang="en-GB" sz="2000" dirty="0"/>
          </a:p>
        </p:txBody>
      </p:sp>
      <p:sp>
        <p:nvSpPr>
          <p:cNvPr id="8" name="Titel 1"/>
          <p:cNvSpPr>
            <a:spLocks noGrp="1"/>
          </p:cNvSpPr>
          <p:nvPr>
            <p:ph type="title"/>
          </p:nvPr>
        </p:nvSpPr>
        <p:spPr/>
        <p:txBody>
          <a:bodyPr/>
          <a:lstStyle/>
          <a:p>
            <a:r>
              <a:rPr lang="en-GB" sz="2400" dirty="0"/>
              <a:t>Open </a:t>
            </a:r>
            <a:r>
              <a:rPr lang="en-GB" sz="2400" dirty="0" smtClean="0"/>
              <a:t>Science </a:t>
            </a:r>
            <a:r>
              <a:rPr lang="en-GB" sz="2400" dirty="0"/>
              <a:t>&amp; </a:t>
            </a:r>
            <a:r>
              <a:rPr lang="en-GB" sz="2400" dirty="0" smtClean="0"/>
              <a:t>Open Data</a:t>
            </a:r>
            <a:endParaRPr lang="en-GB" sz="2400" dirty="0"/>
          </a:p>
        </p:txBody>
      </p:sp>
      <p:sp>
        <p:nvSpPr>
          <p:cNvPr id="2" name="Textplatzhalter 1"/>
          <p:cNvSpPr>
            <a:spLocks noGrp="1"/>
          </p:cNvSpPr>
          <p:nvPr>
            <p:ph type="body" sz="quarter" idx="15"/>
          </p:nvPr>
        </p:nvSpPr>
        <p:spPr/>
        <p:txBody>
          <a:bodyPr/>
          <a:lstStyle/>
          <a:p>
            <a:endParaRPr lang="de-DE"/>
          </a:p>
        </p:txBody>
      </p:sp>
      <p:pic>
        <p:nvPicPr>
          <p:cNvPr id="6" name="Picture 7">
            <a:extLst>
              <a:ext uri="{FF2B5EF4-FFF2-40B4-BE49-F238E27FC236}">
                <a16:creationId xmlns:a16="http://schemas.microsoft.com/office/drawing/2014/main" xmlns="" id="{38689D76-60E7-144B-B797-C0BAD62130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6268" y="5310216"/>
            <a:ext cx="2943516" cy="960798"/>
          </a:xfrm>
          <a:prstGeom prst="rect">
            <a:avLst/>
          </a:prstGeom>
        </p:spPr>
      </p:pic>
      <p:pic>
        <p:nvPicPr>
          <p:cNvPr id="5" name="Picture 9" descr="aquacross_logo_square.jpg">
            <a:extLst>
              <a:ext uri="{FF2B5EF4-FFF2-40B4-BE49-F238E27FC236}">
                <a16:creationId xmlns:a16="http://schemas.microsoft.com/office/drawing/2014/main" xmlns="" id="{C2A92D91-A7FE-C94E-A5B1-DC80BAD28F8F}"/>
              </a:ext>
            </a:extLst>
          </p:cNvPr>
          <p:cNvPicPr>
            <a:picLocks noChangeAspect="1"/>
          </p:cNvPicPr>
          <p:nvPr/>
        </p:nvPicPr>
        <p:blipFill>
          <a:blip r:embed="rId3"/>
          <a:stretch>
            <a:fillRect/>
          </a:stretch>
        </p:blipFill>
        <p:spPr>
          <a:xfrm>
            <a:off x="6063791" y="5343723"/>
            <a:ext cx="1030122" cy="927291"/>
          </a:xfrm>
          <a:prstGeom prst="rect">
            <a:avLst/>
          </a:prstGeom>
        </p:spPr>
      </p:pic>
      <p:pic>
        <p:nvPicPr>
          <p:cNvPr id="7" name="Picture 13" descr="biofresh">
            <a:extLst>
              <a:ext uri="{FF2B5EF4-FFF2-40B4-BE49-F238E27FC236}">
                <a16:creationId xmlns:a16="http://schemas.microsoft.com/office/drawing/2014/main" xmlns="" id="{34510FC5-40AC-B840-8419-CF1B367A708E}"/>
              </a:ext>
            </a:extLst>
          </p:cNvPr>
          <p:cNvPicPr>
            <a:picLocks noChangeAspect="1" noChangeArrowheads="1"/>
          </p:cNvPicPr>
          <p:nvPr/>
        </p:nvPicPr>
        <p:blipFill>
          <a:blip r:embed="rId4" cstate="print"/>
          <a:srcRect/>
          <a:stretch>
            <a:fillRect/>
          </a:stretch>
        </p:blipFill>
        <p:spPr bwMode="auto">
          <a:xfrm>
            <a:off x="1197052" y="4977486"/>
            <a:ext cx="1295209" cy="1293528"/>
          </a:xfrm>
          <a:prstGeom prst="rect">
            <a:avLst/>
          </a:prstGeom>
          <a:noFill/>
          <a:ln w="9525">
            <a:noFill/>
            <a:miter lim="800000"/>
            <a:headEnd/>
            <a:tailEnd/>
          </a:ln>
        </p:spPr>
      </p:pic>
      <p:sp>
        <p:nvSpPr>
          <p:cNvPr id="9" name="Datumsplatzhalter 2"/>
          <p:cNvSpPr txBox="1">
            <a:spLocks/>
          </p:cNvSpPr>
          <p:nvPr/>
        </p:nvSpPr>
        <p:spPr>
          <a:xfrm>
            <a:off x="827088" y="6515100"/>
            <a:ext cx="185896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z="1000" dirty="0" smtClean="0"/>
              <a:t>30.10.2018</a:t>
            </a:r>
            <a:endParaRPr lang="de-AT" sz="1000" dirty="0"/>
          </a:p>
        </p:txBody>
      </p:sp>
      <p:sp>
        <p:nvSpPr>
          <p:cNvPr id="10" name="Fußzeilenplatzhalter 3"/>
          <p:cNvSpPr txBox="1">
            <a:spLocks/>
          </p:cNvSpPr>
          <p:nvPr/>
        </p:nvSpPr>
        <p:spPr>
          <a:xfrm>
            <a:off x="3028950" y="6529848"/>
            <a:ext cx="3086100"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de-AT" sz="1000" dirty="0" smtClean="0"/>
              <a:t>EOSC Austria </a:t>
            </a:r>
            <a:r>
              <a:rPr lang="de-AT" sz="1000" dirty="0" err="1" smtClean="0"/>
              <a:t>takes</a:t>
            </a:r>
            <a:r>
              <a:rPr lang="de-AT" sz="1000" dirty="0" smtClean="0"/>
              <a:t> Initiative</a:t>
            </a:r>
            <a:endParaRPr lang="de-AT" sz="1000" dirty="0"/>
          </a:p>
        </p:txBody>
      </p:sp>
      <p:sp>
        <p:nvSpPr>
          <p:cNvPr id="11" name="Foliennummernplatzhalter 4"/>
          <p:cNvSpPr txBox="1">
            <a:spLocks/>
          </p:cNvSpPr>
          <p:nvPr/>
        </p:nvSpPr>
        <p:spPr>
          <a:xfrm>
            <a:off x="6457950" y="6515100"/>
            <a:ext cx="2236282" cy="206376"/>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F76F40-9D88-4C73-BAF8-6399E2126C16}" type="slidenum">
              <a:rPr lang="de-AT" sz="1000" smtClean="0"/>
              <a:pPr algn="r"/>
              <a:t>7</a:t>
            </a:fld>
            <a:endParaRPr lang="de-AT" sz="1000"/>
          </a:p>
        </p:txBody>
      </p:sp>
    </p:spTree>
    <p:extLst>
      <p:ext uri="{BB962C8B-B14F-4D97-AF65-F5344CB8AC3E}">
        <p14:creationId xmlns:p14="http://schemas.microsoft.com/office/powerpoint/2010/main" val="2136238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pPr>
              <a:spcBef>
                <a:spcPts val="1800"/>
              </a:spcBef>
            </a:pPr>
            <a:r>
              <a:rPr lang="de-DE" altLang="de-DE" b="1" dirty="0" err="1">
                <a:latin typeface="Arial" panose="020B0604020202020204" pitchFamily="34" charset="0"/>
                <a:cs typeface="Arial" panose="020B0604020202020204" pitchFamily="34" charset="0"/>
              </a:rPr>
              <a:t>Funding</a:t>
            </a:r>
            <a:r>
              <a:rPr lang="de-DE" altLang="de-DE" b="1" dirty="0">
                <a:latin typeface="Arial" panose="020B0604020202020204" pitchFamily="34" charset="0"/>
                <a:cs typeface="Arial" panose="020B0604020202020204" pitchFamily="34" charset="0"/>
              </a:rPr>
              <a:t>: </a:t>
            </a:r>
            <a:r>
              <a:rPr lang="de-DE" altLang="de-DE" dirty="0">
                <a:latin typeface="Arial" panose="020B0604020202020204" pitchFamily="34" charset="0"/>
                <a:cs typeface="Arial" panose="020B0604020202020204" pitchFamily="34" charset="0"/>
              </a:rPr>
              <a:t>T</a:t>
            </a:r>
            <a:r>
              <a:rPr lang="en-US" altLang="de-DE" dirty="0">
                <a:latin typeface="Arial" panose="020B0604020202020204" pitchFamily="34" charset="0"/>
                <a:cs typeface="Arial" panose="020B0604020202020204" pitchFamily="34" charset="0"/>
              </a:rPr>
              <a:t>he necessary funds over the project's duration can be covered by FWF projects to ensure the preparation, archiving, open access and later use of research data in repositories. </a:t>
            </a:r>
            <a:endParaRPr lang="de-DE" altLang="de-DE" dirty="0">
              <a:latin typeface="Arial" panose="020B0604020202020204" pitchFamily="34" charset="0"/>
              <a:cs typeface="Arial" panose="020B0604020202020204" pitchFamily="34" charset="0"/>
            </a:endParaRPr>
          </a:p>
          <a:p>
            <a:pPr marL="268288" lvl="1" indent="-268288">
              <a:spcBef>
                <a:spcPts val="1800"/>
              </a:spcBef>
              <a:buFont typeface="Wingdings" panose="05000000000000000000" pitchFamily="2" charset="2"/>
              <a:buChar char="§"/>
            </a:pPr>
            <a:r>
              <a:rPr lang="de-AT" b="1" dirty="0"/>
              <a:t>Stand-Alone Publications Programme: </a:t>
            </a:r>
            <a:r>
              <a:rPr lang="en-US" sz="1900" dirty="0"/>
              <a:t>Innovative digital publication formats (e.g. </a:t>
            </a:r>
            <a:r>
              <a:rPr lang="en-US" altLang="de-DE" sz="1900" dirty="0">
                <a:latin typeface="Arial" panose="020B0604020202020204" pitchFamily="34" charset="0"/>
                <a:cs typeface="Arial" panose="020B0604020202020204" pitchFamily="34" charset="0"/>
              </a:rPr>
              <a:t>wikis, apps, videos, databases)</a:t>
            </a:r>
            <a:r>
              <a:rPr lang="en-US" sz="1900" dirty="0"/>
              <a:t> can be funded with a lump-sum grant of up to EUR 50,000. </a:t>
            </a:r>
          </a:p>
          <a:p>
            <a:pPr marL="268288" lvl="1" indent="-268288">
              <a:spcBef>
                <a:spcPts val="1800"/>
              </a:spcBef>
              <a:buFont typeface="Wingdings" panose="05000000000000000000" pitchFamily="2" charset="2"/>
              <a:buChar char="§"/>
            </a:pPr>
            <a:r>
              <a:rPr lang="en-US" sz="1900" b="1" dirty="0"/>
              <a:t>Pilot programme</a:t>
            </a:r>
            <a:r>
              <a:rPr lang="en-US" sz="1900" dirty="0"/>
              <a:t>: In 2017, 12 projects were funded that established role models in various disciplines for how research data can be prepared professionally and made available freely.</a:t>
            </a:r>
          </a:p>
          <a:p>
            <a:pPr marL="268288" lvl="1" indent="-268288">
              <a:spcBef>
                <a:spcPts val="1800"/>
              </a:spcBef>
              <a:buFont typeface="Wingdings" panose="05000000000000000000" pitchFamily="2" charset="2"/>
              <a:buChar char="§"/>
            </a:pPr>
            <a:r>
              <a:rPr lang="en-US" sz="1900" b="1" dirty="0"/>
              <a:t>Acknowledgement</a:t>
            </a:r>
            <a:r>
              <a:rPr lang="en-US" sz="1900" dirty="0"/>
              <a:t>: The production and analysis of research data will receive greater recognition in the evaluation of research proposals.</a:t>
            </a:r>
          </a:p>
          <a:p>
            <a:pPr marL="268288" lvl="1" indent="-268288">
              <a:spcBef>
                <a:spcPts val="1800"/>
              </a:spcBef>
              <a:buFont typeface="Wingdings" panose="05000000000000000000" pitchFamily="2" charset="2"/>
              <a:buChar char="§"/>
            </a:pPr>
            <a:r>
              <a:rPr lang="en-US" sz="1900" b="1" dirty="0"/>
              <a:t>Data management plan: </a:t>
            </a:r>
            <a:r>
              <a:rPr lang="en-US" sz="1900" dirty="0"/>
              <a:t>From 2019 onwards, all funded projects will draw up a data management plan.</a:t>
            </a:r>
            <a:endParaRPr lang="en-US" sz="1700" dirty="0"/>
          </a:p>
        </p:txBody>
      </p:sp>
      <p:sp>
        <p:nvSpPr>
          <p:cNvPr id="3" name="Datumsplatzhalter 2"/>
          <p:cNvSpPr>
            <a:spLocks noGrp="1"/>
          </p:cNvSpPr>
          <p:nvPr>
            <p:ph type="dt" sz="half" idx="10"/>
          </p:nvPr>
        </p:nvSpPr>
        <p:spPr/>
        <p:txBody>
          <a:bodyPr/>
          <a:lstStyle/>
          <a:p>
            <a:r>
              <a:rPr lang="de-DE" dirty="0" smtClean="0"/>
              <a:t>30.10.2018</a:t>
            </a:r>
            <a:endParaRPr lang="de-AT" dirty="0"/>
          </a:p>
        </p:txBody>
      </p:sp>
      <p:sp>
        <p:nvSpPr>
          <p:cNvPr id="4" name="Fußzeilenplatzhalter 3"/>
          <p:cNvSpPr>
            <a:spLocks noGrp="1"/>
          </p:cNvSpPr>
          <p:nvPr>
            <p:ph type="ftr" sz="quarter" idx="11"/>
          </p:nvPr>
        </p:nvSpPr>
        <p:spPr/>
        <p:txBody>
          <a:bodyPr/>
          <a:lstStyle/>
          <a:p>
            <a:r>
              <a:rPr lang="de-AT" smtClean="0"/>
              <a:t>EOSC Austria takes Initiative</a:t>
            </a:r>
            <a:endParaRPr lang="de-AT"/>
          </a:p>
        </p:txBody>
      </p:sp>
      <p:sp>
        <p:nvSpPr>
          <p:cNvPr id="5" name="Foliennummernplatzhalter 4"/>
          <p:cNvSpPr>
            <a:spLocks noGrp="1"/>
          </p:cNvSpPr>
          <p:nvPr>
            <p:ph type="sldNum" sz="quarter" idx="12"/>
          </p:nvPr>
        </p:nvSpPr>
        <p:spPr/>
        <p:txBody>
          <a:bodyPr/>
          <a:lstStyle/>
          <a:p>
            <a:fld id="{DEF76F40-9D88-4C73-BAF8-6399E2126C16}" type="slidenum">
              <a:rPr lang="de-AT" smtClean="0"/>
              <a:t>8</a:t>
            </a:fld>
            <a:endParaRPr lang="de-AT"/>
          </a:p>
        </p:txBody>
      </p:sp>
      <p:sp>
        <p:nvSpPr>
          <p:cNvPr id="6" name="Titel 5"/>
          <p:cNvSpPr>
            <a:spLocks noGrp="1"/>
          </p:cNvSpPr>
          <p:nvPr>
            <p:ph type="title"/>
          </p:nvPr>
        </p:nvSpPr>
        <p:spPr/>
        <p:txBody>
          <a:bodyPr/>
          <a:lstStyle/>
          <a:p>
            <a:r>
              <a:rPr lang="de-DE" dirty="0"/>
              <a:t>FWF Approach to Research Data </a:t>
            </a:r>
          </a:p>
        </p:txBody>
      </p:sp>
      <p:sp>
        <p:nvSpPr>
          <p:cNvPr id="7" name="Textplatzhalter 6"/>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57754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a:bodyPr>
          <a:lstStyle/>
          <a:p>
            <a:pPr marL="0" indent="0">
              <a:buNone/>
            </a:pPr>
            <a:r>
              <a:rPr lang="en-GB" dirty="0"/>
              <a:t>FWF expects grant recipients to provide open access to the research data and similar materials (e.g. source code, software) that they have collected and/or analysed using FWF funds. This is required for data underlying publications and should be done as soon as possible but at the latest together with the related scientific publication. Data should be openly accessible whenever legally, ethically and technically possible. </a:t>
            </a:r>
            <a:endParaRPr lang="de-DE" dirty="0"/>
          </a:p>
          <a:p>
            <a:pPr marL="0" indent="0">
              <a:buNone/>
            </a:pPr>
            <a:r>
              <a:rPr lang="en-GB" b="1" u="sng" dirty="0"/>
              <a:t>Criteria for Open Research Data</a:t>
            </a:r>
            <a:endParaRPr lang="de-DE" b="1" dirty="0"/>
          </a:p>
          <a:p>
            <a:pPr marL="0" indent="0">
              <a:buNone/>
            </a:pPr>
            <a:r>
              <a:rPr lang="en-GB" dirty="0"/>
              <a:t>All research data should be findable, accessible, interoperable and reusable (fulfil the </a:t>
            </a:r>
            <a:r>
              <a:rPr lang="en-GB" u="sng" dirty="0">
                <a:hlinkClick r:id="rId2"/>
              </a:rPr>
              <a:t>FAIR</a:t>
            </a:r>
            <a:r>
              <a:rPr lang="en-GB" dirty="0"/>
              <a:t> Principles), and the following criteria need to apply:</a:t>
            </a:r>
            <a:endParaRPr lang="de-DE" dirty="0"/>
          </a:p>
          <a:p>
            <a:r>
              <a:rPr lang="en-GB" dirty="0"/>
              <a:t>The data repository must be certified. While certification in </a:t>
            </a:r>
            <a:r>
              <a:rPr lang="en-GB" u="sng" dirty="0" err="1">
                <a:hlinkClick r:id="rId3"/>
              </a:rPr>
              <a:t>CoreTrustSeal</a:t>
            </a:r>
            <a:r>
              <a:rPr lang="en-GB" dirty="0"/>
              <a:t> is explicitly recommended, certification in </a:t>
            </a:r>
            <a:r>
              <a:rPr lang="en-GB" u="sng" dirty="0">
                <a:hlinkClick r:id="rId4"/>
              </a:rPr>
              <a:t>re3data</a:t>
            </a:r>
            <a:r>
              <a:rPr lang="en-GB" dirty="0"/>
              <a:t> is required.</a:t>
            </a:r>
            <a:endParaRPr lang="de-DE" dirty="0"/>
          </a:p>
          <a:p>
            <a:r>
              <a:rPr lang="en-GB" dirty="0"/>
              <a:t>Data should be deposited in such a way that they can be re-used without restrictions (e.g. CC0, CC BY, etc.). </a:t>
            </a:r>
          </a:p>
          <a:p>
            <a:r>
              <a:rPr lang="en-GB" dirty="0"/>
              <a:t>Deposited datasets have to be citable by means of a persistent identifier (e.g. DOI).</a:t>
            </a:r>
            <a:endParaRPr lang="de-DE" dirty="0"/>
          </a:p>
        </p:txBody>
      </p:sp>
      <p:sp>
        <p:nvSpPr>
          <p:cNvPr id="3" name="Datumsplatzhalter 2"/>
          <p:cNvSpPr>
            <a:spLocks noGrp="1"/>
          </p:cNvSpPr>
          <p:nvPr>
            <p:ph type="dt" sz="half" idx="10"/>
          </p:nvPr>
        </p:nvSpPr>
        <p:spPr/>
        <p:txBody>
          <a:bodyPr/>
          <a:lstStyle/>
          <a:p>
            <a:r>
              <a:rPr lang="de-DE" smtClean="0"/>
              <a:t>30.10.2018</a:t>
            </a:r>
            <a:endParaRPr lang="de-AT"/>
          </a:p>
        </p:txBody>
      </p:sp>
      <p:sp>
        <p:nvSpPr>
          <p:cNvPr id="4" name="Fußzeilenplatzhalter 3"/>
          <p:cNvSpPr>
            <a:spLocks noGrp="1"/>
          </p:cNvSpPr>
          <p:nvPr>
            <p:ph type="ftr" sz="quarter" idx="11"/>
          </p:nvPr>
        </p:nvSpPr>
        <p:spPr/>
        <p:txBody>
          <a:bodyPr/>
          <a:lstStyle/>
          <a:p>
            <a:r>
              <a:rPr lang="de-AT" smtClean="0"/>
              <a:t>EOSC Austria takes Initiative</a:t>
            </a:r>
            <a:endParaRPr lang="de-AT"/>
          </a:p>
        </p:txBody>
      </p:sp>
      <p:sp>
        <p:nvSpPr>
          <p:cNvPr id="5" name="Foliennummernplatzhalter 4"/>
          <p:cNvSpPr>
            <a:spLocks noGrp="1"/>
          </p:cNvSpPr>
          <p:nvPr>
            <p:ph type="sldNum" sz="quarter" idx="12"/>
          </p:nvPr>
        </p:nvSpPr>
        <p:spPr/>
        <p:txBody>
          <a:bodyPr/>
          <a:lstStyle/>
          <a:p>
            <a:fld id="{DEF76F40-9D88-4C73-BAF8-6399E2126C16}" type="slidenum">
              <a:rPr lang="de-AT" smtClean="0"/>
              <a:t>9</a:t>
            </a:fld>
            <a:endParaRPr lang="de-AT"/>
          </a:p>
        </p:txBody>
      </p:sp>
      <p:sp>
        <p:nvSpPr>
          <p:cNvPr id="6" name="Titel 5"/>
          <p:cNvSpPr>
            <a:spLocks noGrp="1"/>
          </p:cNvSpPr>
          <p:nvPr>
            <p:ph type="title"/>
          </p:nvPr>
        </p:nvSpPr>
        <p:spPr/>
        <p:txBody>
          <a:bodyPr/>
          <a:lstStyle/>
          <a:p>
            <a:r>
              <a:rPr lang="de-DE" dirty="0"/>
              <a:t>FWF Open Data Policy (new)</a:t>
            </a:r>
          </a:p>
        </p:txBody>
      </p:sp>
      <p:sp>
        <p:nvSpPr>
          <p:cNvPr id="7" name="Textplatzhalter 6"/>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1944624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WF-Vorlage 2017-03-19">
  <a:themeElements>
    <a:clrScheme name="FWF">
      <a:dk1>
        <a:sysClr val="windowText" lastClr="000000"/>
      </a:dk1>
      <a:lt1>
        <a:sysClr val="window" lastClr="FFFFFF"/>
      </a:lt1>
      <a:dk2>
        <a:srgbClr val="004494"/>
      </a:dk2>
      <a:lt2>
        <a:srgbClr val="E6E6E6"/>
      </a:lt2>
      <a:accent1>
        <a:srgbClr val="0080C6"/>
      </a:accent1>
      <a:accent2>
        <a:srgbClr val="BECD00"/>
      </a:accent2>
      <a:accent3>
        <a:srgbClr val="004494"/>
      </a:accent3>
      <a:accent4>
        <a:srgbClr val="009A8A"/>
      </a:accent4>
      <a:accent5>
        <a:srgbClr val="EC6C2D"/>
      </a:accent5>
      <a:accent6>
        <a:srgbClr val="B22C80"/>
      </a:accent6>
      <a:hlink>
        <a:srgbClr val="1F497D"/>
      </a:hlink>
      <a:folHlink>
        <a:srgbClr val="0080C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WF-Vorlage 2017-03-19.potx" id="{A92F33E7-2329-4611-A833-1BA1A1DEF49C}" vid="{D0C06163-9D3B-4C70-9B23-09114AF9EFD8}"/>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64D6544A015444385B10BEB1E534503" ma:contentTypeVersion="1" ma:contentTypeDescription="Ein neues Dokument erstellen." ma:contentTypeScope="" ma:versionID="d798ce5cee1c5f88a2355650899e99dd">
  <xsd:schema xmlns:xsd="http://www.w3.org/2001/XMLSchema" xmlns:xs="http://www.w3.org/2001/XMLSchema" xmlns:p="http://schemas.microsoft.com/office/2006/metadata/properties" xmlns:ns2="http://schemas.microsoft.com/sharepoint/v3/fields" xmlns:ns3="http://schemas.microsoft.com/sharepoint/v4" targetNamespace="http://schemas.microsoft.com/office/2006/metadata/properties" ma:root="true" ma:fieldsID="4211ec617cf64f74b7e9ba5a54902c74" ns2:_="" ns3:_="">
    <xsd:import namespace="http://schemas.microsoft.com/sharepoint/v3/fields"/>
    <xsd:import namespace="http://schemas.microsoft.com/sharepoint/v4"/>
    <xsd:element name="properties">
      <xsd:complexType>
        <xsd:sequence>
          <xsd:element name="documentManagement">
            <xsd:complexType>
              <xsd:all>
                <xsd:element ref="ns2:_DCDateModified"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Modified" ma:index="8" nillable="true" ma:displayName="Geändert am" ma:description="Das Datum, an dem diese Ressource zuletzt geändert wurde" ma:format="DateTime" ma:internalName="_DCDateModifi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CDateModified xmlns="http://schemas.microsoft.com/sharepoint/v3/fields" xsi:nil="true"/>
    <IconOverlay xmlns="http://schemas.microsoft.com/sharepoint/v4" xsi:nil="true"/>
  </documentManagement>
</p:properties>
</file>

<file path=customXml/itemProps1.xml><?xml version="1.0" encoding="utf-8"?>
<ds:datastoreItem xmlns:ds="http://schemas.openxmlformats.org/officeDocument/2006/customXml" ds:itemID="{CD155D20-0BEC-4C81-A735-B13C96ABEF65}">
  <ds:schemaRefs>
    <ds:schemaRef ds:uri="http://schemas.microsoft.com/sharepoint/v3/contenttype/forms"/>
  </ds:schemaRefs>
</ds:datastoreItem>
</file>

<file path=customXml/itemProps2.xml><?xml version="1.0" encoding="utf-8"?>
<ds:datastoreItem xmlns:ds="http://schemas.openxmlformats.org/officeDocument/2006/customXml" ds:itemID="{43DF143E-5238-447D-B477-D26E824799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8E43C7-BA98-4019-980D-5366815D7F86}">
  <ds:schemaRefs>
    <ds:schemaRef ds:uri="http://purl.org/dc/elements/1.1/"/>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http://schemas.microsoft.com/sharepoint/v4"/>
    <ds:schemaRef ds:uri="http://schemas.microsoft.com/sharepoint/v3/fields"/>
    <ds:schemaRef ds:uri="http://purl.org/dc/terms/"/>
  </ds:schemaRefs>
</ds:datastoreItem>
</file>

<file path=docProps/app.xml><?xml version="1.0" encoding="utf-8"?>
<Properties xmlns="http://schemas.openxmlformats.org/officeDocument/2006/extended-properties" xmlns:vt="http://schemas.openxmlformats.org/officeDocument/2006/docPropsVTypes">
  <Template>FWF-Vorlage%202017-03-19</Template>
  <TotalTime>0</TotalTime>
  <Words>946</Words>
  <Application>Microsoft Office PowerPoint</Application>
  <PresentationFormat>Bildschirmpräsentation (4:3)</PresentationFormat>
  <Paragraphs>122</Paragraphs>
  <Slides>15</Slides>
  <Notes>4</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FWF-Vorlage 2017-03-19</vt:lpstr>
      <vt:lpstr>PowerPoint-Präsentation</vt:lpstr>
      <vt:lpstr>Research Data: Infrastructure, Re-use and Dark Knowledge</vt:lpstr>
      <vt:lpstr>PowerPoint-Präsentation</vt:lpstr>
      <vt:lpstr>Background</vt:lpstr>
      <vt:lpstr>PowerPoint-Präsentation</vt:lpstr>
      <vt:lpstr>Open Science &amp; Open Data</vt:lpstr>
      <vt:lpstr>Open Science &amp; Open Data</vt:lpstr>
      <vt:lpstr>FWF Approach to Research Data </vt:lpstr>
      <vt:lpstr>FWF Open Data Policy (new)</vt:lpstr>
      <vt:lpstr>Close Coordination with National and International Partners</vt:lpstr>
      <vt:lpstr>Importance of EOSC</vt:lpstr>
      <vt:lpstr>Dark Knowledge</vt:lpstr>
      <vt:lpstr>Synthesis Networks</vt:lpstr>
      <vt:lpstr>PowerPoint-Präsentation</vt:lpstr>
      <vt:lpstr>PowerPoint-Präsentation</vt:lpstr>
    </vt:vector>
  </TitlesOfParts>
  <Company>FWF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Rieck, Katharina</dc:creator>
  <cp:lastModifiedBy>Pathirana, Himali</cp:lastModifiedBy>
  <cp:revision>179</cp:revision>
  <dcterms:created xsi:type="dcterms:W3CDTF">2018-04-11T09:07:01Z</dcterms:created>
  <dcterms:modified xsi:type="dcterms:W3CDTF">2018-10-29T15:19:12Z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0x010100464D6544A015444385B10BEB1E534503</vt:lpwstr>
  </property>
</Properties>
</file>