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3" r:id="rId1"/>
    <p:sldMasterId id="2147483668" r:id="rId2"/>
  </p:sldMasterIdLst>
  <p:notesMasterIdLst>
    <p:notesMasterId r:id="rId26"/>
  </p:notesMasterIdLst>
  <p:sldIdLst>
    <p:sldId id="256" r:id="rId3"/>
    <p:sldId id="393" r:id="rId4"/>
    <p:sldId id="394" r:id="rId5"/>
    <p:sldId id="395" r:id="rId6"/>
    <p:sldId id="399" r:id="rId7"/>
    <p:sldId id="400" r:id="rId8"/>
    <p:sldId id="402" r:id="rId9"/>
    <p:sldId id="401" r:id="rId10"/>
    <p:sldId id="403" r:id="rId11"/>
    <p:sldId id="398" r:id="rId12"/>
    <p:sldId id="396" r:id="rId13"/>
    <p:sldId id="397" r:id="rId14"/>
    <p:sldId id="282" r:id="rId15"/>
    <p:sldId id="285" r:id="rId16"/>
    <p:sldId id="351" r:id="rId17"/>
    <p:sldId id="301" r:id="rId18"/>
    <p:sldId id="405" r:id="rId19"/>
    <p:sldId id="391" r:id="rId20"/>
    <p:sldId id="270" r:id="rId21"/>
    <p:sldId id="392" r:id="rId22"/>
    <p:sldId id="404" r:id="rId23"/>
    <p:sldId id="406" r:id="rId24"/>
    <p:sldId id="275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itillium Web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5E03E8-A370-4C78-950F-009ACAE4EB1C}">
  <a:tblStyle styleId="{6C5E03E8-A370-4C78-950F-009ACAE4EB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5"/>
    <p:restoredTop sz="94596"/>
  </p:normalViewPr>
  <p:slideViewPr>
    <p:cSldViewPr snapToGrid="0">
      <p:cViewPr varScale="1">
        <p:scale>
          <a:sx n="102" d="100"/>
          <a:sy n="102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54952-BB26-A343-AE93-49EC8F5DCCC9}" type="doc">
      <dgm:prSet loTypeId="urn:microsoft.com/office/officeart/2005/8/layout/hChevron3" loCatId="" qsTypeId="urn:microsoft.com/office/officeart/2005/8/quickstyle/simple1" qsCatId="simple" csTypeId="urn:microsoft.com/office/officeart/2005/8/colors/colorful1" csCatId="colorful" phldr="1"/>
      <dgm:spPr/>
    </dgm:pt>
    <dgm:pt modelId="{617BCC4C-C75F-A84C-A5DB-670CE132DD4B}">
      <dgm:prSet phldrT="[Text]"/>
      <dgm:spPr/>
      <dgm:t>
        <a:bodyPr/>
        <a:lstStyle/>
        <a:p>
          <a:r>
            <a:rPr lang="en-US" dirty="0"/>
            <a:t>General requirements</a:t>
          </a:r>
        </a:p>
      </dgm:t>
    </dgm:pt>
    <dgm:pt modelId="{FF625E00-1D6E-E44B-880B-0C09C8148F41}" type="parTrans" cxnId="{13D7E6F7-EB4D-C949-AAEA-76C689262747}">
      <dgm:prSet/>
      <dgm:spPr/>
      <dgm:t>
        <a:bodyPr/>
        <a:lstStyle/>
        <a:p>
          <a:endParaRPr lang="en-US"/>
        </a:p>
      </dgm:t>
    </dgm:pt>
    <dgm:pt modelId="{76139113-A8A0-6D4B-8C66-E23C6321F0AB}" type="sibTrans" cxnId="{13D7E6F7-EB4D-C949-AAEA-76C689262747}">
      <dgm:prSet/>
      <dgm:spPr/>
      <dgm:t>
        <a:bodyPr/>
        <a:lstStyle/>
        <a:p>
          <a:endParaRPr lang="en-US"/>
        </a:p>
      </dgm:t>
    </dgm:pt>
    <dgm:pt modelId="{1A247C96-3049-7F4B-B628-600EBC99FD09}">
      <dgm:prSet phldrT="[Text]"/>
      <dgm:spPr/>
      <dgm:t>
        <a:bodyPr/>
        <a:lstStyle/>
        <a:p>
          <a:r>
            <a:rPr lang="en-US" dirty="0"/>
            <a:t>Prototype</a:t>
          </a:r>
        </a:p>
      </dgm:t>
    </dgm:pt>
    <dgm:pt modelId="{52C9CC55-A300-F246-A1FB-BF40B2DE6CCB}" type="parTrans" cxnId="{A60B9813-AA29-2744-A84F-AF27D97A7416}">
      <dgm:prSet/>
      <dgm:spPr/>
      <dgm:t>
        <a:bodyPr/>
        <a:lstStyle/>
        <a:p>
          <a:endParaRPr lang="en-US"/>
        </a:p>
      </dgm:t>
    </dgm:pt>
    <dgm:pt modelId="{8A93972F-BAEA-354A-9E8D-570B90585020}" type="sibTrans" cxnId="{A60B9813-AA29-2744-A84F-AF27D97A7416}">
      <dgm:prSet/>
      <dgm:spPr/>
      <dgm:t>
        <a:bodyPr/>
        <a:lstStyle/>
        <a:p>
          <a:endParaRPr lang="en-US"/>
        </a:p>
      </dgm:t>
    </dgm:pt>
    <dgm:pt modelId="{FEAAA8E5-B230-4A49-9214-A772F397B0EC}">
      <dgm:prSet phldrT="[Text]"/>
      <dgm:spPr/>
      <dgm:t>
        <a:bodyPr/>
        <a:lstStyle/>
        <a:p>
          <a:r>
            <a:rPr lang="en-US" dirty="0"/>
            <a:t>Final version</a:t>
          </a:r>
        </a:p>
      </dgm:t>
    </dgm:pt>
    <dgm:pt modelId="{D0700022-8B7F-2344-AE88-08167BC1B295}" type="parTrans" cxnId="{848A14B5-A521-A349-BBB2-7D895C5B552C}">
      <dgm:prSet/>
      <dgm:spPr/>
      <dgm:t>
        <a:bodyPr/>
        <a:lstStyle/>
        <a:p>
          <a:endParaRPr lang="en-US"/>
        </a:p>
      </dgm:t>
    </dgm:pt>
    <dgm:pt modelId="{216C626A-162C-2449-9A87-27E292E3F3E0}" type="sibTrans" cxnId="{848A14B5-A521-A349-BBB2-7D895C5B552C}">
      <dgm:prSet/>
      <dgm:spPr/>
      <dgm:t>
        <a:bodyPr/>
        <a:lstStyle/>
        <a:p>
          <a:endParaRPr lang="en-US"/>
        </a:p>
      </dgm:t>
    </dgm:pt>
    <dgm:pt modelId="{A678DC71-10B9-E94D-A375-F5EF5FC0E7E4}">
      <dgm:prSet phldrT="[Text]"/>
      <dgm:spPr/>
      <dgm:t>
        <a:bodyPr/>
        <a:lstStyle/>
        <a:p>
          <a:r>
            <a:rPr lang="en-US" dirty="0"/>
            <a:t>technology development</a:t>
          </a:r>
        </a:p>
      </dgm:t>
    </dgm:pt>
    <dgm:pt modelId="{E916B14E-E434-D148-8E70-D150A1CA002E}" type="parTrans" cxnId="{5F41E28F-C054-6945-B869-B17BEE7CEA0B}">
      <dgm:prSet/>
      <dgm:spPr/>
      <dgm:t>
        <a:bodyPr/>
        <a:lstStyle/>
        <a:p>
          <a:endParaRPr lang="en-US"/>
        </a:p>
      </dgm:t>
    </dgm:pt>
    <dgm:pt modelId="{DCFAD5CF-E90B-0743-9A02-23251907AAEC}" type="sibTrans" cxnId="{5F41E28F-C054-6945-B869-B17BEE7CEA0B}">
      <dgm:prSet/>
      <dgm:spPr/>
      <dgm:t>
        <a:bodyPr/>
        <a:lstStyle/>
        <a:p>
          <a:endParaRPr lang="en-US"/>
        </a:p>
      </dgm:t>
    </dgm:pt>
    <dgm:pt modelId="{60965830-59D8-4B42-9078-E6ACBC54915D}">
      <dgm:prSet phldrT="[Text]"/>
      <dgm:spPr/>
      <dgm:t>
        <a:bodyPr/>
        <a:lstStyle/>
        <a:p>
          <a:r>
            <a:rPr lang="en-US" dirty="0"/>
            <a:t>legal requirements</a:t>
          </a:r>
        </a:p>
      </dgm:t>
    </dgm:pt>
    <dgm:pt modelId="{5CAC6F19-C5EB-7D40-B932-56671E9317FF}" type="parTrans" cxnId="{8DED1508-AF09-CE4A-99C8-9B3F5580785C}">
      <dgm:prSet/>
      <dgm:spPr/>
      <dgm:t>
        <a:bodyPr/>
        <a:lstStyle/>
        <a:p>
          <a:endParaRPr lang="en-US"/>
        </a:p>
      </dgm:t>
    </dgm:pt>
    <dgm:pt modelId="{CF5FA02E-75AC-5044-81B1-2CB637DABB1E}" type="sibTrans" cxnId="{8DED1508-AF09-CE4A-99C8-9B3F5580785C}">
      <dgm:prSet/>
      <dgm:spPr/>
      <dgm:t>
        <a:bodyPr/>
        <a:lstStyle/>
        <a:p>
          <a:endParaRPr lang="en-US"/>
        </a:p>
      </dgm:t>
    </dgm:pt>
    <dgm:pt modelId="{8A69BF1A-4949-CA4E-9D71-A213BF13C069}">
      <dgm:prSet phldrT="[Text]"/>
      <dgm:spPr/>
      <dgm:t>
        <a:bodyPr/>
        <a:lstStyle/>
        <a:p>
          <a:r>
            <a:rPr lang="en-US" dirty="0"/>
            <a:t>user workshops</a:t>
          </a:r>
        </a:p>
      </dgm:t>
    </dgm:pt>
    <dgm:pt modelId="{EA1AA4F6-B509-4142-B5A6-5F017E3A1B84}" type="parTrans" cxnId="{33035663-5DBF-9445-B962-F8B34CFB5AA7}">
      <dgm:prSet/>
      <dgm:spPr/>
      <dgm:t>
        <a:bodyPr/>
        <a:lstStyle/>
        <a:p>
          <a:endParaRPr lang="en-US"/>
        </a:p>
      </dgm:t>
    </dgm:pt>
    <dgm:pt modelId="{51533521-D02D-A342-AD08-A1274EC1735E}" type="sibTrans" cxnId="{33035663-5DBF-9445-B962-F8B34CFB5AA7}">
      <dgm:prSet/>
      <dgm:spPr/>
      <dgm:t>
        <a:bodyPr/>
        <a:lstStyle/>
        <a:p>
          <a:endParaRPr lang="en-US"/>
        </a:p>
      </dgm:t>
    </dgm:pt>
    <dgm:pt modelId="{0E7EC1D3-F861-0B48-8DEB-927FDEAE0F49}">
      <dgm:prSet phldrT="[Text]"/>
      <dgm:spPr/>
      <dgm:t>
        <a:bodyPr/>
        <a:lstStyle/>
        <a:p>
          <a:r>
            <a:rPr lang="en-US" dirty="0"/>
            <a:t>technology integration</a:t>
          </a:r>
        </a:p>
      </dgm:t>
    </dgm:pt>
    <dgm:pt modelId="{5A85029D-D4EF-CF4E-9A4C-49BA5736CB04}" type="parTrans" cxnId="{D9882CA4-C056-A243-A746-92A82D1D2FF5}">
      <dgm:prSet/>
      <dgm:spPr/>
      <dgm:t>
        <a:bodyPr/>
        <a:lstStyle/>
        <a:p>
          <a:endParaRPr lang="en-US"/>
        </a:p>
      </dgm:t>
    </dgm:pt>
    <dgm:pt modelId="{09B6CB35-2023-3842-A9F3-12C8B5E253C2}" type="sibTrans" cxnId="{D9882CA4-C056-A243-A746-92A82D1D2FF5}">
      <dgm:prSet/>
      <dgm:spPr/>
      <dgm:t>
        <a:bodyPr/>
        <a:lstStyle/>
        <a:p>
          <a:endParaRPr lang="en-US"/>
        </a:p>
      </dgm:t>
    </dgm:pt>
    <dgm:pt modelId="{1FF12748-5370-A141-ABAD-63F40A9B45F7}">
      <dgm:prSet phldrT="[Text]"/>
      <dgm:spPr/>
      <dgm:t>
        <a:bodyPr/>
        <a:lstStyle/>
        <a:p>
          <a:r>
            <a:rPr lang="en-US" dirty="0"/>
            <a:t>technology development</a:t>
          </a:r>
        </a:p>
      </dgm:t>
    </dgm:pt>
    <dgm:pt modelId="{8589F01C-9E30-F348-A199-816CE85375C7}" type="parTrans" cxnId="{C409873C-0659-9449-956B-318F3639455F}">
      <dgm:prSet/>
      <dgm:spPr/>
      <dgm:t>
        <a:bodyPr/>
        <a:lstStyle/>
        <a:p>
          <a:endParaRPr lang="en-US"/>
        </a:p>
      </dgm:t>
    </dgm:pt>
    <dgm:pt modelId="{C0D25ADB-DA39-7041-A5EC-0B7DC50EEEC2}" type="sibTrans" cxnId="{C409873C-0659-9449-956B-318F3639455F}">
      <dgm:prSet/>
      <dgm:spPr/>
      <dgm:t>
        <a:bodyPr/>
        <a:lstStyle/>
        <a:p>
          <a:endParaRPr lang="en-US"/>
        </a:p>
      </dgm:t>
    </dgm:pt>
    <dgm:pt modelId="{7D0EF894-8451-5C47-8B60-F64DBCBD3E78}">
      <dgm:prSet phldrT="[Text]"/>
      <dgm:spPr/>
      <dgm:t>
        <a:bodyPr/>
        <a:lstStyle/>
        <a:p>
          <a:r>
            <a:rPr lang="en-US" dirty="0"/>
            <a:t>basic services</a:t>
          </a:r>
        </a:p>
      </dgm:t>
    </dgm:pt>
    <dgm:pt modelId="{11172DC2-1FE2-424C-9FB8-3CB254E6F1CB}" type="parTrans" cxnId="{A036F924-2ACE-5B46-A690-86ECEAD00497}">
      <dgm:prSet/>
      <dgm:spPr/>
      <dgm:t>
        <a:bodyPr/>
        <a:lstStyle/>
        <a:p>
          <a:endParaRPr lang="en-US"/>
        </a:p>
      </dgm:t>
    </dgm:pt>
    <dgm:pt modelId="{2CF306DB-9E97-6E40-B4F4-9B03008E13AE}" type="sibTrans" cxnId="{A036F924-2ACE-5B46-A690-86ECEAD00497}">
      <dgm:prSet/>
      <dgm:spPr/>
      <dgm:t>
        <a:bodyPr/>
        <a:lstStyle/>
        <a:p>
          <a:endParaRPr lang="en-US"/>
        </a:p>
      </dgm:t>
    </dgm:pt>
    <dgm:pt modelId="{735063DD-92BB-9B49-AA20-91881AB8AEB7}">
      <dgm:prSet phldrT="[Text]"/>
      <dgm:spPr/>
      <dgm:t>
        <a:bodyPr/>
        <a:lstStyle/>
        <a:p>
          <a:r>
            <a:rPr lang="en-US" dirty="0"/>
            <a:t>fully integrated</a:t>
          </a:r>
        </a:p>
      </dgm:t>
    </dgm:pt>
    <dgm:pt modelId="{77EA4216-F676-D04E-90C9-4EF1E2408345}" type="parTrans" cxnId="{D72EA15C-1679-3240-BDDA-FED88D3E7696}">
      <dgm:prSet/>
      <dgm:spPr/>
      <dgm:t>
        <a:bodyPr/>
        <a:lstStyle/>
        <a:p>
          <a:endParaRPr lang="en-US"/>
        </a:p>
      </dgm:t>
    </dgm:pt>
    <dgm:pt modelId="{736F49D6-63EE-7F47-8B03-DF5E60C97B8C}" type="sibTrans" cxnId="{D72EA15C-1679-3240-BDDA-FED88D3E7696}">
      <dgm:prSet/>
      <dgm:spPr/>
      <dgm:t>
        <a:bodyPr/>
        <a:lstStyle/>
        <a:p>
          <a:endParaRPr lang="en-US"/>
        </a:p>
      </dgm:t>
    </dgm:pt>
    <dgm:pt modelId="{C9595EA5-8BA7-FC46-852D-073A25859E0C}">
      <dgm:prSet phldrT="[Text]"/>
      <dgm:spPr/>
      <dgm:t>
        <a:bodyPr/>
        <a:lstStyle/>
        <a:p>
          <a:r>
            <a:rPr lang="en-US" dirty="0"/>
            <a:t>billing services integrated</a:t>
          </a:r>
        </a:p>
      </dgm:t>
    </dgm:pt>
    <dgm:pt modelId="{C3270F22-1F58-4242-A131-57F761943371}" type="parTrans" cxnId="{E87D2371-9CF2-BE4E-900E-3503F7E1778C}">
      <dgm:prSet/>
      <dgm:spPr/>
      <dgm:t>
        <a:bodyPr/>
        <a:lstStyle/>
        <a:p>
          <a:endParaRPr lang="en-US"/>
        </a:p>
      </dgm:t>
    </dgm:pt>
    <dgm:pt modelId="{C3DDF242-9684-C945-910F-9A74D3A50CC4}" type="sibTrans" cxnId="{E87D2371-9CF2-BE4E-900E-3503F7E1778C}">
      <dgm:prSet/>
      <dgm:spPr/>
      <dgm:t>
        <a:bodyPr/>
        <a:lstStyle/>
        <a:p>
          <a:endParaRPr lang="en-US"/>
        </a:p>
      </dgm:t>
    </dgm:pt>
    <dgm:pt modelId="{62903635-D9D6-B64B-829A-C50268DCD230}">
      <dgm:prSet phldrT="[Text]"/>
      <dgm:spPr/>
      <dgm:t>
        <a:bodyPr/>
        <a:lstStyle/>
        <a:p>
          <a:r>
            <a:rPr lang="en-US" dirty="0"/>
            <a:t>general availability</a:t>
          </a:r>
        </a:p>
      </dgm:t>
    </dgm:pt>
    <dgm:pt modelId="{65905A68-565B-7F47-8E3D-AF0DD4819DA2}" type="parTrans" cxnId="{AEC7E1A3-4293-9B4F-9A6B-CE3B86788391}">
      <dgm:prSet/>
      <dgm:spPr/>
      <dgm:t>
        <a:bodyPr/>
        <a:lstStyle/>
        <a:p>
          <a:endParaRPr lang="en-US"/>
        </a:p>
      </dgm:t>
    </dgm:pt>
    <dgm:pt modelId="{0F7E0685-7719-C940-9491-167BDA258D0B}" type="sibTrans" cxnId="{AEC7E1A3-4293-9B4F-9A6B-CE3B86788391}">
      <dgm:prSet/>
      <dgm:spPr/>
      <dgm:t>
        <a:bodyPr/>
        <a:lstStyle/>
        <a:p>
          <a:endParaRPr lang="en-US"/>
        </a:p>
      </dgm:t>
    </dgm:pt>
    <dgm:pt modelId="{27C71993-7214-3143-8212-832E533ED762}" type="pres">
      <dgm:prSet presAssocID="{11E54952-BB26-A343-AE93-49EC8F5DCCC9}" presName="Name0" presStyleCnt="0">
        <dgm:presLayoutVars>
          <dgm:dir/>
          <dgm:resizeHandles val="exact"/>
        </dgm:presLayoutVars>
      </dgm:prSet>
      <dgm:spPr/>
    </dgm:pt>
    <dgm:pt modelId="{D1849297-4D6D-D740-B9D2-549390C66EDC}" type="pres">
      <dgm:prSet presAssocID="{617BCC4C-C75F-A84C-A5DB-670CE132DD4B}" presName="parAndCh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9289D8-8F99-A646-A46C-F6B3DACEB446}" type="pres">
      <dgm:prSet presAssocID="{76139113-A8A0-6D4B-8C66-E23C6321F0AB}" presName="parAndChSpace" presStyleCnt="0"/>
      <dgm:spPr/>
    </dgm:pt>
    <dgm:pt modelId="{E8D68819-353A-F546-A437-A52C8874F5B7}" type="pres">
      <dgm:prSet presAssocID="{1A247C96-3049-7F4B-B628-600EBC99FD09}" presName="parAndCh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FAE8A1-DEFE-EB4E-8718-DE8EEC24F97F}" type="pres">
      <dgm:prSet presAssocID="{8A93972F-BAEA-354A-9E8D-570B90585020}" presName="parAndChSpace" presStyleCnt="0"/>
      <dgm:spPr/>
    </dgm:pt>
    <dgm:pt modelId="{A9FBDEC9-CDB3-F946-84CF-4DA0A52EE0CD}" type="pres">
      <dgm:prSet presAssocID="{FEAAA8E5-B230-4A49-9214-A772F397B0EC}" presName="parAndCh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DED1508-AF09-CE4A-99C8-9B3F5580785C}" srcId="{617BCC4C-C75F-A84C-A5DB-670CE132DD4B}" destId="{60965830-59D8-4B42-9078-E6ACBC54915D}" srcOrd="0" destOrd="0" parTransId="{5CAC6F19-C5EB-7D40-B932-56671E9317FF}" sibTransId="{CF5FA02E-75AC-5044-81B1-2CB637DABB1E}"/>
    <dgm:cxn modelId="{D9882CA4-C056-A243-A746-92A82D1D2FF5}" srcId="{1A247C96-3049-7F4B-B628-600EBC99FD09}" destId="{0E7EC1D3-F861-0B48-8DEB-927FDEAE0F49}" srcOrd="1" destOrd="0" parTransId="{5A85029D-D4EF-CF4E-9A4C-49BA5736CB04}" sibTransId="{09B6CB35-2023-3842-A9F3-12C8B5E253C2}"/>
    <dgm:cxn modelId="{33035663-5DBF-9445-B962-F8B34CFB5AA7}" srcId="{617BCC4C-C75F-A84C-A5DB-670CE132DD4B}" destId="{8A69BF1A-4949-CA4E-9D71-A213BF13C069}" srcOrd="1" destOrd="0" parTransId="{EA1AA4F6-B509-4142-B5A6-5F017E3A1B84}" sibTransId="{51533521-D02D-A342-AD08-A1274EC1735E}"/>
    <dgm:cxn modelId="{85D40362-535A-42F8-9083-F55F0A2887A0}" type="presOf" srcId="{A678DC71-10B9-E94D-A375-F5EF5FC0E7E4}" destId="{D1849297-4D6D-D740-B9D2-549390C66EDC}" srcOrd="0" destOrd="3" presId="urn:microsoft.com/office/officeart/2005/8/layout/hChevron3"/>
    <dgm:cxn modelId="{8F587E93-BC79-4C18-AF06-7BD67B3D1357}" type="presOf" srcId="{0E7EC1D3-F861-0B48-8DEB-927FDEAE0F49}" destId="{E8D68819-353A-F546-A437-A52C8874F5B7}" srcOrd="0" destOrd="2" presId="urn:microsoft.com/office/officeart/2005/8/layout/hChevron3"/>
    <dgm:cxn modelId="{5F41E28F-C054-6945-B869-B17BEE7CEA0B}" srcId="{617BCC4C-C75F-A84C-A5DB-670CE132DD4B}" destId="{A678DC71-10B9-E94D-A375-F5EF5FC0E7E4}" srcOrd="2" destOrd="0" parTransId="{E916B14E-E434-D148-8E70-D150A1CA002E}" sibTransId="{DCFAD5CF-E90B-0743-9A02-23251907AAEC}"/>
    <dgm:cxn modelId="{AA93B342-4AD7-48D0-8DB4-E8EB32237D4D}" type="presOf" srcId="{1FF12748-5370-A141-ABAD-63F40A9B45F7}" destId="{E8D68819-353A-F546-A437-A52C8874F5B7}" srcOrd="0" destOrd="1" presId="urn:microsoft.com/office/officeart/2005/8/layout/hChevron3"/>
    <dgm:cxn modelId="{AE84406A-657C-4C25-A577-DE30A65B53C0}" type="presOf" srcId="{FEAAA8E5-B230-4A49-9214-A772F397B0EC}" destId="{A9FBDEC9-CDB3-F946-84CF-4DA0A52EE0CD}" srcOrd="0" destOrd="0" presId="urn:microsoft.com/office/officeart/2005/8/layout/hChevron3"/>
    <dgm:cxn modelId="{D1930172-BCDD-48DB-9651-F798E719C218}" type="presOf" srcId="{1A247C96-3049-7F4B-B628-600EBC99FD09}" destId="{E8D68819-353A-F546-A437-A52C8874F5B7}" srcOrd="0" destOrd="0" presId="urn:microsoft.com/office/officeart/2005/8/layout/hChevron3"/>
    <dgm:cxn modelId="{67738D3E-267A-4A05-A20B-2D31F3E7245D}" type="presOf" srcId="{735063DD-92BB-9B49-AA20-91881AB8AEB7}" destId="{A9FBDEC9-CDB3-F946-84CF-4DA0A52EE0CD}" srcOrd="0" destOrd="1" presId="urn:microsoft.com/office/officeart/2005/8/layout/hChevron3"/>
    <dgm:cxn modelId="{AEC7E1A3-4293-9B4F-9A6B-CE3B86788391}" srcId="{FEAAA8E5-B230-4A49-9214-A772F397B0EC}" destId="{62903635-D9D6-B64B-829A-C50268DCD230}" srcOrd="2" destOrd="0" parTransId="{65905A68-565B-7F47-8E3D-AF0DD4819DA2}" sibTransId="{0F7E0685-7719-C940-9491-167BDA258D0B}"/>
    <dgm:cxn modelId="{811C7A17-C050-4D74-AABF-80FB1A9C9115}" type="presOf" srcId="{11E54952-BB26-A343-AE93-49EC8F5DCCC9}" destId="{27C71993-7214-3143-8212-832E533ED762}" srcOrd="0" destOrd="0" presId="urn:microsoft.com/office/officeart/2005/8/layout/hChevron3"/>
    <dgm:cxn modelId="{E87D2371-9CF2-BE4E-900E-3503F7E1778C}" srcId="{FEAAA8E5-B230-4A49-9214-A772F397B0EC}" destId="{C9595EA5-8BA7-FC46-852D-073A25859E0C}" srcOrd="1" destOrd="0" parTransId="{C3270F22-1F58-4242-A131-57F761943371}" sibTransId="{C3DDF242-9684-C945-910F-9A74D3A50CC4}"/>
    <dgm:cxn modelId="{C409873C-0659-9449-956B-318F3639455F}" srcId="{1A247C96-3049-7F4B-B628-600EBC99FD09}" destId="{1FF12748-5370-A141-ABAD-63F40A9B45F7}" srcOrd="0" destOrd="0" parTransId="{8589F01C-9E30-F348-A199-816CE85375C7}" sibTransId="{C0D25ADB-DA39-7041-A5EC-0B7DC50EEEC2}"/>
    <dgm:cxn modelId="{A036F924-2ACE-5B46-A690-86ECEAD00497}" srcId="{1A247C96-3049-7F4B-B628-600EBC99FD09}" destId="{7D0EF894-8451-5C47-8B60-F64DBCBD3E78}" srcOrd="2" destOrd="0" parTransId="{11172DC2-1FE2-424C-9FB8-3CB254E6F1CB}" sibTransId="{2CF306DB-9E97-6E40-B4F4-9B03008E13AE}"/>
    <dgm:cxn modelId="{37EF9A73-17D6-4ED7-AA57-BC219BEDED0A}" type="presOf" srcId="{C9595EA5-8BA7-FC46-852D-073A25859E0C}" destId="{A9FBDEC9-CDB3-F946-84CF-4DA0A52EE0CD}" srcOrd="0" destOrd="2" presId="urn:microsoft.com/office/officeart/2005/8/layout/hChevron3"/>
    <dgm:cxn modelId="{12636611-5CCB-45C2-96BE-87FF7A67D482}" type="presOf" srcId="{7D0EF894-8451-5C47-8B60-F64DBCBD3E78}" destId="{E8D68819-353A-F546-A437-A52C8874F5B7}" srcOrd="0" destOrd="3" presId="urn:microsoft.com/office/officeart/2005/8/layout/hChevron3"/>
    <dgm:cxn modelId="{A60B9813-AA29-2744-A84F-AF27D97A7416}" srcId="{11E54952-BB26-A343-AE93-49EC8F5DCCC9}" destId="{1A247C96-3049-7F4B-B628-600EBC99FD09}" srcOrd="1" destOrd="0" parTransId="{52C9CC55-A300-F246-A1FB-BF40B2DE6CCB}" sibTransId="{8A93972F-BAEA-354A-9E8D-570B90585020}"/>
    <dgm:cxn modelId="{13D7E6F7-EB4D-C949-AAEA-76C689262747}" srcId="{11E54952-BB26-A343-AE93-49EC8F5DCCC9}" destId="{617BCC4C-C75F-A84C-A5DB-670CE132DD4B}" srcOrd="0" destOrd="0" parTransId="{FF625E00-1D6E-E44B-880B-0C09C8148F41}" sibTransId="{76139113-A8A0-6D4B-8C66-E23C6321F0AB}"/>
    <dgm:cxn modelId="{107D68A0-D217-40A4-A906-451D770F16FA}" type="presOf" srcId="{62903635-D9D6-B64B-829A-C50268DCD230}" destId="{A9FBDEC9-CDB3-F946-84CF-4DA0A52EE0CD}" srcOrd="0" destOrd="3" presId="urn:microsoft.com/office/officeart/2005/8/layout/hChevron3"/>
    <dgm:cxn modelId="{848A14B5-A521-A349-BBB2-7D895C5B552C}" srcId="{11E54952-BB26-A343-AE93-49EC8F5DCCC9}" destId="{FEAAA8E5-B230-4A49-9214-A772F397B0EC}" srcOrd="2" destOrd="0" parTransId="{D0700022-8B7F-2344-AE88-08167BC1B295}" sibTransId="{216C626A-162C-2449-9A87-27E292E3F3E0}"/>
    <dgm:cxn modelId="{197FAF18-A452-4797-95F7-03B606A3A463}" type="presOf" srcId="{60965830-59D8-4B42-9078-E6ACBC54915D}" destId="{D1849297-4D6D-D740-B9D2-549390C66EDC}" srcOrd="0" destOrd="1" presId="urn:microsoft.com/office/officeart/2005/8/layout/hChevron3"/>
    <dgm:cxn modelId="{A8D57672-A4BD-4994-B596-3AB905B6C3CA}" type="presOf" srcId="{8A69BF1A-4949-CA4E-9D71-A213BF13C069}" destId="{D1849297-4D6D-D740-B9D2-549390C66EDC}" srcOrd="0" destOrd="2" presId="urn:microsoft.com/office/officeart/2005/8/layout/hChevron3"/>
    <dgm:cxn modelId="{E75BECE4-CB4B-40A3-BAD6-1A9CDEE058EC}" type="presOf" srcId="{617BCC4C-C75F-A84C-A5DB-670CE132DD4B}" destId="{D1849297-4D6D-D740-B9D2-549390C66EDC}" srcOrd="0" destOrd="0" presId="urn:microsoft.com/office/officeart/2005/8/layout/hChevron3"/>
    <dgm:cxn modelId="{D72EA15C-1679-3240-BDDA-FED88D3E7696}" srcId="{FEAAA8E5-B230-4A49-9214-A772F397B0EC}" destId="{735063DD-92BB-9B49-AA20-91881AB8AEB7}" srcOrd="0" destOrd="0" parTransId="{77EA4216-F676-D04E-90C9-4EF1E2408345}" sibTransId="{736F49D6-63EE-7F47-8B03-DF5E60C97B8C}"/>
    <dgm:cxn modelId="{8EF17F56-507B-4871-8F3F-03DD9C8DA0A5}" type="presParOf" srcId="{27C71993-7214-3143-8212-832E533ED762}" destId="{D1849297-4D6D-D740-B9D2-549390C66EDC}" srcOrd="0" destOrd="0" presId="urn:microsoft.com/office/officeart/2005/8/layout/hChevron3"/>
    <dgm:cxn modelId="{5696B160-F6CB-4D55-8DAB-C34F3C50160A}" type="presParOf" srcId="{27C71993-7214-3143-8212-832E533ED762}" destId="{9B9289D8-8F99-A646-A46C-F6B3DACEB446}" srcOrd="1" destOrd="0" presId="urn:microsoft.com/office/officeart/2005/8/layout/hChevron3"/>
    <dgm:cxn modelId="{B3095A0B-EC12-4901-A626-5B8BEA4FA2FE}" type="presParOf" srcId="{27C71993-7214-3143-8212-832E533ED762}" destId="{E8D68819-353A-F546-A437-A52C8874F5B7}" srcOrd="2" destOrd="0" presId="urn:microsoft.com/office/officeart/2005/8/layout/hChevron3"/>
    <dgm:cxn modelId="{5FF7C50A-9661-4536-A023-3DAA03B06810}" type="presParOf" srcId="{27C71993-7214-3143-8212-832E533ED762}" destId="{25FAE8A1-DEFE-EB4E-8718-DE8EEC24F97F}" srcOrd="3" destOrd="0" presId="urn:microsoft.com/office/officeart/2005/8/layout/hChevron3"/>
    <dgm:cxn modelId="{E97B556F-1615-4E2D-AD7F-E64CD4BF882E}" type="presParOf" srcId="{27C71993-7214-3143-8212-832E533ED762}" destId="{A9FBDEC9-CDB3-F946-84CF-4DA0A52EE0CD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49297-4D6D-D740-B9D2-549390C66EDC}">
      <dsp:nvSpPr>
        <dsp:cNvPr id="0" name=""/>
        <dsp:cNvSpPr/>
      </dsp:nvSpPr>
      <dsp:spPr>
        <a:xfrm>
          <a:off x="2678" y="1094978"/>
          <a:ext cx="2342554" cy="1874043"/>
        </a:xfrm>
        <a:prstGeom prst="homePlate">
          <a:avLst>
            <a:gd name="adj" fmla="val 2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40" tIns="43180" rIns="33056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General requirements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legal requirements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user workshops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technology development</a:t>
          </a:r>
        </a:p>
      </dsp:txBody>
      <dsp:txXfrm>
        <a:off x="2678" y="1094978"/>
        <a:ext cx="2108299" cy="1874043"/>
      </dsp:txXfrm>
    </dsp:sp>
    <dsp:sp modelId="{E8D68819-353A-F546-A437-A52C8874F5B7}">
      <dsp:nvSpPr>
        <dsp:cNvPr id="0" name=""/>
        <dsp:cNvSpPr/>
      </dsp:nvSpPr>
      <dsp:spPr>
        <a:xfrm>
          <a:off x="1876722" y="1094978"/>
          <a:ext cx="2342554" cy="1874043"/>
        </a:xfrm>
        <a:prstGeom prst="chevron">
          <a:avLst>
            <a:gd name="adj" fmla="val 2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40" tIns="43180" rIns="8264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Prototype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technology development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technology integration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basic services</a:t>
          </a:r>
        </a:p>
      </dsp:txBody>
      <dsp:txXfrm>
        <a:off x="2345233" y="1094978"/>
        <a:ext cx="1405532" cy="1874043"/>
      </dsp:txXfrm>
    </dsp:sp>
    <dsp:sp modelId="{A9FBDEC9-CDB3-F946-84CF-4DA0A52EE0CD}">
      <dsp:nvSpPr>
        <dsp:cNvPr id="0" name=""/>
        <dsp:cNvSpPr/>
      </dsp:nvSpPr>
      <dsp:spPr>
        <a:xfrm>
          <a:off x="3750766" y="1094978"/>
          <a:ext cx="2342554" cy="1874043"/>
        </a:xfrm>
        <a:prstGeom prst="chevron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640" tIns="43180" rIns="82640" bIns="431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Final version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fully integrated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billing services integrated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general availability</a:t>
          </a:r>
        </a:p>
      </dsp:txBody>
      <dsp:txXfrm>
        <a:off x="4219277" y="1094978"/>
        <a:ext cx="1405532" cy="1874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8028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803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dirty="0" smtClean="0"/>
              <a:t>Business Models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919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Large number of SMEs in Austria</a:t>
            </a:r>
          </a:p>
          <a:p>
            <a:pPr>
              <a:buNone/>
            </a:pPr>
            <a:r>
              <a:rPr lang="en-GB" dirty="0" smtClean="0"/>
              <a:t>Austria as a good country to do innovative experiments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99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de-DE" dirty="0"/>
              <a:t>Tool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provider</a:t>
            </a:r>
            <a:r>
              <a:rPr lang="de-DE" dirty="0"/>
              <a:t> </a:t>
            </a:r>
            <a:r>
              <a:rPr lang="de-DE" dirty="0" err="1"/>
              <a:t>node</a:t>
            </a:r>
            <a:r>
              <a:rPr lang="de-DE" dirty="0"/>
              <a:t> (</a:t>
            </a:r>
            <a:r>
              <a:rPr lang="de-DE" dirty="0" err="1"/>
              <a:t>data</a:t>
            </a:r>
            <a:r>
              <a:rPr lang="de-DE" dirty="0"/>
              <a:t> &amp; </a:t>
            </a:r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provisioning</a:t>
            </a:r>
            <a:r>
              <a:rPr lang="de-DE" dirty="0"/>
              <a:t>)</a:t>
            </a:r>
          </a:p>
          <a:p>
            <a:pPr marL="285750" indent="-285750"/>
            <a:r>
              <a:rPr lang="de-DE" dirty="0" err="1"/>
              <a:t>Ingest</a:t>
            </a:r>
            <a:r>
              <a:rPr lang="de-DE" dirty="0"/>
              <a:t> </a:t>
            </a:r>
            <a:r>
              <a:rPr lang="de-DE" dirty="0" err="1"/>
              <a:t>pipelines</a:t>
            </a:r>
            <a:endParaRPr lang="de-DE" dirty="0"/>
          </a:p>
          <a:p>
            <a:pPr marL="285750" indent="-285750"/>
            <a:r>
              <a:rPr lang="de-DE" dirty="0"/>
              <a:t>Task </a:t>
            </a:r>
            <a:r>
              <a:rPr lang="de-DE" dirty="0" err="1"/>
              <a:t>execution</a:t>
            </a:r>
            <a:r>
              <a:rPr lang="de-DE" dirty="0"/>
              <a:t> </a:t>
            </a:r>
            <a:r>
              <a:rPr lang="de-DE" dirty="0" err="1"/>
              <a:t>monitoring</a:t>
            </a:r>
            <a:endParaRPr lang="de-DE" dirty="0"/>
          </a:p>
          <a:p>
            <a:pPr marL="285750" indent="-285750"/>
            <a:r>
              <a:rPr lang="de-DE" dirty="0" err="1"/>
              <a:t>Versioning</a:t>
            </a:r>
            <a:r>
              <a:rPr lang="de-DE" dirty="0"/>
              <a:t>/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provenance</a:t>
            </a:r>
            <a:endParaRPr lang="de-DE" dirty="0"/>
          </a:p>
          <a:p>
            <a:pPr marL="285750" indent="-285750"/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validation</a:t>
            </a:r>
            <a:endParaRPr lang="de-DE" dirty="0"/>
          </a:p>
          <a:p>
            <a:pPr marL="285750" indent="-285750"/>
            <a:r>
              <a:rPr lang="de-DE" dirty="0" err="1"/>
              <a:t>Metadata</a:t>
            </a:r>
            <a:r>
              <a:rPr lang="de-DE" dirty="0"/>
              <a:t> </a:t>
            </a:r>
            <a:r>
              <a:rPr lang="de-DE" dirty="0" err="1"/>
              <a:t>enrichment</a:t>
            </a:r>
            <a:r>
              <a:rPr lang="de-DE" dirty="0"/>
              <a:t> </a:t>
            </a:r>
          </a:p>
          <a:p>
            <a:pPr marL="285750" indent="-285750"/>
            <a:r>
              <a:rPr lang="de-DE" dirty="0"/>
              <a:t>Quality </a:t>
            </a:r>
            <a:r>
              <a:rPr lang="de-DE" dirty="0" err="1"/>
              <a:t>assessment</a:t>
            </a:r>
            <a:endParaRPr lang="de-D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2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972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376fc26e0_0_2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696913"/>
            <a:ext cx="5981700" cy="33639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3" name="Google Shape;293;g4376fc26e0_0_2237:notes"/>
          <p:cNvSpPr txBox="1">
            <a:spLocks noGrp="1"/>
          </p:cNvSpPr>
          <p:nvPr>
            <p:ph type="body" idx="1"/>
          </p:nvPr>
        </p:nvSpPr>
        <p:spPr>
          <a:xfrm>
            <a:off x="230031" y="4308904"/>
            <a:ext cx="6398100" cy="4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59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4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noFill/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iStock_34535378_XXXLARGE.jpg"/>
          <p:cNvPicPr preferRelativeResize="0"/>
          <p:nvPr/>
        </p:nvPicPr>
        <p:blipFill rotWithShape="1">
          <a:blip r:embed="rId2">
            <a:alphaModFix/>
          </a:blip>
          <a:srcRect b="20456"/>
          <a:stretch/>
        </p:blipFill>
        <p:spPr>
          <a:xfrm>
            <a:off x="0" y="987201"/>
            <a:ext cx="9144004" cy="41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/>
          <p:nvPr/>
        </p:nvSpPr>
        <p:spPr>
          <a:xfrm>
            <a:off x="0" y="0"/>
            <a:ext cx="9144000" cy="2946600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1984200" y="1039625"/>
            <a:ext cx="54300" cy="119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2038500" y="1055675"/>
            <a:ext cx="62514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5" name="Shape 15" descr="DMA_Logo_RGB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25" y="1188924"/>
            <a:ext cx="1285577" cy="89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 hasCustomPrompt="1"/>
          </p:nvPr>
        </p:nvSpPr>
        <p:spPr>
          <a:xfrm>
            <a:off x="1454025" y="1586325"/>
            <a:ext cx="5971500" cy="3148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72000" lvl="0">
              <a:lnSpc>
                <a:spcPct val="100000"/>
              </a:lnSpc>
              <a:spcBef>
                <a:spcPts val="0"/>
              </a:spcBef>
              <a:defRPr/>
            </a:lvl1pPr>
            <a:lvl2pPr marL="216000" lvl="1">
              <a:lnSpc>
                <a:spcPct val="100000"/>
              </a:lnSpc>
              <a:spcBef>
                <a:spcPts val="0"/>
              </a:spcBef>
              <a:tabLst>
                <a:tab pos="36000" algn="l"/>
              </a:tabLst>
              <a:defRPr sz="1600" baseline="0"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de-DE" dirty="0"/>
              <a:t> </a:t>
            </a:r>
            <a:r>
              <a:rPr lang="de-DE" dirty="0" err="1"/>
              <a:t>test</a:t>
            </a:r>
            <a:endParaRPr lang="de-DE" dirty="0"/>
          </a:p>
          <a:p>
            <a:pPr lvl="1"/>
            <a:r>
              <a:rPr lang="de-DE" dirty="0"/>
              <a:t> </a:t>
            </a:r>
            <a:r>
              <a:rPr lang="de-DE" dirty="0" err="1"/>
              <a:t>test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32" name="Shape 32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" name="Shape 34" descr="DMA_logo_RGB_XL-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048" y="656174"/>
            <a:ext cx="744634" cy="52124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449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6993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57" name="Shape 57" descr="DMA_logo_RGB_XL-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048" y="656174"/>
            <a:ext cx="744634" cy="5212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1384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noFill/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1" descr="iStock_34535378_XXXLARGE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87200"/>
            <a:ext cx="9144003" cy="5225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/>
          <p:nvPr/>
        </p:nvSpPr>
        <p:spPr>
          <a:xfrm>
            <a:off x="0" y="0"/>
            <a:ext cx="9144000" cy="2946600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Shape 13"/>
          <p:cNvSpPr/>
          <p:nvPr/>
        </p:nvSpPr>
        <p:spPr>
          <a:xfrm>
            <a:off x="1984200" y="1039625"/>
            <a:ext cx="54300" cy="11918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2038500" y="1055675"/>
            <a:ext cx="6251400" cy="1159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15" name="Shape 15" descr="DMA_Logo_RGB-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24" y="1188924"/>
            <a:ext cx="1285577" cy="893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675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454025" y="1586325"/>
            <a:ext cx="5971500" cy="3148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34" name="Shape 34" descr="DMA_logo_RGB_XL-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048" y="656174"/>
            <a:ext cx="744634" cy="521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66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pic>
        <p:nvPicPr>
          <p:cNvPr id="76" name="Shape 76" descr="DMA_Logo_RGB-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424" y="655200"/>
            <a:ext cx="719251" cy="49979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‹Nr.›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967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0" y="0"/>
            <a:ext cx="2291999" cy="5143499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424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33300" y="4285675"/>
            <a:ext cx="8053499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360"/>
              </a:spcBef>
              <a:buSzPct val="100000"/>
              <a:buNone/>
              <a:defRPr sz="1400"/>
            </a:lvl1pPr>
          </a:lstStyle>
          <a:p>
            <a:endParaRPr/>
          </a:p>
        </p:txBody>
      </p:sp>
      <p:sp>
        <p:nvSpPr>
          <p:cNvPr id="89" name="Shape 89"/>
          <p:cNvSpPr/>
          <p:nvPr/>
        </p:nvSpPr>
        <p:spPr>
          <a:xfrm>
            <a:off x="579000" y="4467900"/>
            <a:ext cx="54300" cy="675599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402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6993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7" name="Shape 57" descr="DMA_logo_RGB_XL-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048" y="656174"/>
            <a:ext cx="744634" cy="5212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‹Nr.›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6162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180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454025" y="1584700"/>
            <a:ext cx="3267300" cy="321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18098" y="1584700"/>
            <a:ext cx="3267300" cy="321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Shape 40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2" name="Shape 42" descr="DMA_logo_RGB_XL-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049" y="656175"/>
            <a:ext cx="744634" cy="52124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 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76" name="Shape 76" descr="DMA_Logo_RGB-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425" y="655200"/>
            <a:ext cx="719252" cy="49979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 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0"/>
            <a:ext cx="9144000" cy="37458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1188600" y="579000"/>
            <a:ext cx="54300" cy="6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82" name="Shape 82" descr="DMA_Logo_RGB-white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4425" y="655200"/>
            <a:ext cx="719252" cy="499793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0" y="0"/>
            <a:ext cx="2292000" cy="5143500"/>
          </a:xfrm>
          <a:prstGeom prst="rect">
            <a:avLst/>
          </a:prstGeom>
          <a:solidFill>
            <a:srgbClr val="FF0040">
              <a:alpha val="8192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33300" y="4285675"/>
            <a:ext cx="8053500" cy="51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360"/>
              </a:spcBef>
              <a:buSzPct val="100000"/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9" name="Shape 89"/>
          <p:cNvSpPr/>
          <p:nvPr/>
        </p:nvSpPr>
        <p:spPr>
          <a:xfrm>
            <a:off x="579000" y="4467900"/>
            <a:ext cx="54300" cy="6756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9089700" y="0"/>
            <a:ext cx="54300" cy="514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9144000" cy="25935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‹Nr.›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9089700" y="0"/>
            <a:ext cx="54300" cy="5143499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815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781800" y="4857750"/>
            <a:ext cx="19050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BDBDB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38400" y="4857750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DBDBDB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85646-70EF-4F22-95D6-CA66A9672C1C}" type="slidenum">
              <a:rPr lang="en-US">
                <a:solidFill>
                  <a:srgbClr val="DBDBDB"/>
                </a:solidFill>
              </a:rPr>
              <a:pPr/>
              <a:t>‹Nr.›</a:t>
            </a:fld>
            <a:endParaRPr lang="en-US">
              <a:solidFill>
                <a:srgbClr val="DBDB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333398" y="1586325"/>
            <a:ext cx="6092100" cy="31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‹Nr.›</a:t>
            </a:fld>
            <a:endParaRPr lang="en" sz="130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9" name="Shape 9"/>
          <p:cNvSpPr txBox="1"/>
          <p:nvPr/>
        </p:nvSpPr>
        <p:spPr>
          <a:xfrm>
            <a:off x="66350" y="4734825"/>
            <a:ext cx="1556100" cy="40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>
                <a:latin typeface="Titillium Web"/>
                <a:ea typeface="Titillium Web"/>
                <a:cs typeface="Titillium Web"/>
                <a:sym typeface="Titillium Web"/>
              </a:rPr>
              <a:t>www.datamarket.at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  <p:sldLayoutId id="2147483658" r:id="rId4"/>
    <p:sldLayoutId id="2147483659" r:id="rId5"/>
    <p:sldLayoutId id="2147483660" r:id="rId6"/>
    <p:sldLayoutId id="2147483662" r:id="rId7"/>
    <p:sldLayoutId id="2147483664" r:id="rId8"/>
    <p:sldLayoutId id="2147483665" r:id="rId9"/>
    <p:sldLayoutId id="2147483666" r:id="rId10"/>
    <p:sldLayoutId id="2147483667" r:id="rId11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226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SzPct val="100000"/>
              <a:buFont typeface="Titillium Web"/>
              <a:buNone/>
              <a:defRPr sz="26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333398" y="1586325"/>
            <a:ext cx="6092099" cy="314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004E"/>
              </a:buClr>
              <a:buSzPct val="100000"/>
              <a:buFont typeface="Titillium Web"/>
              <a:buChar char="▪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▫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480"/>
              </a:spcBef>
              <a:buClr>
                <a:srgbClr val="FF004E"/>
              </a:buClr>
              <a:buSzPct val="100000"/>
              <a:buFont typeface="Titillium Web"/>
              <a:buChar char="▸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360"/>
              </a:spcBef>
              <a:buClr>
                <a:srgbClr val="FF004E"/>
              </a:buClr>
              <a:buSzPct val="100000"/>
              <a:buFont typeface="Titillium Web"/>
              <a:buChar char="▹"/>
              <a:defRPr sz="180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9" name="Shape 9"/>
          <p:cNvSpPr txBox="1"/>
          <p:nvPr/>
        </p:nvSpPr>
        <p:spPr>
          <a:xfrm>
            <a:off x="66349" y="4734825"/>
            <a:ext cx="1556100" cy="40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200">
                <a:latin typeface="Titillium Web"/>
                <a:ea typeface="Titillium Web"/>
                <a:cs typeface="Titillium Web"/>
                <a:sym typeface="Titillium Web"/>
              </a:rPr>
              <a:t>www.datamarket.at</a:t>
            </a:r>
          </a:p>
        </p:txBody>
      </p:sp>
    </p:spTree>
    <p:extLst>
      <p:ext uri="{BB962C8B-B14F-4D97-AF65-F5344CB8AC3E}">
        <p14:creationId xmlns:p14="http://schemas.microsoft.com/office/powerpoint/2010/main" val="978052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datamarket.at/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industrialdataspac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hyperlink" Target="http://www.researchstudio.a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2038500" y="1055675"/>
            <a:ext cx="6251400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</a:t>
            </a:r>
            <a:r>
              <a:rPr lang="en-US" dirty="0"/>
              <a:t>a</a:t>
            </a:r>
            <a:r>
              <a:rPr lang="en" dirty="0"/>
              <a:t>ta Market Austria</a:t>
            </a:r>
          </a:p>
        </p:txBody>
      </p:sp>
      <p:sp>
        <p:nvSpPr>
          <p:cNvPr id="4" name="Shape 102">
            <a:extLst>
              <a:ext uri="{FF2B5EF4-FFF2-40B4-BE49-F238E27FC236}">
                <a16:creationId xmlns:a16="http://schemas.microsoft.com/office/drawing/2014/main" id="{BD60A770-AC9C-E044-93D8-E5C9A2083134}"/>
              </a:ext>
            </a:extLst>
          </p:cNvPr>
          <p:cNvSpPr txBox="1">
            <a:spLocks/>
          </p:cNvSpPr>
          <p:nvPr/>
        </p:nvSpPr>
        <p:spPr>
          <a:xfrm>
            <a:off x="2038500" y="2215474"/>
            <a:ext cx="6251400" cy="7443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tillium Web"/>
              <a:buNone/>
              <a:defRPr sz="48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Titillium Web"/>
              <a:buNone/>
              <a:defRPr sz="4800" b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r>
              <a:rPr lang="en" sz="2000" dirty="0" smtClean="0">
                <a:solidFill>
                  <a:schemeClr val="tx1"/>
                </a:solidFill>
              </a:rPr>
              <a:t>Allan Hanbury (TU Wien) </a:t>
            </a:r>
          </a:p>
          <a:p>
            <a:r>
              <a:rPr lang="en" sz="2000" dirty="0" smtClean="0">
                <a:solidFill>
                  <a:schemeClr val="tx1"/>
                </a:solidFill>
              </a:rPr>
              <a:t>Mihai Lupu (Research Studios Austria FG)</a:t>
            </a:r>
            <a:endParaRPr lang="en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9248" r="6110" b="26082"/>
          <a:stretch/>
        </p:blipFill>
        <p:spPr>
          <a:xfrm>
            <a:off x="1520658" y="825019"/>
            <a:ext cx="6116708" cy="2978254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1726464" y="200139"/>
            <a:ext cx="1380037" cy="1358305"/>
            <a:chOff x="1313161" y="37481"/>
            <a:chExt cx="1380037" cy="135830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161" y="37481"/>
              <a:ext cx="1380037" cy="1358305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1376125" y="392789"/>
              <a:ext cx="1257576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599187"/>
                  </a:solidFill>
                  <a:latin typeface="Calibri" panose="020F0502020204030204"/>
                  <a:ea typeface="+mn-ea"/>
                </a:rPr>
                <a:t>Service Providers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4796357" y="25032"/>
            <a:ext cx="1155352" cy="1350005"/>
            <a:chOff x="4796357" y="38782"/>
            <a:chExt cx="1155352" cy="135000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357" y="38782"/>
              <a:ext cx="1155352" cy="1350005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4833372" y="473774"/>
              <a:ext cx="1086164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6A9CB6"/>
                  </a:solidFill>
                  <a:latin typeface="Calibri" panose="020F0502020204030204"/>
                  <a:ea typeface="+mn-ea"/>
                </a:rPr>
                <a:t>Data Providers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6066325" y="317983"/>
            <a:ext cx="1800646" cy="1737020"/>
            <a:chOff x="6303021" y="495198"/>
            <a:chExt cx="1800646" cy="173702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021" y="495198"/>
              <a:ext cx="1800646" cy="1737020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6568744" y="903535"/>
              <a:ext cx="1449235" cy="98488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de-AT" sz="3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endParaRPr lang="de-AT" sz="8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9D4092"/>
                  </a:solidFill>
                  <a:latin typeface="Calibri" panose="020F0502020204030204"/>
                  <a:ea typeface="+mn-ea"/>
                </a:rPr>
                <a:t>Data Market Customers</a:t>
              </a:r>
            </a:p>
            <a:p>
              <a:pPr algn="ctr">
                <a:defRPr/>
              </a:pPr>
              <a:endParaRPr lang="de-AT" sz="8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endParaRPr lang="de-AT" sz="3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6263296" y="2495698"/>
            <a:ext cx="1500588" cy="1465142"/>
            <a:chOff x="6263296" y="2495698"/>
            <a:chExt cx="1500588" cy="1465142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296" y="2495698"/>
              <a:ext cx="1500588" cy="1465142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6309845" y="2912560"/>
              <a:ext cx="1399479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de-AT" sz="900" b="1" kern="1200" dirty="0" smtClean="0">
                <a:solidFill>
                  <a:srgbClr val="60973F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60973F"/>
                  </a:solidFill>
                  <a:latin typeface="Calibri" panose="020F0502020204030204"/>
                  <a:ea typeface="+mn-ea"/>
                </a:rPr>
                <a:t>End Users</a:t>
              </a:r>
              <a:br>
                <a:rPr lang="de-AT" sz="1800" b="1" kern="1200" dirty="0" smtClean="0">
                  <a:solidFill>
                    <a:srgbClr val="60973F"/>
                  </a:solidFill>
                  <a:latin typeface="Calibri" panose="020F0502020204030204"/>
                  <a:ea typeface="+mn-ea"/>
                </a:rPr>
              </a:br>
              <a:endParaRPr lang="de-AT" sz="900" b="1" kern="1200" dirty="0" smtClean="0">
                <a:solidFill>
                  <a:srgbClr val="60973F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4486460" y="2495697"/>
            <a:ext cx="1419325" cy="2202206"/>
            <a:chOff x="4486460" y="2750076"/>
            <a:chExt cx="1419325" cy="2202206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460" y="2750076"/>
              <a:ext cx="1419325" cy="2202206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4786423" y="3958184"/>
              <a:ext cx="1071237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de-AT" sz="800" b="1" kern="1200" dirty="0" smtClean="0">
                <a:solidFill>
                  <a:srgbClr val="AC434C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AC434C"/>
                  </a:solidFill>
                  <a:latin typeface="Calibri" panose="020F0502020204030204"/>
                  <a:ea typeface="+mn-ea"/>
                </a:rPr>
                <a:t>Brokers</a:t>
              </a:r>
            </a:p>
            <a:p>
              <a:pPr algn="ctr">
                <a:defRPr/>
              </a:pPr>
              <a:endParaRPr lang="de-AT" sz="600" b="1" kern="1200" dirty="0" smtClean="0">
                <a:solidFill>
                  <a:srgbClr val="AC434C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1647176" y="3652474"/>
            <a:ext cx="1538614" cy="1432503"/>
            <a:chOff x="1647176" y="3679974"/>
            <a:chExt cx="1538614" cy="1432503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176" y="3679974"/>
              <a:ext cx="1538614" cy="1432503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1688426" y="3970995"/>
              <a:ext cx="1460409" cy="70788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700" b="1" kern="1200" dirty="0" smtClean="0">
                  <a:solidFill>
                    <a:srgbClr val="DEAF44"/>
                  </a:solidFill>
                  <a:latin typeface="Calibri" panose="020F0502020204030204"/>
                  <a:ea typeface="+mn-ea"/>
                </a:rPr>
                <a:t>Infrastructure Providers</a:t>
              </a:r>
            </a:p>
            <a:p>
              <a:pPr algn="ctr">
                <a:defRPr/>
              </a:pPr>
              <a:endParaRPr lang="en-GB" sz="600" b="1" kern="1200" dirty="0" smtClean="0">
                <a:solidFill>
                  <a:srgbClr val="DEAF44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611921" y="1958437"/>
            <a:ext cx="1497800" cy="1721538"/>
            <a:chOff x="247538" y="1958437"/>
            <a:chExt cx="1497800" cy="1721538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38" y="1958437"/>
              <a:ext cx="1497800" cy="1721538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321163" y="2190453"/>
              <a:ext cx="1350549" cy="107721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600" b="1" kern="1200" dirty="0" smtClean="0">
                  <a:solidFill>
                    <a:srgbClr val="7676AE"/>
                  </a:solidFill>
                  <a:latin typeface="Calibri" panose="020F0502020204030204"/>
                  <a:ea typeface="+mn-ea"/>
                </a:rPr>
                <a:t>Research and Development (Basic and Applied)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2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22722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timeline</a:t>
            </a:r>
            <a:endParaRPr lang="en" dirty="0">
              <a:solidFill>
                <a:srgbClr val="FF004E"/>
              </a:solidFill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51B3F84-0273-E349-A40C-6EADE0B681DB}"/>
              </a:ext>
            </a:extLst>
          </p:cNvPr>
          <p:cNvGraphicFramePr/>
          <p:nvPr>
            <p:extLst/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E716A74-D215-3E42-8A16-414E878A7472}"/>
              </a:ext>
            </a:extLst>
          </p:cNvPr>
          <p:cNvSpPr txBox="1"/>
          <p:nvPr/>
        </p:nvSpPr>
        <p:spPr>
          <a:xfrm>
            <a:off x="1119881" y="1260636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Oct 2016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240DF6-8569-E94A-BAC9-4F9A2CAE204B}"/>
              </a:ext>
            </a:extLst>
          </p:cNvPr>
          <p:cNvCxnSpPr/>
          <p:nvPr/>
        </p:nvCxnSpPr>
        <p:spPr>
          <a:xfrm>
            <a:off x="1553497" y="1506040"/>
            <a:ext cx="0" cy="26038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FEF6D3-29E7-F545-B86E-8580B19A210E}"/>
              </a:ext>
            </a:extLst>
          </p:cNvPr>
          <p:cNvCxnSpPr/>
          <p:nvPr/>
        </p:nvCxnSpPr>
        <p:spPr>
          <a:xfrm>
            <a:off x="3418348" y="1506040"/>
            <a:ext cx="0" cy="26038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77C796-1720-CA41-B9C0-6547E1A6A787}"/>
              </a:ext>
            </a:extLst>
          </p:cNvPr>
          <p:cNvCxnSpPr/>
          <p:nvPr/>
        </p:nvCxnSpPr>
        <p:spPr>
          <a:xfrm>
            <a:off x="5283199" y="1506040"/>
            <a:ext cx="0" cy="26038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749577-66AA-5F48-A50A-7A12C7471659}"/>
              </a:ext>
            </a:extLst>
          </p:cNvPr>
          <p:cNvCxnSpPr/>
          <p:nvPr/>
        </p:nvCxnSpPr>
        <p:spPr>
          <a:xfrm>
            <a:off x="7148050" y="1506040"/>
            <a:ext cx="0" cy="26038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5C5246-4FA1-AE43-B719-B7DDBEC92E12}"/>
              </a:ext>
            </a:extLst>
          </p:cNvPr>
          <p:cNvSpPr txBox="1"/>
          <p:nvPr/>
        </p:nvSpPr>
        <p:spPr>
          <a:xfrm>
            <a:off x="2994565" y="1260636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Oct 2017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9B1059-B37F-4F47-BC7E-8E44F6BC538B}"/>
              </a:ext>
            </a:extLst>
          </p:cNvPr>
          <p:cNvSpPr txBox="1"/>
          <p:nvPr/>
        </p:nvSpPr>
        <p:spPr>
          <a:xfrm>
            <a:off x="4730937" y="1260636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Oct 2018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2F55AA-FEF8-4C49-8AB6-81FAFCBE11D7}"/>
              </a:ext>
            </a:extLst>
          </p:cNvPr>
          <p:cNvSpPr txBox="1"/>
          <p:nvPr/>
        </p:nvSpPr>
        <p:spPr>
          <a:xfrm>
            <a:off x="6743932" y="1260636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Oct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713A1-BFB6-BD4F-8DE3-CB475456D0C5}"/>
              </a:ext>
            </a:extLst>
          </p:cNvPr>
          <p:cNvSpPr txBox="1"/>
          <p:nvPr/>
        </p:nvSpPr>
        <p:spPr>
          <a:xfrm>
            <a:off x="3916859" y="3490166"/>
            <a:ext cx="138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3"/>
                </a:solidFill>
              </a:rPr>
              <a:t>First 6 company partners deploying on DMA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ABA60A-DAF6-A44D-A84D-3C00DFCBEAF3}"/>
              </a:ext>
            </a:extLst>
          </p:cNvPr>
          <p:cNvCxnSpPr>
            <a:cxnSpLocks/>
          </p:cNvCxnSpPr>
          <p:nvPr/>
        </p:nvCxnSpPr>
        <p:spPr>
          <a:xfrm>
            <a:off x="5494593" y="1260636"/>
            <a:ext cx="0" cy="331034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91B799-B278-2B4F-AF91-43EDD13BA56D}"/>
              </a:ext>
            </a:extLst>
          </p:cNvPr>
          <p:cNvCxnSpPr>
            <a:cxnSpLocks/>
          </p:cNvCxnSpPr>
          <p:nvPr/>
        </p:nvCxnSpPr>
        <p:spPr>
          <a:xfrm>
            <a:off x="5710258" y="1101213"/>
            <a:ext cx="0" cy="384543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95C8985-470A-B045-9FCA-F9E8F2519A6F}"/>
              </a:ext>
            </a:extLst>
          </p:cNvPr>
          <p:cNvSpPr txBox="1"/>
          <p:nvPr/>
        </p:nvSpPr>
        <p:spPr>
          <a:xfrm>
            <a:off x="4918098" y="1041878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Nov 2018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FB0AD3-ABAE-8B47-8900-EE232372CE36}"/>
              </a:ext>
            </a:extLst>
          </p:cNvPr>
          <p:cNvSpPr txBox="1"/>
          <p:nvPr/>
        </p:nvSpPr>
        <p:spPr>
          <a:xfrm>
            <a:off x="5252965" y="864173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Dec 2018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0537EF-F2E1-DB41-B7EA-7BCB270E0472}"/>
              </a:ext>
            </a:extLst>
          </p:cNvPr>
          <p:cNvSpPr txBox="1"/>
          <p:nvPr/>
        </p:nvSpPr>
        <p:spPr>
          <a:xfrm>
            <a:off x="4124133" y="4282639"/>
            <a:ext cx="138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</a:rPr>
              <a:t>EBDVF in Vienna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9F62F5-E24B-CB4E-8215-0B3C0D9397A4}"/>
              </a:ext>
            </a:extLst>
          </p:cNvPr>
          <p:cNvSpPr txBox="1"/>
          <p:nvPr/>
        </p:nvSpPr>
        <p:spPr>
          <a:xfrm>
            <a:off x="4326192" y="4622214"/>
            <a:ext cx="138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/>
                </a:solidFill>
              </a:rPr>
              <a:t>ICT Imagine Digital in Vienna</a:t>
            </a:r>
          </a:p>
        </p:txBody>
      </p:sp>
      <p:sp>
        <p:nvSpPr>
          <p:cNvPr id="2" name="Pfeil nach rechts 1"/>
          <p:cNvSpPr/>
          <p:nvPr/>
        </p:nvSpPr>
        <p:spPr>
          <a:xfrm>
            <a:off x="2925698" y="32656"/>
            <a:ext cx="4825093" cy="978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dirty="0" smtClean="0"/>
              <a:t>Business Model Development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02551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il nach unten 1"/>
          <p:cNvSpPr/>
          <p:nvPr/>
        </p:nvSpPr>
        <p:spPr>
          <a:xfrm rot="10800000">
            <a:off x="3186522" y="274620"/>
            <a:ext cx="1385455" cy="455352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2179758" y="2460641"/>
            <a:ext cx="339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FF"/>
                </a:solidFill>
              </a:rPr>
              <a:t>Market Complexity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3" y="4080167"/>
            <a:ext cx="2656777" cy="7768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5" y="534806"/>
            <a:ext cx="2077298" cy="1447656"/>
          </a:xfrm>
          <a:prstGeom prst="rect">
            <a:avLst/>
          </a:prstGeom>
        </p:spPr>
      </p:pic>
      <p:pic>
        <p:nvPicPr>
          <p:cNvPr id="6" name="Picture 2" descr="C:\Users\cbehmer\Desktop\Grafiken Whitepaper IDS\fhg_193_IDS_Logo_11-rz-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16" t="11024" r="11474" b="13689"/>
          <a:stretch/>
        </p:blipFill>
        <p:spPr bwMode="auto">
          <a:xfrm>
            <a:off x="4784436" y="3922005"/>
            <a:ext cx="2507737" cy="8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4238348" y="3800819"/>
            <a:ext cx="333630" cy="10273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rgbClr val="008E6F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 rot="10800000">
            <a:off x="4238347" y="1208704"/>
            <a:ext cx="333629" cy="10717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rgbClr val="FF004E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238348" y="1022759"/>
            <a:ext cx="333628" cy="2744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0"/>
                  <a:lumOff val="100000"/>
                </a:schemeClr>
              </a:gs>
              <a:gs pos="100000">
                <a:srgbClr val="FF004E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0" name="Shape 34" descr="DMA_logo_RGB_XL-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9278" y="1022758"/>
            <a:ext cx="1985601" cy="13899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/>
          <p:cNvSpPr txBox="1"/>
          <p:nvPr/>
        </p:nvSpPr>
        <p:spPr>
          <a:xfrm>
            <a:off x="4784436" y="4846041"/>
            <a:ext cx="2507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7"/>
              </a:rPr>
              <a:t>http://industrialdataspace.org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4976153" y="2397495"/>
            <a:ext cx="1828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8"/>
              </a:rPr>
              <a:t>http://datamarket.at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02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16A38-32FB-4E81-96C3-7EF5BA5F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Management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22AE-A1BD-44A1-83E9-6FF46338D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ABCF43-AF7C-481F-8B2E-9760C2FC347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18098" y="1252761"/>
            <a:ext cx="3267300" cy="32190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5F8501-2B73-4550-A2DA-21CED9D8D6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14" name="image26.png">
            <a:extLst>
              <a:ext uri="{FF2B5EF4-FFF2-40B4-BE49-F238E27FC236}">
                <a16:creationId xmlns:a16="http://schemas.microsoft.com/office/drawing/2014/main" id="{566AC43A-DE6C-4302-B024-D28B4C39E044}"/>
              </a:ext>
            </a:extLst>
          </p:cNvPr>
          <p:cNvPicPr/>
          <p:nvPr/>
        </p:nvPicPr>
        <p:blipFill rotWithShape="1">
          <a:blip r:embed="rId3"/>
          <a:srcRect b="12783"/>
          <a:stretch/>
        </p:blipFill>
        <p:spPr bwMode="auto">
          <a:xfrm>
            <a:off x="708980" y="1499234"/>
            <a:ext cx="4090481" cy="2123990"/>
          </a:xfrm>
          <a:prstGeom prst="rect">
            <a:avLst/>
          </a:prstGeom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22.png">
            <a:extLst>
              <a:ext uri="{FF2B5EF4-FFF2-40B4-BE49-F238E27FC236}">
                <a16:creationId xmlns:a16="http://schemas.microsoft.com/office/drawing/2014/main" id="{A6F8A2FB-3EB3-4B71-87D0-0316F66D540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39961" y="3108014"/>
            <a:ext cx="3230132" cy="18386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49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16A38-32FB-4E81-96C3-7EF5BA5F6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Management </a:t>
            </a:r>
            <a:r>
              <a:rPr lang="de-DE" dirty="0" err="1"/>
              <a:t>interfaces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5F8501-2B73-4550-A2DA-21CED9D8D6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10" name="image39.png">
            <a:extLst>
              <a:ext uri="{FF2B5EF4-FFF2-40B4-BE49-F238E27FC236}">
                <a16:creationId xmlns:a16="http://schemas.microsoft.com/office/drawing/2014/main" id="{C634EFEF-AB26-4883-8573-19768292189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54025" y="1509720"/>
            <a:ext cx="3411680" cy="19345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image48.png">
            <a:extLst>
              <a:ext uri="{FF2B5EF4-FFF2-40B4-BE49-F238E27FC236}">
                <a16:creationId xmlns:a16="http://schemas.microsoft.com/office/drawing/2014/main" id="{3CA3CC1A-FD9D-49E6-BB59-D5D6928683E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291328" y="2303244"/>
            <a:ext cx="3546952" cy="20503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9" name="Verbinder: gewinkelt 8">
            <a:extLst>
              <a:ext uri="{FF2B5EF4-FFF2-40B4-BE49-F238E27FC236}">
                <a16:creationId xmlns:a16="http://schemas.microsoft.com/office/drawing/2014/main" id="{083AA016-4F85-4B09-ACD7-1C9427A0F8A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273808" y="2097024"/>
            <a:ext cx="3017520" cy="1231392"/>
          </a:xfrm>
          <a:prstGeom prst="bentConnector3">
            <a:avLst>
              <a:gd name="adj1" fmla="val 91616"/>
            </a:avLst>
          </a:prstGeom>
          <a:ln>
            <a:solidFill>
              <a:srgbClr val="FF00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52.png">
            <a:extLst>
              <a:ext uri="{FF2B5EF4-FFF2-40B4-BE49-F238E27FC236}">
                <a16:creationId xmlns:a16="http://schemas.microsoft.com/office/drawing/2014/main" id="{88CB261F-F7DF-47E8-8608-DAECD7A99A9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454025" y="3754954"/>
            <a:ext cx="3511500" cy="8632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9AE5D35-44A1-44AD-AF3D-45DD837EA76D}"/>
              </a:ext>
            </a:extLst>
          </p:cNvPr>
          <p:cNvSpPr txBox="1"/>
          <p:nvPr/>
        </p:nvSpPr>
        <p:spPr>
          <a:xfrm>
            <a:off x="1365504" y="3504609"/>
            <a:ext cx="2598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ResourceSync</a:t>
            </a:r>
            <a:r>
              <a:rPr lang="de-DE" sz="1200" dirty="0"/>
              <a:t> </a:t>
            </a:r>
            <a:r>
              <a:rPr lang="de-DE" sz="1200" dirty="0" err="1"/>
              <a:t>Harvesting</a:t>
            </a:r>
            <a:r>
              <a:rPr lang="de-DE" sz="1200" dirty="0"/>
              <a:t> Interface</a:t>
            </a:r>
          </a:p>
        </p:txBody>
      </p:sp>
    </p:spTree>
    <p:extLst>
      <p:ext uri="{BB962C8B-B14F-4D97-AF65-F5344CB8AC3E}">
        <p14:creationId xmlns:p14="http://schemas.microsoft.com/office/powerpoint/2010/main" val="426926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3042260" cy="85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DMA</a:t>
            </a:r>
            <a:br>
              <a:rPr lang="en" dirty="0"/>
            </a:br>
            <a:r>
              <a:rPr lang="en" dirty="0">
                <a:solidFill>
                  <a:srgbClr val="FF004E"/>
                </a:solidFill>
              </a:rPr>
              <a:t>Service API Editor I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94" y="1292973"/>
            <a:ext cx="6367797" cy="3581886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Pfeil nach rechts 6"/>
          <p:cNvSpPr/>
          <p:nvPr/>
        </p:nvSpPr>
        <p:spPr>
          <a:xfrm>
            <a:off x="1205610" y="3083915"/>
            <a:ext cx="1228907" cy="369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262087" y="2805454"/>
            <a:ext cx="1144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API </a:t>
            </a:r>
            <a:r>
              <a:rPr lang="de-AT" dirty="0" err="1"/>
              <a:t>Editing</a:t>
            </a:r>
            <a:endParaRPr lang="de-AT" dirty="0"/>
          </a:p>
        </p:txBody>
      </p:sp>
      <p:sp>
        <p:nvSpPr>
          <p:cNvPr id="15" name="Pfeil nach rechts 14"/>
          <p:cNvSpPr/>
          <p:nvPr/>
        </p:nvSpPr>
        <p:spPr>
          <a:xfrm flipH="1">
            <a:off x="7054081" y="3221422"/>
            <a:ext cx="1228907" cy="369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feld 15"/>
          <p:cNvSpPr txBox="1"/>
          <p:nvPr/>
        </p:nvSpPr>
        <p:spPr>
          <a:xfrm>
            <a:off x="7280254" y="2930027"/>
            <a:ext cx="1805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API </a:t>
            </a:r>
            <a:r>
              <a:rPr lang="de-AT" dirty="0" err="1"/>
              <a:t>Documentation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125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19177-BF23-4E66-8B1C-F7AF7D53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025" y="422500"/>
            <a:ext cx="5971500" cy="857400"/>
          </a:xfrm>
        </p:spPr>
        <p:txBody>
          <a:bodyPr/>
          <a:lstStyle/>
          <a:p>
            <a:r>
              <a:rPr lang="en-US" dirty="0"/>
              <a:t>“DMA Data Model License” generation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7F9FF6-13A2-4943-8836-5F4FE02CCC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00A4C0-9001-46BB-9B29-58B35EC5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024" y="968554"/>
            <a:ext cx="4614120" cy="39997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43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4025" y="422500"/>
            <a:ext cx="4894894" cy="857400"/>
          </a:xfrm>
        </p:spPr>
        <p:txBody>
          <a:bodyPr/>
          <a:lstStyle/>
          <a:p>
            <a:r>
              <a:rPr lang="en-US" dirty="0"/>
              <a:t>Final Report on </a:t>
            </a:r>
            <a:r>
              <a:rPr lang="en-US" dirty="0" smtClean="0"/>
              <a:t>Legal</a:t>
            </a:r>
            <a:r>
              <a:rPr lang="en-US" dirty="0"/>
              <a:t>, Social and Cultural Aspects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114" y="499760"/>
            <a:ext cx="2626468" cy="44218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" y="1556299"/>
            <a:ext cx="9018857" cy="32750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0" y="1841928"/>
            <a:ext cx="9043582" cy="37892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" y="2200862"/>
            <a:ext cx="9024127" cy="30965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6" y="2501491"/>
            <a:ext cx="9011156" cy="59862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70694"/>
            <a:ext cx="9043582" cy="35997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26" y="3429637"/>
            <a:ext cx="9011156" cy="3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6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7061" y="422500"/>
            <a:ext cx="3226800" cy="857400"/>
          </a:xfrm>
        </p:spPr>
        <p:txBody>
          <a:bodyPr/>
          <a:lstStyle/>
          <a:p>
            <a:pPr marL="285750" indent="-285750"/>
            <a:r>
              <a:rPr lang="de-AT" sz="2800" dirty="0" err="1"/>
              <a:t>Forest</a:t>
            </a:r>
            <a:r>
              <a:rPr lang="de-AT" sz="2800" dirty="0"/>
              <a:t> (Change) Monitoring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202718" y="1550615"/>
            <a:ext cx="3086446" cy="31485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b="1" dirty="0" err="1"/>
              <a:t>Draft</a:t>
            </a:r>
            <a:r>
              <a:rPr lang="de-AT" sz="1400" b="1" dirty="0"/>
              <a:t> </a:t>
            </a:r>
            <a:r>
              <a:rPr lang="de-AT" sz="1400" b="1" dirty="0" err="1"/>
              <a:t>Result</a:t>
            </a:r>
            <a:r>
              <a:rPr lang="de-AT" sz="1400" b="1" dirty="0"/>
              <a:t> </a:t>
            </a:r>
            <a:r>
              <a:rPr lang="de-AT" sz="1400" b="1" dirty="0" err="1"/>
              <a:t>of</a:t>
            </a:r>
            <a:r>
              <a:rPr lang="de-AT" sz="1400" b="1" dirty="0"/>
              <a:t> </a:t>
            </a:r>
            <a:r>
              <a:rPr lang="de-AT" sz="1400" b="1" dirty="0" err="1"/>
              <a:t>Forest</a:t>
            </a:r>
            <a:r>
              <a:rPr lang="de-AT" sz="1400" b="1" dirty="0"/>
              <a:t> (Change)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b="1" dirty="0" err="1"/>
              <a:t>Forest</a:t>
            </a:r>
            <a:r>
              <a:rPr lang="de-AT" sz="1400" b="1" dirty="0"/>
              <a:t> Type </a:t>
            </a:r>
            <a:r>
              <a:rPr lang="de-AT" sz="1400" b="1" dirty="0" err="1"/>
              <a:t>Map</a:t>
            </a:r>
            <a:r>
              <a:rPr lang="de-AT" sz="1400" b="1" dirty="0"/>
              <a:t> (</a:t>
            </a:r>
            <a:r>
              <a:rPr lang="de-AT" sz="1400" b="1" dirty="0" err="1"/>
              <a:t>Coniferous</a:t>
            </a:r>
            <a:r>
              <a:rPr lang="de-AT" sz="1400" b="1" dirty="0"/>
              <a:t>. </a:t>
            </a:r>
            <a:r>
              <a:rPr lang="de-AT" sz="1400" b="1" dirty="0" err="1"/>
              <a:t>Broadleaf</a:t>
            </a:r>
            <a:r>
              <a:rPr lang="de-AT" sz="1400" b="1" dirty="0"/>
              <a:t>, Mixed </a:t>
            </a:r>
            <a:r>
              <a:rPr lang="de-AT" sz="1400" b="1" dirty="0" err="1"/>
              <a:t>Forest</a:t>
            </a:r>
            <a:r>
              <a:rPr lang="de-AT" sz="1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b="1" dirty="0"/>
              <a:t>Change </a:t>
            </a:r>
            <a:r>
              <a:rPr lang="de-AT" sz="1400" b="1" dirty="0" err="1"/>
              <a:t>areas</a:t>
            </a:r>
            <a:r>
              <a:rPr lang="de-AT" sz="1400" b="1" dirty="0"/>
              <a:t> in </a:t>
            </a:r>
            <a:r>
              <a:rPr lang="de-AT" sz="1400" b="1" dirty="0">
                <a:solidFill>
                  <a:srgbClr val="FF0000"/>
                </a:solidFill>
              </a:rPr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b="1" dirty="0">
                <a:solidFill>
                  <a:schemeClr val="tx1"/>
                </a:solidFill>
              </a:rPr>
              <a:t>Input </a:t>
            </a:r>
            <a:r>
              <a:rPr lang="de-AT" sz="1400" b="1" dirty="0" err="1">
                <a:solidFill>
                  <a:schemeClr val="tx1"/>
                </a:solidFill>
              </a:rPr>
              <a:t>for</a:t>
            </a:r>
            <a:r>
              <a:rPr lang="de-AT" sz="1400" b="1" dirty="0">
                <a:solidFill>
                  <a:schemeClr val="tx1"/>
                </a:solidFill>
              </a:rPr>
              <a:t> </a:t>
            </a:r>
            <a:r>
              <a:rPr lang="de-AT" sz="1400" b="1" dirty="0" err="1">
                <a:solidFill>
                  <a:schemeClr val="tx1"/>
                </a:solidFill>
              </a:rPr>
              <a:t>service</a:t>
            </a:r>
            <a:r>
              <a:rPr lang="de-AT" sz="1400" b="1" dirty="0">
                <a:solidFill>
                  <a:schemeClr val="tx1"/>
                </a:solidFill>
              </a:rPr>
              <a:t> </a:t>
            </a:r>
            <a:r>
              <a:rPr lang="de-AT" sz="14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AT" sz="1400" b="1" dirty="0">
                <a:solidFill>
                  <a:schemeClr val="tx1"/>
                </a:solidFill>
              </a:rPr>
              <a:t>„Updated </a:t>
            </a:r>
            <a:r>
              <a:rPr lang="de-AT" sz="1400" b="1" dirty="0" err="1">
                <a:solidFill>
                  <a:schemeClr val="tx1"/>
                </a:solidFill>
              </a:rPr>
              <a:t>Rockfall</a:t>
            </a:r>
            <a:r>
              <a:rPr lang="de-AT" sz="1400" b="1" dirty="0">
                <a:solidFill>
                  <a:schemeClr val="tx1"/>
                </a:solidFill>
              </a:rPr>
              <a:t> Propagation“</a:t>
            </a:r>
            <a:endParaRPr lang="de-AT" sz="1400" dirty="0">
              <a:solidFill>
                <a:schemeClr val="tx1"/>
              </a:solidFill>
            </a:endParaRPr>
          </a:p>
          <a:p>
            <a:pPr marL="285750" indent="-285750"/>
            <a:endParaRPr lang="de-AT" sz="1400" dirty="0"/>
          </a:p>
          <a:p>
            <a:pPr marL="285750" lvl="1" indent="-285750"/>
            <a:endParaRPr lang="de-AT" sz="1400" dirty="0"/>
          </a:p>
          <a:p>
            <a:pPr marL="285750" lvl="1" indent="-285750"/>
            <a:endParaRPr lang="de-AT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85646-70EF-4F22-95D6-CA66A9672C1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 descr="E:\E_DATEN_2\DMA\Deliverables\Grafiken\Change_LBNDMW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63" y="814527"/>
            <a:ext cx="5729165" cy="405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>
            <a:spLocks noGrp="1"/>
          </p:cNvSpPr>
          <p:nvPr>
            <p:ph type="title"/>
          </p:nvPr>
        </p:nvSpPr>
        <p:spPr>
          <a:xfrm>
            <a:off x="1454025" y="422500"/>
            <a:ext cx="7356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9625" tIns="323900" rIns="1592450" bIns="175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FF004E"/>
                </a:solidFill>
                <a:latin typeface="Arial"/>
                <a:ea typeface="Arial"/>
                <a:cs typeface="Arial"/>
                <a:sym typeface="Arial"/>
              </a:rPr>
              <a:t>Detecting Practical Borders of Prediction Models </a:t>
            </a:r>
            <a:br>
              <a:rPr lang="en-US" sz="1600" b="1" i="0" u="none" strike="noStrike" cap="none" dirty="0">
                <a:solidFill>
                  <a:srgbClr val="FF004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 dirty="0" smtClean="0">
                <a:solidFill>
                  <a:srgbClr val="FF004E"/>
                </a:solidFill>
                <a:latin typeface="Arial"/>
                <a:ea typeface="Arial"/>
                <a:cs typeface="Arial"/>
                <a:sym typeface="Arial"/>
              </a:rPr>
              <a:t>Classifying </a:t>
            </a:r>
            <a:r>
              <a:rPr lang="en-US" sz="1600" b="1" i="0" u="none" strike="noStrike" cap="none" dirty="0">
                <a:solidFill>
                  <a:srgbClr val="FF004E"/>
                </a:solidFill>
                <a:latin typeface="Arial"/>
                <a:ea typeface="Arial"/>
                <a:cs typeface="Arial"/>
                <a:sym typeface="Arial"/>
              </a:rPr>
              <a:t>T-Mobile Data: Absolute Clusters</a:t>
            </a:r>
            <a:endParaRPr dirty="0">
              <a:solidFill>
                <a:srgbClr val="FF004E"/>
              </a:solidFill>
            </a:endParaRPr>
          </a:p>
        </p:txBody>
      </p:sp>
      <p:pic>
        <p:nvPicPr>
          <p:cNvPr id="296" name="Google Shape;296;p29" descr="C:\Users\z003spuc\Desktop\absolute.png"/>
          <p:cNvPicPr preferRelativeResize="0"/>
          <p:nvPr/>
        </p:nvPicPr>
        <p:blipFill rotWithShape="1">
          <a:blip r:embed="rId3">
            <a:alphaModFix/>
          </a:blip>
          <a:srcRect l="12018" t="11883" r="11429" b="8946"/>
          <a:stretch/>
        </p:blipFill>
        <p:spPr>
          <a:xfrm>
            <a:off x="4002624" y="1765399"/>
            <a:ext cx="4215002" cy="28797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7" name="Google Shape;297;p29"/>
          <p:cNvSpPr/>
          <p:nvPr/>
        </p:nvSpPr>
        <p:spPr>
          <a:xfrm>
            <a:off x="470052" y="2242424"/>
            <a:ext cx="2707500" cy="1925700"/>
          </a:xfrm>
          <a:prstGeom prst="rect">
            <a:avLst/>
          </a:prstGeom>
          <a:gradFill>
            <a:gsLst>
              <a:gs pos="0">
                <a:srgbClr val="50BEBE"/>
              </a:gs>
              <a:gs pos="50000">
                <a:srgbClr val="009999"/>
              </a:gs>
              <a:gs pos="83000">
                <a:srgbClr val="0099B0"/>
              </a:gs>
              <a:gs pos="100000">
                <a:srgbClr val="0099CB"/>
              </a:gs>
            </a:gsLst>
            <a:lin ang="0" scaled="0"/>
          </a:gradFill>
          <a:ln>
            <a:noFill/>
          </a:ln>
        </p:spPr>
        <p:txBody>
          <a:bodyPr spcFirstLastPara="1" wrap="square" lIns="107975" tIns="80975" rIns="107975" bIns="80975" anchor="t" anchorCtr="0">
            <a:noAutofit/>
          </a:bodyPr>
          <a:lstStyle/>
          <a:p>
            <a:pPr marL="139700" marR="0" lvl="0" indent="-13970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1397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Absolute clusters show the regions of similar number of people during a day</a:t>
            </a:r>
            <a:endParaRPr sz="1000"/>
          </a:p>
          <a:p>
            <a:pPr marL="139700" marR="0" lvl="0" indent="-139700" algn="l" rtl="0">
              <a:spcBef>
                <a:spcPts val="400"/>
              </a:spcBef>
              <a:spcAft>
                <a:spcPts val="0"/>
              </a:spcAft>
              <a:buNone/>
            </a:pPr>
            <a:endParaRPr sz="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1397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en-US" sz="12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These clusters can help in energy forecasting  to normalize the predicted values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635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-635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9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" name="Shape 2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7601" y="1"/>
            <a:ext cx="2934896" cy="51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2970213" y="2"/>
            <a:ext cx="3269672" cy="157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2970213" y="1573161"/>
            <a:ext cx="3269672" cy="1514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44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73EF0B-A8C3-0841-AB23-C1E597AD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0D4A7-A1FE-3F4C-BDEE-8EBBA18FC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7C8176B-4C93-1843-A8C2-8799390C1A5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AF35D-7B91-D540-81CD-7692AABB12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3785646-70EF-4F22-95D6-CA66A9672C1C}" type="slidenum">
              <a:rPr lang="en-US" smtClean="0">
                <a:solidFill>
                  <a:srgbClr val="DBDBDB"/>
                </a:solidFill>
              </a:rPr>
              <a:pPr/>
              <a:t>20</a:t>
            </a:fld>
            <a:endParaRPr lang="en-US">
              <a:solidFill>
                <a:srgbClr val="DBDBD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4BAFF-8667-AE4B-9D5E-14E6D81AA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874" y="584099"/>
            <a:ext cx="5711217" cy="427599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831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>
          <a:xfrm>
            <a:off x="1454025" y="920885"/>
            <a:ext cx="5971500" cy="4007795"/>
          </a:xfrm>
        </p:spPr>
        <p:txBody>
          <a:bodyPr/>
          <a:lstStyle/>
          <a:p>
            <a:pPr marL="265113" indent="-174625"/>
            <a:r>
              <a:rPr lang="en-GB" dirty="0" smtClean="0"/>
              <a:t>DMA could support data/service exchange between multiple types of stakeholders</a:t>
            </a:r>
          </a:p>
          <a:p>
            <a:pPr marL="265113" indent="-174625"/>
            <a:endParaRPr lang="en-GB" dirty="0"/>
          </a:p>
          <a:p>
            <a:pPr marL="265113" indent="-174625"/>
            <a:endParaRPr lang="en-GB" dirty="0" smtClean="0"/>
          </a:p>
          <a:p>
            <a:pPr marL="265113" indent="-174625"/>
            <a:endParaRPr lang="en-GB" dirty="0" smtClean="0"/>
          </a:p>
          <a:p>
            <a:pPr marL="265113" indent="-174625"/>
            <a:endParaRPr lang="en-GB" dirty="0"/>
          </a:p>
          <a:p>
            <a:pPr marL="265113" indent="-174625"/>
            <a:endParaRPr lang="en-GB" dirty="0" smtClean="0"/>
          </a:p>
          <a:p>
            <a:pPr marL="265113" indent="-174625"/>
            <a:endParaRPr lang="en-GB" dirty="0" smtClean="0"/>
          </a:p>
          <a:p>
            <a:pPr marL="265113" indent="-174625"/>
            <a:endParaRPr lang="en-GB" dirty="0" smtClean="0"/>
          </a:p>
          <a:p>
            <a:pPr marL="265113" indent="-174625"/>
            <a:endParaRPr lang="en-GB" dirty="0" smtClean="0"/>
          </a:p>
          <a:p>
            <a:pPr marL="265113" indent="-174625"/>
            <a:r>
              <a:rPr lang="en-GB" dirty="0" smtClean="0"/>
              <a:t>DMA is built in a modular form – the modules can be reused for other platforms</a:t>
            </a:r>
          </a:p>
          <a:p>
            <a:pPr marL="265113" indent="-174625"/>
            <a:r>
              <a:rPr lang="en-GB" dirty="0" smtClean="0"/>
              <a:t>The legal framework around data exchange is very well investigated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10" name="Ellipse 9"/>
          <p:cNvSpPr/>
          <p:nvPr/>
        </p:nvSpPr>
        <p:spPr>
          <a:xfrm>
            <a:off x="3696510" y="1874196"/>
            <a:ext cx="1861225" cy="49935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Administration</a:t>
            </a:r>
            <a:endParaRPr lang="en-GB" dirty="0"/>
          </a:p>
        </p:txBody>
      </p:sp>
      <p:sp>
        <p:nvSpPr>
          <p:cNvPr id="12" name="Ellipse 11"/>
          <p:cNvSpPr/>
          <p:nvPr/>
        </p:nvSpPr>
        <p:spPr>
          <a:xfrm>
            <a:off x="2428670" y="2891188"/>
            <a:ext cx="1861225" cy="49935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Business</a:t>
            </a:r>
            <a:endParaRPr lang="en-GB" dirty="0"/>
          </a:p>
        </p:txBody>
      </p:sp>
      <p:sp>
        <p:nvSpPr>
          <p:cNvPr id="13" name="Ellipse 12"/>
          <p:cNvSpPr/>
          <p:nvPr/>
        </p:nvSpPr>
        <p:spPr>
          <a:xfrm>
            <a:off x="5192835" y="2891188"/>
            <a:ext cx="1861225" cy="49935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Research</a:t>
            </a:r>
            <a:endParaRPr lang="en-GB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3330297" y="2271708"/>
            <a:ext cx="638783" cy="619479"/>
            <a:chOff x="3330297" y="2271708"/>
            <a:chExt cx="638783" cy="619479"/>
          </a:xfrm>
        </p:grpSpPr>
        <p:cxnSp>
          <p:nvCxnSpPr>
            <p:cNvPr id="15" name="Gerade Verbindung mit Pfeil 14"/>
            <p:cNvCxnSpPr>
              <a:endCxn id="10" idx="3"/>
            </p:cNvCxnSpPr>
            <p:nvPr/>
          </p:nvCxnSpPr>
          <p:spPr>
            <a:xfrm flipV="1">
              <a:off x="3450077" y="2300420"/>
              <a:ext cx="519003" cy="59076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H="1">
              <a:off x="3330297" y="2271708"/>
              <a:ext cx="521856" cy="60022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/>
          <p:cNvGrpSpPr/>
          <p:nvPr/>
        </p:nvGrpSpPr>
        <p:grpSpPr>
          <a:xfrm flipH="1">
            <a:off x="5238343" y="2271708"/>
            <a:ext cx="638783" cy="619479"/>
            <a:chOff x="3330297" y="2271708"/>
            <a:chExt cx="638783" cy="619479"/>
          </a:xfrm>
        </p:grpSpPr>
        <p:cxnSp>
          <p:nvCxnSpPr>
            <p:cNvPr id="23" name="Gerade Verbindung mit Pfeil 22"/>
            <p:cNvCxnSpPr/>
            <p:nvPr/>
          </p:nvCxnSpPr>
          <p:spPr>
            <a:xfrm flipV="1">
              <a:off x="3450077" y="2300420"/>
              <a:ext cx="519003" cy="59076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H="1">
              <a:off x="3330297" y="2271708"/>
              <a:ext cx="521856" cy="60022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/>
        </p:nvGrpSpPr>
        <p:grpSpPr>
          <a:xfrm rot="2936802">
            <a:off x="4428792" y="2831122"/>
            <a:ext cx="638783" cy="619479"/>
            <a:chOff x="3330297" y="2271708"/>
            <a:chExt cx="638783" cy="619479"/>
          </a:xfrm>
        </p:grpSpPr>
        <p:cxnSp>
          <p:nvCxnSpPr>
            <p:cNvPr id="26" name="Gerade Verbindung mit Pfeil 25"/>
            <p:cNvCxnSpPr/>
            <p:nvPr/>
          </p:nvCxnSpPr>
          <p:spPr>
            <a:xfrm flipV="1">
              <a:off x="3450077" y="2300420"/>
              <a:ext cx="519003" cy="59076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H="1">
              <a:off x="3330297" y="2271708"/>
              <a:ext cx="521856" cy="60022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feld 27"/>
          <p:cNvSpPr txBox="1"/>
          <p:nvPr/>
        </p:nvSpPr>
        <p:spPr>
          <a:xfrm>
            <a:off x="5621101" y="2419585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A2R</a:t>
            </a:r>
            <a:endParaRPr lang="en-GB" sz="1200" dirty="0"/>
          </a:p>
        </p:txBody>
      </p:sp>
      <p:sp>
        <p:nvSpPr>
          <p:cNvPr id="29" name="Textfeld 28"/>
          <p:cNvSpPr txBox="1"/>
          <p:nvPr/>
        </p:nvSpPr>
        <p:spPr>
          <a:xfrm>
            <a:off x="5009037" y="2511840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R2A</a:t>
            </a:r>
            <a:endParaRPr lang="en-GB" sz="1200" dirty="0"/>
          </a:p>
        </p:txBody>
      </p:sp>
      <p:sp>
        <p:nvSpPr>
          <p:cNvPr id="36" name="Bogen 35"/>
          <p:cNvSpPr/>
          <p:nvPr/>
        </p:nvSpPr>
        <p:spPr>
          <a:xfrm>
            <a:off x="4551403" y="1505786"/>
            <a:ext cx="383763" cy="381379"/>
          </a:xfrm>
          <a:prstGeom prst="arc">
            <a:avLst>
              <a:gd name="adj1" fmla="val 7346232"/>
              <a:gd name="adj2" fmla="val 3763401"/>
            </a:avLst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feld 36"/>
          <p:cNvSpPr txBox="1"/>
          <p:nvPr/>
        </p:nvSpPr>
        <p:spPr>
          <a:xfrm>
            <a:off x="4870794" y="1505787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A2A</a:t>
            </a:r>
            <a:endParaRPr lang="en-GB" sz="1200" dirty="0"/>
          </a:p>
        </p:txBody>
      </p:sp>
      <p:sp>
        <p:nvSpPr>
          <p:cNvPr id="38" name="Bogen 37"/>
          <p:cNvSpPr/>
          <p:nvPr/>
        </p:nvSpPr>
        <p:spPr>
          <a:xfrm rot="10800000">
            <a:off x="3167400" y="3387096"/>
            <a:ext cx="383763" cy="381379"/>
          </a:xfrm>
          <a:prstGeom prst="arc">
            <a:avLst>
              <a:gd name="adj1" fmla="val 7346232"/>
              <a:gd name="adj2" fmla="val 3763401"/>
            </a:avLst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Bogen 38"/>
          <p:cNvSpPr/>
          <p:nvPr/>
        </p:nvSpPr>
        <p:spPr>
          <a:xfrm rot="10800000">
            <a:off x="5931565" y="3387097"/>
            <a:ext cx="383763" cy="381379"/>
          </a:xfrm>
          <a:prstGeom prst="arc">
            <a:avLst>
              <a:gd name="adj1" fmla="val 7346232"/>
              <a:gd name="adj2" fmla="val 3763401"/>
            </a:avLst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feld 39"/>
          <p:cNvSpPr txBox="1"/>
          <p:nvPr/>
        </p:nvSpPr>
        <p:spPr>
          <a:xfrm>
            <a:off x="3653726" y="2522774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</a:t>
            </a:r>
            <a:r>
              <a:rPr lang="en-GB" sz="1200" dirty="0" smtClean="0"/>
              <a:t>2A</a:t>
            </a:r>
            <a:endParaRPr lang="en-GB" sz="1200" dirty="0"/>
          </a:p>
        </p:txBody>
      </p:sp>
      <p:sp>
        <p:nvSpPr>
          <p:cNvPr id="41" name="Textfeld 40"/>
          <p:cNvSpPr txBox="1"/>
          <p:nvPr/>
        </p:nvSpPr>
        <p:spPr>
          <a:xfrm>
            <a:off x="3202075" y="2318804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A2B</a:t>
            </a:r>
            <a:endParaRPr lang="en-GB" sz="1200" dirty="0"/>
          </a:p>
        </p:txBody>
      </p:sp>
      <p:sp>
        <p:nvSpPr>
          <p:cNvPr id="42" name="Textfeld 41"/>
          <p:cNvSpPr txBox="1"/>
          <p:nvPr/>
        </p:nvSpPr>
        <p:spPr>
          <a:xfrm>
            <a:off x="3498676" y="3446639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B2B</a:t>
            </a:r>
            <a:endParaRPr lang="en-GB" sz="1200" dirty="0"/>
          </a:p>
        </p:txBody>
      </p:sp>
      <p:sp>
        <p:nvSpPr>
          <p:cNvPr id="43" name="Textfeld 42"/>
          <p:cNvSpPr txBox="1"/>
          <p:nvPr/>
        </p:nvSpPr>
        <p:spPr>
          <a:xfrm>
            <a:off x="6272691" y="3441009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R2R</a:t>
            </a:r>
            <a:endParaRPr lang="en-GB" sz="1200" dirty="0"/>
          </a:p>
        </p:txBody>
      </p:sp>
      <p:sp>
        <p:nvSpPr>
          <p:cNvPr id="44" name="Textfeld 43"/>
          <p:cNvSpPr txBox="1"/>
          <p:nvPr/>
        </p:nvSpPr>
        <p:spPr>
          <a:xfrm>
            <a:off x="4493345" y="2858964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R2B</a:t>
            </a:r>
            <a:endParaRPr lang="en-GB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4493344" y="3172366"/>
            <a:ext cx="48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B2R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60426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42672" y="4682247"/>
            <a:ext cx="1387813" cy="350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4024" y="422500"/>
            <a:ext cx="5413703" cy="857400"/>
          </a:xfrm>
        </p:spPr>
        <p:txBody>
          <a:bodyPr/>
          <a:lstStyle/>
          <a:p>
            <a:r>
              <a:rPr lang="en-GB" dirty="0" smtClean="0"/>
              <a:t>Visit us at the EBDVF 2018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3657" b="11868"/>
          <a:stretch/>
        </p:blipFill>
        <p:spPr>
          <a:xfrm>
            <a:off x="1359839" y="923655"/>
            <a:ext cx="6869761" cy="42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ctrTitle" idx="4294967295"/>
          </p:nvPr>
        </p:nvSpPr>
        <p:spPr>
          <a:xfrm>
            <a:off x="2361749" y="1072557"/>
            <a:ext cx="6613637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dirty="0" smtClean="0">
                <a:solidFill>
                  <a:srgbClr val="FFFFFF"/>
                </a:solidFill>
              </a:rPr>
              <a:t>Thank you!</a:t>
            </a:r>
            <a:endParaRPr lang="en" sz="9600" dirty="0">
              <a:solidFill>
                <a:srgbClr val="FFFFFF"/>
              </a:solidFill>
            </a:endParaRPr>
          </a:p>
        </p:txBody>
      </p:sp>
      <p:sp>
        <p:nvSpPr>
          <p:cNvPr id="303" name="Shape 303"/>
          <p:cNvSpPr txBox="1">
            <a:spLocks noGrp="1"/>
          </p:cNvSpPr>
          <p:nvPr>
            <p:ph type="subTitle" idx="4294967295"/>
          </p:nvPr>
        </p:nvSpPr>
        <p:spPr>
          <a:xfrm>
            <a:off x="2380675" y="2775675"/>
            <a:ext cx="4631400" cy="2243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dirty="0">
                <a:solidFill>
                  <a:srgbClr val="000000"/>
                </a:solidFill>
              </a:rPr>
              <a:t>Any questions?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dirty="0">
                <a:solidFill>
                  <a:srgbClr val="000000"/>
                </a:solidFill>
              </a:rPr>
              <a:t>@</a:t>
            </a:r>
            <a:r>
              <a:rPr lang="en" dirty="0" err="1">
                <a:solidFill>
                  <a:srgbClr val="000000"/>
                </a:solidFill>
              </a:rPr>
              <a:t>DataMarketAT</a:t>
            </a:r>
            <a:endParaRPr lang="en" dirty="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" dirty="0" err="1">
                <a:solidFill>
                  <a:srgbClr val="000000"/>
                </a:solidFill>
              </a:rPr>
              <a:t>ihai.lupu@researchstudio.at</a:t>
            </a:r>
            <a:endParaRPr lang="en" dirty="0">
              <a:solidFill>
                <a:srgbClr val="000000"/>
              </a:solidFill>
            </a:endParaRPr>
          </a:p>
        </p:txBody>
      </p:sp>
      <p:pic>
        <p:nvPicPr>
          <p:cNvPr id="304" name="Shape 304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001" y="1874860"/>
            <a:ext cx="1393800" cy="1393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F3BB3-9E40-9147-81FE-D73067A6EA1D}"/>
              </a:ext>
            </a:extLst>
          </p:cNvPr>
          <p:cNvSpPr txBox="1"/>
          <p:nvPr/>
        </p:nvSpPr>
        <p:spPr>
          <a:xfrm>
            <a:off x="3568735" y="3901189"/>
            <a:ext cx="4721165" cy="11695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73000"/>
                </a:schemeClr>
              </a:gs>
              <a:gs pos="100000">
                <a:srgbClr val="FFFFFF">
                  <a:shade val="100000"/>
                  <a:satMod val="115000"/>
                  <a:alpha val="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Dr. Mihai Lupu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DMA</a:t>
            </a:r>
            <a:r>
              <a:rPr lang="en-US" dirty="0"/>
              <a:t> Coordinator</a:t>
            </a:r>
          </a:p>
          <a:p>
            <a:pPr algn="r"/>
            <a:r>
              <a:rPr lang="en-US" dirty="0"/>
              <a:t>Studio Director | Research Studio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Data Science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Research Studios Austria</a:t>
            </a:r>
            <a:r>
              <a:rPr lang="en-US" dirty="0"/>
              <a:t> </a:t>
            </a:r>
            <a:r>
              <a:rPr lang="en-US" dirty="0" err="1"/>
              <a:t>Forschungsgesellschaft</a:t>
            </a:r>
            <a:r>
              <a:rPr lang="en-US" dirty="0"/>
              <a:t> </a:t>
            </a:r>
            <a:r>
              <a:rPr lang="en-US" dirty="0" err="1"/>
              <a:t>mbH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www.researchstudio.at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D4016-56E3-1D4D-8988-9484393B5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374" y="3901189"/>
            <a:ext cx="746927" cy="112039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4" name="Shape 2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7601" y="1"/>
            <a:ext cx="2934896" cy="51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2970213" y="1573161"/>
            <a:ext cx="3269672" cy="1514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15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Shape 2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7601" y="1"/>
            <a:ext cx="2934896" cy="514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0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9248" r="6110" b="26082"/>
          <a:stretch/>
        </p:blipFill>
        <p:spPr>
          <a:xfrm>
            <a:off x="1520658" y="825019"/>
            <a:ext cx="6116708" cy="29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9248" r="6110" b="26082"/>
          <a:stretch/>
        </p:blipFill>
        <p:spPr>
          <a:xfrm>
            <a:off x="1520658" y="825019"/>
            <a:ext cx="6116708" cy="2978254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1726464" y="200139"/>
            <a:ext cx="1380037" cy="1358305"/>
            <a:chOff x="1313161" y="37481"/>
            <a:chExt cx="1380037" cy="1358305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161" y="37481"/>
              <a:ext cx="1380037" cy="1358305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1376125" y="392789"/>
              <a:ext cx="1257576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599187"/>
                  </a:solidFill>
                  <a:latin typeface="Calibri" panose="020F0502020204030204"/>
                  <a:ea typeface="+mn-ea"/>
                </a:rPr>
                <a:t>Service Providers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4796357" y="25032"/>
            <a:ext cx="1155352" cy="1350005"/>
            <a:chOff x="4796357" y="38782"/>
            <a:chExt cx="1155352" cy="1350005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357" y="38782"/>
              <a:ext cx="1155352" cy="1350005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4833372" y="473774"/>
              <a:ext cx="1086164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6A9CB6"/>
                  </a:solidFill>
                  <a:latin typeface="Calibri" panose="020F0502020204030204"/>
                  <a:ea typeface="+mn-ea"/>
                </a:rPr>
                <a:t>Data Providers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1647176" y="3652474"/>
            <a:ext cx="1538614" cy="1432503"/>
            <a:chOff x="1647176" y="3679974"/>
            <a:chExt cx="1538614" cy="1432503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176" y="3679974"/>
              <a:ext cx="1538614" cy="1432503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1688426" y="3970995"/>
              <a:ext cx="1460409" cy="70788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700" b="1" kern="1200" dirty="0" smtClean="0">
                  <a:solidFill>
                    <a:srgbClr val="DEAF44"/>
                  </a:solidFill>
                  <a:latin typeface="Calibri" panose="020F0502020204030204"/>
                  <a:ea typeface="+mn-ea"/>
                </a:rPr>
                <a:t>Infrastructure Providers</a:t>
              </a:r>
            </a:p>
            <a:p>
              <a:pPr algn="ctr">
                <a:defRPr/>
              </a:pPr>
              <a:endParaRPr lang="en-GB" sz="600" b="1" kern="1200" dirty="0" smtClean="0">
                <a:solidFill>
                  <a:srgbClr val="DEAF44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-36114" y="54046"/>
            <a:ext cx="442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err="1" smtClean="0">
                <a:latin typeface="Titillium Web" panose="020B0604020202020204" charset="0"/>
              </a:rPr>
              <a:t>Offer</a:t>
            </a:r>
            <a:endParaRPr lang="de-AT" sz="3200" b="1" dirty="0">
              <a:latin typeface="Titillium Web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9248" r="6110" b="26082"/>
          <a:stretch/>
        </p:blipFill>
        <p:spPr>
          <a:xfrm>
            <a:off x="1520658" y="825019"/>
            <a:ext cx="6116708" cy="2978254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6066325" y="317983"/>
            <a:ext cx="1800646" cy="1737020"/>
            <a:chOff x="6303021" y="495198"/>
            <a:chExt cx="1800646" cy="173702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021" y="495198"/>
              <a:ext cx="1800646" cy="1737020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6568744" y="903535"/>
              <a:ext cx="1449235" cy="98488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de-AT" sz="3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endParaRPr lang="de-AT" sz="8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9D4092"/>
                  </a:solidFill>
                  <a:latin typeface="Calibri" panose="020F0502020204030204"/>
                  <a:ea typeface="+mn-ea"/>
                </a:rPr>
                <a:t>Data Market Customers</a:t>
              </a:r>
            </a:p>
            <a:p>
              <a:pPr algn="ctr">
                <a:defRPr/>
              </a:pPr>
              <a:endParaRPr lang="de-AT" sz="8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endParaRPr lang="de-AT" sz="3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-36114" y="54046"/>
            <a:ext cx="442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latin typeface="Titillium Web" panose="020B0604020202020204" charset="0"/>
              </a:rPr>
              <a:t>Demand</a:t>
            </a:r>
            <a:endParaRPr lang="de-AT" sz="3200" b="1" dirty="0">
              <a:latin typeface="Titillium Web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7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9248" r="6110" b="26082"/>
          <a:stretch/>
        </p:blipFill>
        <p:spPr>
          <a:xfrm>
            <a:off x="1520658" y="825019"/>
            <a:ext cx="6116708" cy="2978254"/>
          </a:xfrm>
          <a:prstGeom prst="rect">
            <a:avLst/>
          </a:prstGeom>
        </p:spPr>
      </p:pic>
      <p:grpSp>
        <p:nvGrpSpPr>
          <p:cNvPr id="27" name="Gruppieren 26"/>
          <p:cNvGrpSpPr/>
          <p:nvPr/>
        </p:nvGrpSpPr>
        <p:grpSpPr>
          <a:xfrm>
            <a:off x="6066325" y="317983"/>
            <a:ext cx="1800646" cy="1737020"/>
            <a:chOff x="6303021" y="495198"/>
            <a:chExt cx="1800646" cy="1737020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021" y="495198"/>
              <a:ext cx="1800646" cy="1737020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6568744" y="903535"/>
              <a:ext cx="1449235" cy="98488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de-AT" sz="3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endParaRPr lang="de-AT" sz="8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9D4092"/>
                  </a:solidFill>
                  <a:latin typeface="Calibri" panose="020F0502020204030204"/>
                  <a:ea typeface="+mn-ea"/>
                </a:rPr>
                <a:t>Data Market Customers</a:t>
              </a:r>
            </a:p>
            <a:p>
              <a:pPr algn="ctr">
                <a:defRPr/>
              </a:pPr>
              <a:endParaRPr lang="de-AT" sz="8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endParaRPr lang="de-AT" sz="300" b="1" kern="1200" dirty="0" smtClean="0">
                <a:solidFill>
                  <a:srgbClr val="9D4092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-36114" y="54046"/>
            <a:ext cx="442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latin typeface="Titillium Web" panose="020B0604020202020204" charset="0"/>
              </a:rPr>
              <a:t>Demand</a:t>
            </a:r>
            <a:endParaRPr lang="de-AT" sz="3200" b="1" dirty="0">
              <a:latin typeface="Titillium Web" panose="020B0604020202020204" charset="0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6263296" y="2495698"/>
            <a:ext cx="1500588" cy="1465142"/>
            <a:chOff x="6263296" y="2495698"/>
            <a:chExt cx="1500588" cy="1465142"/>
          </a:xfrm>
        </p:grpSpPr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296" y="2495698"/>
              <a:ext cx="1500588" cy="1465142"/>
            </a:xfrm>
            <a:prstGeom prst="rect">
              <a:avLst/>
            </a:prstGeom>
          </p:spPr>
        </p:pic>
        <p:sp>
          <p:nvSpPr>
            <p:cNvPr id="35" name="Textfeld 34"/>
            <p:cNvSpPr txBox="1"/>
            <p:nvPr/>
          </p:nvSpPr>
          <p:spPr>
            <a:xfrm>
              <a:off x="6309845" y="2912560"/>
              <a:ext cx="1399479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de-AT" sz="900" b="1" kern="1200" dirty="0" smtClean="0">
                <a:solidFill>
                  <a:srgbClr val="60973F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60973F"/>
                  </a:solidFill>
                  <a:latin typeface="Calibri" panose="020F0502020204030204"/>
                  <a:ea typeface="+mn-ea"/>
                </a:rPr>
                <a:t>End Users</a:t>
              </a:r>
              <a:br>
                <a:rPr lang="de-AT" sz="1800" b="1" kern="1200" dirty="0" smtClean="0">
                  <a:solidFill>
                    <a:srgbClr val="60973F"/>
                  </a:solidFill>
                  <a:latin typeface="Calibri" panose="020F0502020204030204"/>
                  <a:ea typeface="+mn-ea"/>
                </a:rPr>
              </a:br>
              <a:endParaRPr lang="de-AT" sz="900" b="1" kern="1200" dirty="0" smtClean="0">
                <a:solidFill>
                  <a:srgbClr val="60973F"/>
                </a:solidFill>
                <a:latin typeface="Calibri" panose="020F0502020204030204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25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9248" r="6110" b="26082"/>
          <a:stretch/>
        </p:blipFill>
        <p:spPr>
          <a:xfrm>
            <a:off x="1520658" y="825019"/>
            <a:ext cx="6116708" cy="2978254"/>
          </a:xfrm>
          <a:prstGeom prst="rect">
            <a:avLst/>
          </a:prstGeom>
        </p:spPr>
      </p:pic>
      <p:grpSp>
        <p:nvGrpSpPr>
          <p:cNvPr id="24" name="Gruppieren 23"/>
          <p:cNvGrpSpPr/>
          <p:nvPr/>
        </p:nvGrpSpPr>
        <p:grpSpPr>
          <a:xfrm>
            <a:off x="4486460" y="2495697"/>
            <a:ext cx="1419325" cy="2202206"/>
            <a:chOff x="4486460" y="2750076"/>
            <a:chExt cx="1419325" cy="2202206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460" y="2750076"/>
              <a:ext cx="1419325" cy="2202206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4786423" y="3958184"/>
              <a:ext cx="1071237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de-AT" sz="800" b="1" kern="1200" dirty="0" smtClean="0">
                <a:solidFill>
                  <a:srgbClr val="AC434C"/>
                </a:solidFill>
                <a:latin typeface="Calibri" panose="020F0502020204030204"/>
                <a:ea typeface="+mn-ea"/>
              </a:endParaRPr>
            </a:p>
            <a:p>
              <a:pPr algn="ctr">
                <a:defRPr/>
              </a:pPr>
              <a:r>
                <a:rPr lang="de-AT" sz="1800" b="1" kern="1200" dirty="0" smtClean="0">
                  <a:solidFill>
                    <a:srgbClr val="AC434C"/>
                  </a:solidFill>
                  <a:latin typeface="Calibri" panose="020F0502020204030204"/>
                  <a:ea typeface="+mn-ea"/>
                </a:rPr>
                <a:t>Brokers</a:t>
              </a:r>
            </a:p>
            <a:p>
              <a:pPr algn="ctr">
                <a:defRPr/>
              </a:pPr>
              <a:endParaRPr lang="de-AT" sz="600" b="1" kern="1200" dirty="0" smtClean="0">
                <a:solidFill>
                  <a:srgbClr val="AC434C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-36114" y="54046"/>
            <a:ext cx="442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err="1" smtClean="0">
                <a:latin typeface="Titillium Web" panose="020B0604020202020204" charset="0"/>
              </a:rPr>
              <a:t>Brokerage</a:t>
            </a:r>
            <a:endParaRPr lang="de-AT" sz="3200" b="1" dirty="0">
              <a:latin typeface="Titillium Web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dele template">
  <a:themeElements>
    <a:clrScheme name="Benutzerdefiniert 2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CC1025"/>
      </a:accent1>
      <a:accent2>
        <a:srgbClr val="3FB5D0"/>
      </a:accent2>
      <a:accent3>
        <a:srgbClr val="686969"/>
      </a:accent3>
      <a:accent4>
        <a:srgbClr val="489EB9"/>
      </a:accent4>
      <a:accent5>
        <a:srgbClr val="B1B1B0"/>
      </a:accent5>
      <a:accent6>
        <a:srgbClr val="C8414A"/>
      </a:accent6>
      <a:hlink>
        <a:srgbClr val="C83846"/>
      </a:hlink>
      <a:folHlink>
        <a:srgbClr val="C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aMarketTemplate" id="{F0635974-DB88-6B41-B409-F0BE6B8FE352}" vid="{5BCE3099-5E15-C144-962D-165E5945E2AB}"/>
    </a:ext>
  </a:extLst>
</a:theme>
</file>

<file path=ppt/theme/theme2.xml><?xml version="1.0" encoding="utf-8"?>
<a:theme xmlns:a="http://schemas.openxmlformats.org/drawingml/2006/main" name="1_Fidel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Fidele template</Template>
  <TotalTime>0</TotalTime>
  <Words>349</Words>
  <Application>Microsoft Office PowerPoint</Application>
  <PresentationFormat>Bildschirmpräsentation (16:9)</PresentationFormat>
  <Paragraphs>133</Paragraphs>
  <Slides>23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Wingdings</vt:lpstr>
      <vt:lpstr>Calibri</vt:lpstr>
      <vt:lpstr>Titillium Web</vt:lpstr>
      <vt:lpstr>Fidele template</vt:lpstr>
      <vt:lpstr>1_Fidele template</vt:lpstr>
      <vt:lpstr>Data Market Austria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timeline</vt:lpstr>
      <vt:lpstr>PowerPoint-Präsentation</vt:lpstr>
      <vt:lpstr>Data Management</vt:lpstr>
      <vt:lpstr>Data Management interfaces</vt:lpstr>
      <vt:lpstr>DMA Service API Editor I</vt:lpstr>
      <vt:lpstr>“DMA Data Model License” generation</vt:lpstr>
      <vt:lpstr>Final Report on Legal, Social and Cultural Aspects</vt:lpstr>
      <vt:lpstr>Forest (Change) Monitoring</vt:lpstr>
      <vt:lpstr>Detecting Practical Borders of Prediction Models  Classifying T-Mobile Data: Absolute Clusters</vt:lpstr>
      <vt:lpstr>PowerPoint-Präsentation</vt:lpstr>
      <vt:lpstr>Outlook</vt:lpstr>
      <vt:lpstr>Visit us at the EBDVF 2018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Market Austria</dc:title>
  <dc:creator>Mihai Lupu</dc:creator>
  <cp:lastModifiedBy>Sanchez Solis Barbara</cp:lastModifiedBy>
  <cp:revision>29</cp:revision>
  <dcterms:created xsi:type="dcterms:W3CDTF">2018-10-01T09:21:13Z</dcterms:created>
  <dcterms:modified xsi:type="dcterms:W3CDTF">2018-10-25T12:37:13Z</dcterms:modified>
</cp:coreProperties>
</file>