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sldIdLst>
    <p:sldId id="258" r:id="rId6"/>
    <p:sldId id="259" r:id="rId7"/>
    <p:sldId id="260" r:id="rId8"/>
    <p:sldId id="270" r:id="rId9"/>
    <p:sldId id="262" r:id="rId10"/>
    <p:sldId id="269" r:id="rId11"/>
    <p:sldId id="283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3D0AD2-22B5-48DB-B7BF-4326E81EB3A0}">
          <p14:sldIdLst>
            <p14:sldId id="258"/>
            <p14:sldId id="259"/>
            <p14:sldId id="260"/>
            <p14:sldId id="270"/>
            <p14:sldId id="262"/>
            <p14:sldId id="269"/>
            <p14:sldId id="28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90B"/>
    <a:srgbClr val="004481"/>
    <a:srgbClr val="99B5CD"/>
    <a:srgbClr val="4D7CA6"/>
    <a:srgbClr val="4B4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50" y="78"/>
      </p:cViewPr>
      <p:guideLst>
        <p:guide orient="horz" pos="2160"/>
        <p:guide pos="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B33DA-1936-4A88-BF6C-7465DA396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75697"/>
            <a:ext cx="9144000" cy="527533"/>
          </a:xfrm>
        </p:spPr>
        <p:txBody>
          <a:bodyPr anchor="t" anchorCtr="0">
            <a:normAutofit/>
          </a:bodyPr>
          <a:lstStyle>
            <a:lvl1pPr algn="ctr">
              <a:lnSpc>
                <a:spcPts val="2600"/>
              </a:lnSpc>
              <a:defRPr sz="2400" b="0">
                <a:solidFill>
                  <a:srgbClr val="4B4B4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C432BB-F9A8-4A93-86AF-7099AE8F3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4746"/>
            <a:ext cx="9144000" cy="365126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baseline="0">
                <a:solidFill>
                  <a:srgbClr val="4B4B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DA1E08-0E65-441D-ADA1-B701E285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F67116-564E-40C3-BA9D-260BE6FC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9A3041-6B1E-4EDE-B622-52049BDF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FDB570-F2F0-488D-9021-7617387D7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8" y="2205286"/>
            <a:ext cx="5727750" cy="244742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313C5FC-00EE-4B25-9D6F-3D54711F6E5A}"/>
              </a:ext>
            </a:extLst>
          </p:cNvPr>
          <p:cNvSpPr/>
          <p:nvPr userDrawn="1"/>
        </p:nvSpPr>
        <p:spPr>
          <a:xfrm>
            <a:off x="0" y="0"/>
            <a:ext cx="3429000" cy="1162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3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7583F-9752-4FC8-854C-1F3ABD52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5592419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931EF12-CA64-42E8-BBBD-8130D3413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5592419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53BBC3-6993-490F-A5A7-4F00DA3FB9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5E9A183-44AB-4F4F-813E-59519686CA41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5D0427B-585E-4073-B317-811CF1DE2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168" y="2602800"/>
            <a:ext cx="5028675" cy="341513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8265E50-184B-4FF3-BBC6-A1557A9A9E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9563" y="0"/>
            <a:ext cx="55324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901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7583F-9752-4FC8-854C-1F3ABD52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5592419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931EF12-CA64-42E8-BBBD-8130D3413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5592419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53BBC3-6993-490F-A5A7-4F00DA3FB9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5E9A183-44AB-4F4F-813E-59519686CA41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5D0427B-585E-4073-B317-811CF1DE2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168" y="2602801"/>
            <a:ext cx="5028675" cy="20405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8265E50-184B-4FF3-BBC6-A1557A9A9E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9563" y="0"/>
            <a:ext cx="55324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68BAE93D-4852-4DA2-8136-6E92622E74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7312" y="4871926"/>
            <a:ext cx="1631879" cy="6343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Bildplatzhalter 20">
            <a:extLst>
              <a:ext uri="{FF2B5EF4-FFF2-40B4-BE49-F238E27FC236}">
                <a16:creationId xmlns:a16="http://schemas.microsoft.com/office/drawing/2014/main" id="{53868E08-2DF9-4F35-BA6C-0E5851B68B5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18668" y="4665541"/>
            <a:ext cx="1440000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91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13A76D5-2FAD-4D58-B3DB-D3180E356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B7583F-9752-4FC8-854C-1F3ABD52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5592419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DB26ED-231E-454D-A561-23021449E4AB}" type="datetimeFigureOut">
              <a:rPr lang="de-DE" smtClean="0"/>
              <a:pPr/>
              <a:t>19.10.2018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4068E8-BD5A-4B27-9A24-1F0771D6895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931EF12-CA64-42E8-BBBD-8130D3413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5592419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4506BC-A6AE-449B-9F02-546952E5D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61D495F-AE4F-4A21-BC4C-F7E8283A8DCF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477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B33DA-1936-4A88-BF6C-7465DA396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75697"/>
            <a:ext cx="9144000" cy="527533"/>
          </a:xfrm>
        </p:spPr>
        <p:txBody>
          <a:bodyPr anchor="t" anchorCtr="0">
            <a:normAutofit/>
          </a:bodyPr>
          <a:lstStyle>
            <a:lvl1pPr algn="ctr">
              <a:lnSpc>
                <a:spcPts val="2600"/>
              </a:lnSpc>
              <a:defRPr sz="2400" b="0">
                <a:solidFill>
                  <a:srgbClr val="4B4B4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DA1E08-0E65-441D-ADA1-B701E285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F67116-564E-40C3-BA9D-260BE6FC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9A3041-6B1E-4EDE-B622-52049BDF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FDB570-F2F0-488D-9021-7617387D7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8" y="2205286"/>
            <a:ext cx="5727750" cy="244742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313C5FC-00EE-4B25-9D6F-3D54711F6E5A}"/>
              </a:ext>
            </a:extLst>
          </p:cNvPr>
          <p:cNvSpPr/>
          <p:nvPr userDrawn="1"/>
        </p:nvSpPr>
        <p:spPr>
          <a:xfrm>
            <a:off x="0" y="0"/>
            <a:ext cx="3429000" cy="1162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A7BD1E9-3123-4FEC-851C-5F5001FEFA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0944" y="5496339"/>
            <a:ext cx="2155891" cy="1225136"/>
          </a:xfrm>
        </p:spPr>
        <p:txBody>
          <a:bodyPr>
            <a:normAutofit/>
          </a:bodyPr>
          <a:lstStyle>
            <a:lvl2pPr marL="0" indent="0">
              <a:buNone/>
              <a:defRPr sz="1200"/>
            </a:lvl2pPr>
          </a:lstStyle>
          <a:p>
            <a:pPr lvl="1"/>
            <a:r>
              <a:rPr lang="de-DE" dirty="0"/>
              <a:t>Daten</a:t>
            </a:r>
          </a:p>
        </p:txBody>
      </p:sp>
    </p:spTree>
    <p:extLst>
      <p:ext uri="{BB962C8B-B14F-4D97-AF65-F5344CB8AC3E}">
        <p14:creationId xmlns:p14="http://schemas.microsoft.com/office/powerpoint/2010/main" val="86666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DB26ED-231E-454D-A561-23021449E4AB}" type="datetimeFigureOut">
              <a:rPr lang="de-DE" smtClean="0"/>
              <a:pPr/>
              <a:t>19.10.2018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4068E8-BD5A-4B27-9A24-1F0771D6895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4506BC-A6AE-449B-9F02-546952E5D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61D495F-AE4F-4A21-BC4C-F7E8283A8DCF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64CCE305-F9F6-4429-9157-75F1E8D12F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9CF70EFB-F717-4A38-BBFE-CC0D4CC834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99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85B325-14A9-41B6-AF81-993B05DB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7A59F8-0309-4922-B160-41C49031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29F4F-8D95-433C-9469-0266AA4F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B54051D-133C-442C-B783-9BE39A32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8315740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9FE964EE-E124-4699-8F09-63B5697F1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66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B33DA-1936-4A88-BF6C-7465DA396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75697"/>
            <a:ext cx="9144000" cy="527533"/>
          </a:xfrm>
        </p:spPr>
        <p:txBody>
          <a:bodyPr anchor="t" anchorCtr="0">
            <a:normAutofit/>
          </a:bodyPr>
          <a:lstStyle>
            <a:lvl1pPr algn="ctr">
              <a:lnSpc>
                <a:spcPts val="2600"/>
              </a:lnSpc>
              <a:defRPr sz="2400" b="0">
                <a:solidFill>
                  <a:srgbClr val="4B4B4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C432BB-F9A8-4A93-86AF-7099AE8F3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4746"/>
            <a:ext cx="9144000" cy="365126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baseline="0">
                <a:solidFill>
                  <a:srgbClr val="4B4B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DA1E08-0E65-441D-ADA1-B701E285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F67116-564E-40C3-BA9D-260BE6FC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9A3041-6B1E-4EDE-B622-52049BDF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FDB570-F2F0-488D-9021-7617387D7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8" y="2205286"/>
            <a:ext cx="5727750" cy="244742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313C5FC-00EE-4B25-9D6F-3D54711F6E5A}"/>
              </a:ext>
            </a:extLst>
          </p:cNvPr>
          <p:cNvSpPr/>
          <p:nvPr userDrawn="1"/>
        </p:nvSpPr>
        <p:spPr>
          <a:xfrm>
            <a:off x="0" y="0"/>
            <a:ext cx="3429000" cy="1162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1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8361A-FD18-49ED-8C2F-4A8F556FF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9244" y="1947600"/>
            <a:ext cx="2520000" cy="15917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268287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9D81AA-B317-41EA-A082-D7E0E4BB8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35038"/>
            <a:ext cx="2520000" cy="163648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DB26ED-231E-454D-A561-23021449E4AB}" type="datetimeFigureOut">
              <a:rPr lang="de-DE" smtClean="0"/>
              <a:pPr/>
              <a:t>19.10.2018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4068E8-BD5A-4B27-9A24-1F0771D6895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87E1E09-1E91-4CFB-870E-23FC726E8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B96FD0A-C7CB-45E1-98A1-C7789336388B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157C7515-83B2-4656-A15A-23EC455408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76650"/>
            <a:ext cx="12192000" cy="3181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661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61963115-C2C3-40E4-B0E6-5B398DBF9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3657"/>
            <a:ext cx="6228114" cy="529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8361A-FD18-49ED-8C2F-4A8F556FF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5631" y="2563044"/>
            <a:ext cx="2568074" cy="3600000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Aft>
                <a:spcPts val="0"/>
              </a:spcAft>
              <a:buNone/>
              <a:defRPr sz="1300">
                <a:solidFill>
                  <a:srgbClr val="4D7CA6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A030483-391E-4436-8067-736D1F4BA42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405917" y="3258000"/>
            <a:ext cx="2568074" cy="1304061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Aft>
                <a:spcPts val="0"/>
              </a:spcAft>
              <a:buNone/>
              <a:defRPr sz="1300">
                <a:solidFill>
                  <a:srgbClr val="99B5CD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8A645E2-5FB4-4B94-B8CA-9553424A677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5631" y="1976003"/>
            <a:ext cx="2568074" cy="59487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Aft>
                <a:spcPts val="0"/>
              </a:spcAft>
              <a:buNone/>
              <a:defRPr sz="1500" b="1" cap="all" baseline="0">
                <a:solidFill>
                  <a:srgbClr val="4D7CA6"/>
                </a:solidFill>
              </a:defRPr>
            </a:lvl1pPr>
          </a:lstStyle>
          <a:p>
            <a:pPr lvl="0"/>
            <a:r>
              <a:rPr lang="de-DE" dirty="0"/>
              <a:t>MEMBERS OF </a:t>
            </a:r>
          </a:p>
          <a:p>
            <a:pPr lvl="0"/>
            <a:r>
              <a:rPr lang="de-DE" dirty="0"/>
              <a:t>BBMRI-ERIC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976C3B8-17FB-48F6-9BD9-8E407015683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405917" y="2696779"/>
            <a:ext cx="2568074" cy="5948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EB690B"/>
              </a:buClr>
              <a:buSzPct val="85000"/>
              <a:buFontTx/>
              <a:buNone/>
              <a:tabLst/>
              <a:defRPr sz="1500" b="1" cap="all" baseline="0">
                <a:solidFill>
                  <a:srgbClr val="4D7CA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EB690B"/>
              </a:buClr>
              <a:buSzPct val="85000"/>
              <a:buFontTx/>
              <a:buNone/>
              <a:tabLst/>
              <a:defRPr/>
            </a:pPr>
            <a:r>
              <a:rPr lang="de-DE" dirty="0" err="1"/>
              <a:t>BBMObERVERS</a:t>
            </a:r>
            <a:r>
              <a:rPr lang="de-DE" dirty="0"/>
              <a:t> OF </a:t>
            </a:r>
          </a:p>
          <a:p>
            <a:pPr lvl="0"/>
            <a:r>
              <a:rPr lang="de-DE" dirty="0"/>
              <a:t>RI-ERIC</a:t>
            </a:r>
          </a:p>
        </p:txBody>
      </p:sp>
    </p:spTree>
    <p:extLst>
      <p:ext uri="{BB962C8B-B14F-4D97-AF65-F5344CB8AC3E}">
        <p14:creationId xmlns:p14="http://schemas.microsoft.com/office/powerpoint/2010/main" val="3875534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876220C-510E-4E03-A4E9-776481421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CE516D-0494-449C-8A38-711EBA0CAB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15103CB-EE70-4B8B-A110-D5E87FC7DE50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4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8361A-FD18-49ED-8C2F-4A8F556FF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9244" y="1947600"/>
            <a:ext cx="2520000" cy="15917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268287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9D81AA-B317-41EA-A082-D7E0E4BB8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35038"/>
            <a:ext cx="2520000" cy="163648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DB26ED-231E-454D-A561-23021449E4AB}" type="datetimeFigureOut">
              <a:rPr lang="de-DE" smtClean="0"/>
              <a:pPr/>
              <a:t>19.10.2018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4068E8-BD5A-4B27-9A24-1F0771D6895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87E1E09-1E91-4CFB-870E-23FC726E8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B96FD0A-C7CB-45E1-98A1-C7789336388B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157C7515-83B2-4656-A15A-23EC455408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76650"/>
            <a:ext cx="12192000" cy="3181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2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40" y="0"/>
            <a:ext cx="476316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71729F-3B42-4962-A8D9-4F21D872C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07"/>
          <a:stretch/>
        </p:blipFill>
        <p:spPr>
          <a:xfrm>
            <a:off x="2011" y="0"/>
            <a:ext cx="6655982" cy="685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0B28074-4D65-43F5-800D-4C4E6C28565F}"/>
              </a:ext>
            </a:extLst>
          </p:cNvPr>
          <p:cNvSpPr/>
          <p:nvPr userDrawn="1"/>
        </p:nvSpPr>
        <p:spPr>
          <a:xfrm>
            <a:off x="2832653" y="4822059"/>
            <a:ext cx="2920451" cy="141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E794F97-A06B-4B04-A3BA-E33BAF578EF2}"/>
              </a:ext>
            </a:extLst>
          </p:cNvPr>
          <p:cNvSpPr/>
          <p:nvPr userDrawn="1"/>
        </p:nvSpPr>
        <p:spPr>
          <a:xfrm>
            <a:off x="4184372" y="3479716"/>
            <a:ext cx="2345637" cy="1704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C3A238-B4D2-4F2E-ABE6-211D317AE676}"/>
              </a:ext>
            </a:extLst>
          </p:cNvPr>
          <p:cNvSpPr/>
          <p:nvPr userDrawn="1"/>
        </p:nvSpPr>
        <p:spPr>
          <a:xfrm>
            <a:off x="357809" y="2474843"/>
            <a:ext cx="2554356" cy="1704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B7583F-9752-4FC8-854C-1F3ABD52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5592419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931EF12-CA64-42E8-BBBD-8130D3413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5592419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53BBC3-6993-490F-A5A7-4F00DA3FB9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5E9A183-44AB-4F4F-813E-59519686CA41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29F919AF-848D-4DF4-BCBD-61EB38DE7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5529" y="3119336"/>
            <a:ext cx="2647124" cy="946339"/>
          </a:xfrm>
        </p:spPr>
        <p:txBody>
          <a:bodyPr>
            <a:noAutofit/>
          </a:bodyPr>
          <a:lstStyle>
            <a:lvl1pPr marL="0" indent="0" algn="r">
              <a:spcAft>
                <a:spcPts val="0"/>
              </a:spcAft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DA084A5D-6CAA-4699-BAFB-4E172874FD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529" y="2914319"/>
            <a:ext cx="2647124" cy="428769"/>
          </a:xfrm>
        </p:spPr>
        <p:txBody>
          <a:bodyPr>
            <a:noAutofit/>
          </a:bodyPr>
          <a:lstStyle>
            <a:lvl1pPr marL="0" indent="0" algn="r">
              <a:buNone/>
              <a:defRPr sz="2000" b="1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Test eingeben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DE27BDEF-21CC-411E-BE11-83EBDE117E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44616" y="4140035"/>
            <a:ext cx="2647124" cy="946339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0D83817-4877-4D57-8E6C-3642EDD9AC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4616" y="3945528"/>
            <a:ext cx="2647124" cy="428769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Test eingeben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3D78CE80-AE0E-40B9-BB64-5A0923AC8D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32653" y="5096884"/>
            <a:ext cx="2647124" cy="946339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all" baseline="0">
                <a:solidFill>
                  <a:srgbClr val="EB690B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D39BDB0-1698-41C2-8723-A776F68F7C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2653" y="4891867"/>
            <a:ext cx="2647124" cy="428769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baseline="0">
                <a:solidFill>
                  <a:srgbClr val="EB690B"/>
                </a:solidFill>
              </a:defRPr>
            </a:lvl1pPr>
          </a:lstStyle>
          <a:p>
            <a:pPr lvl="0"/>
            <a:r>
              <a:rPr lang="de-DE" dirty="0"/>
              <a:t>Test eingeben</a:t>
            </a:r>
          </a:p>
        </p:txBody>
      </p:sp>
    </p:spTree>
    <p:extLst>
      <p:ext uri="{BB962C8B-B14F-4D97-AF65-F5344CB8AC3E}">
        <p14:creationId xmlns:p14="http://schemas.microsoft.com/office/powerpoint/2010/main" val="3883265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bank Direc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F0A0FF4-C999-46BE-B50E-D6AC654FC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B7583F-9752-4FC8-854C-1F3ABD52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5592419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DB26ED-231E-454D-A561-23021449E4AB}" type="datetimeFigureOut">
              <a:rPr lang="de-DE" smtClean="0"/>
              <a:pPr/>
              <a:t>19.10.2018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4068E8-BD5A-4B27-9A24-1F0771D6895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931EF12-CA64-42E8-BBBD-8130D3413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5592419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4506BC-A6AE-449B-9F02-546952E5D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61D495F-AE4F-4A21-BC4C-F7E8283A8DCF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77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ti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8361A-FD18-49ED-8C2F-4A8F556FF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168" y="2602800"/>
            <a:ext cx="4320675" cy="36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9D81AA-B317-41EA-A082-D7E0E4BB8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6222" y="2602800"/>
            <a:ext cx="4320000" cy="36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3324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times with Portra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8361A-FD18-49ED-8C2F-4A8F556FF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168" y="2602800"/>
            <a:ext cx="4320675" cy="22235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9D81AA-B317-41EA-A082-D7E0E4BB8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6222" y="2602800"/>
            <a:ext cx="4320000" cy="22235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92E0C03-9150-4514-A4BF-50DE467BBD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74200" y="5088087"/>
            <a:ext cx="1631879" cy="6343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C91350B0-1CEB-4EA0-A360-0872FB1D43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10434" y="5773912"/>
            <a:ext cx="1631879" cy="6343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330AEDFD-40CC-4C87-948F-C5CE499B60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0282" y="5088087"/>
            <a:ext cx="1631879" cy="6343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58A829A1-ADFC-4BC1-AF2F-E3D69F63E7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4200" y="4881702"/>
            <a:ext cx="1440000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2" name="Bildplatzhalter 20">
            <a:extLst>
              <a:ext uri="{FF2B5EF4-FFF2-40B4-BE49-F238E27FC236}">
                <a16:creationId xmlns:a16="http://schemas.microsoft.com/office/drawing/2014/main" id="{65509E9E-5BEB-497C-A053-7C25ECF81A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70434" y="5135564"/>
            <a:ext cx="1440000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966C5C00-D028-4589-8901-A315799E892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81638" y="4881702"/>
            <a:ext cx="1440000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503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FBAC44E-6025-4998-8F63-2CD0450E7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168" y="2602800"/>
            <a:ext cx="8991054" cy="36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16074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7583F-9752-4FC8-854C-1F3ABD52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5592419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931EF12-CA64-42E8-BBBD-8130D3413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5592419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53BBC3-6993-490F-A5A7-4F00DA3FB9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5E9A183-44AB-4F4F-813E-59519686CA41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5D0427B-585E-4073-B317-811CF1DE2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168" y="2602800"/>
            <a:ext cx="5028675" cy="341513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8265E50-184B-4FF3-BBC6-A1557A9A9E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9563" y="0"/>
            <a:ext cx="55324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3825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7583F-9752-4FC8-854C-1F3ABD52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5592419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931EF12-CA64-42E8-BBBD-8130D3413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5592419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53BBC3-6993-490F-A5A7-4F00DA3FB9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5E9A183-44AB-4F4F-813E-59519686CA41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5D0427B-585E-4073-B317-811CF1DE2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168" y="2602801"/>
            <a:ext cx="5028675" cy="20405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8265E50-184B-4FF3-BBC6-A1557A9A9E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9563" y="0"/>
            <a:ext cx="55324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68BAE93D-4852-4DA2-8136-6E92622E74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7312" y="4871926"/>
            <a:ext cx="1631879" cy="6343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Bildplatzhalter 20">
            <a:extLst>
              <a:ext uri="{FF2B5EF4-FFF2-40B4-BE49-F238E27FC236}">
                <a16:creationId xmlns:a16="http://schemas.microsoft.com/office/drawing/2014/main" id="{53868E08-2DF9-4F35-BA6C-0E5851B68B5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18668" y="4665541"/>
            <a:ext cx="1440000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508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ty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6854FA8-8B09-4D05-AF78-188B7744F4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D661568-8F31-45CA-AE99-F4E4908D04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6DB0163-36B9-4F40-93F1-3197BC473E65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992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13A76D5-2FAD-4D58-B3DB-D3180E356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B7583F-9752-4FC8-854C-1F3ABD52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5592419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DB26ED-231E-454D-A561-23021449E4AB}" type="datetimeFigureOut">
              <a:rPr lang="de-DE" smtClean="0"/>
              <a:pPr/>
              <a:t>19.10.2018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4068E8-BD5A-4B27-9A24-1F0771D6895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931EF12-CA64-42E8-BBBD-8130D3413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5592419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4506BC-A6AE-449B-9F02-546952E5D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61D495F-AE4F-4A21-BC4C-F7E8283A8DCF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12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B33DA-1936-4A88-BF6C-7465DA396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75697"/>
            <a:ext cx="9144000" cy="527533"/>
          </a:xfrm>
        </p:spPr>
        <p:txBody>
          <a:bodyPr anchor="t" anchorCtr="0">
            <a:normAutofit/>
          </a:bodyPr>
          <a:lstStyle>
            <a:lvl1pPr algn="ctr">
              <a:lnSpc>
                <a:spcPts val="2600"/>
              </a:lnSpc>
              <a:defRPr sz="2400" b="0">
                <a:solidFill>
                  <a:srgbClr val="4B4B4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DA1E08-0E65-441D-ADA1-B701E285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F67116-564E-40C3-BA9D-260BE6FC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9A3041-6B1E-4EDE-B622-52049BDF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FDB570-F2F0-488D-9021-7617387D7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8" y="2205286"/>
            <a:ext cx="5727750" cy="244742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313C5FC-00EE-4B25-9D6F-3D54711F6E5A}"/>
              </a:ext>
            </a:extLst>
          </p:cNvPr>
          <p:cNvSpPr/>
          <p:nvPr userDrawn="1"/>
        </p:nvSpPr>
        <p:spPr>
          <a:xfrm>
            <a:off x="0" y="0"/>
            <a:ext cx="3429000" cy="1162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5CFED3D-8F2C-4D8B-992B-AEBBF26F91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12" y="5600245"/>
            <a:ext cx="187332" cy="865604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A7BD1E9-3123-4FEC-851C-5F5001FEFA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0944" y="5496339"/>
            <a:ext cx="2155891" cy="1225136"/>
          </a:xfrm>
        </p:spPr>
        <p:txBody>
          <a:bodyPr>
            <a:normAutofit/>
          </a:bodyPr>
          <a:lstStyle>
            <a:lvl2pPr marL="0" indent="0">
              <a:buNone/>
              <a:defRPr sz="1200"/>
            </a:lvl2pPr>
          </a:lstStyle>
          <a:p>
            <a:pPr lvl="1"/>
            <a:r>
              <a:rPr lang="de-DE" dirty="0"/>
              <a:t>Daten</a:t>
            </a:r>
          </a:p>
        </p:txBody>
      </p:sp>
    </p:spTree>
    <p:extLst>
      <p:ext uri="{BB962C8B-B14F-4D97-AF65-F5344CB8AC3E}">
        <p14:creationId xmlns:p14="http://schemas.microsoft.com/office/powerpoint/2010/main" val="150086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61963115-C2C3-40E4-B0E6-5B398DBF9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96" y="1213657"/>
            <a:ext cx="6176721" cy="529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8361A-FD18-49ED-8C2F-4A8F556FF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5631" y="2563044"/>
            <a:ext cx="2568074" cy="3600000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Aft>
                <a:spcPts val="0"/>
              </a:spcAft>
              <a:buNone/>
              <a:defRPr sz="1300">
                <a:solidFill>
                  <a:srgbClr val="4D7CA6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A030483-391E-4436-8067-736D1F4BA42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405917" y="3258000"/>
            <a:ext cx="2568074" cy="1304061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Aft>
                <a:spcPts val="0"/>
              </a:spcAft>
              <a:buNone/>
              <a:defRPr sz="1300">
                <a:solidFill>
                  <a:srgbClr val="99B5CD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8A645E2-5FB4-4B94-B8CA-9553424A677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5631" y="1976003"/>
            <a:ext cx="2568074" cy="59487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Aft>
                <a:spcPts val="0"/>
              </a:spcAft>
              <a:buNone/>
              <a:defRPr sz="1500" b="1" cap="all" baseline="0">
                <a:solidFill>
                  <a:srgbClr val="4D7CA6"/>
                </a:solidFill>
              </a:defRPr>
            </a:lvl1pPr>
          </a:lstStyle>
          <a:p>
            <a:pPr lvl="0"/>
            <a:r>
              <a:rPr lang="de-DE" dirty="0"/>
              <a:t>MEMBERS OF </a:t>
            </a:r>
          </a:p>
          <a:p>
            <a:pPr lvl="0"/>
            <a:r>
              <a:rPr lang="de-DE" dirty="0"/>
              <a:t>BBMRI-ERIC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976C3B8-17FB-48F6-9BD9-8E407015683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405917" y="2696779"/>
            <a:ext cx="2568074" cy="5948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EB690B"/>
              </a:buClr>
              <a:buSzPct val="85000"/>
              <a:buFontTx/>
              <a:buNone/>
              <a:tabLst/>
              <a:defRPr sz="1500" b="1" cap="all" baseline="0">
                <a:solidFill>
                  <a:srgbClr val="4D7CA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EB690B"/>
              </a:buClr>
              <a:buSzPct val="85000"/>
              <a:buFontTx/>
              <a:buNone/>
              <a:tabLst/>
              <a:defRPr/>
            </a:pPr>
            <a:r>
              <a:rPr lang="de-DE" dirty="0" err="1"/>
              <a:t>BBMObERVERS</a:t>
            </a:r>
            <a:r>
              <a:rPr lang="de-DE" dirty="0"/>
              <a:t> OF </a:t>
            </a:r>
          </a:p>
          <a:p>
            <a:pPr lvl="0"/>
            <a:r>
              <a:rPr lang="de-DE" dirty="0"/>
              <a:t>RI-ERIC</a:t>
            </a:r>
          </a:p>
        </p:txBody>
      </p:sp>
    </p:spTree>
    <p:extLst>
      <p:ext uri="{BB962C8B-B14F-4D97-AF65-F5344CB8AC3E}">
        <p14:creationId xmlns:p14="http://schemas.microsoft.com/office/powerpoint/2010/main" val="2377913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DB26ED-231E-454D-A561-23021449E4AB}" type="datetimeFigureOut">
              <a:rPr lang="de-DE" smtClean="0"/>
              <a:pPr/>
              <a:t>19.10.2018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4068E8-BD5A-4B27-9A24-1F0771D6895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4506BC-A6AE-449B-9F02-546952E5D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61D495F-AE4F-4A21-BC4C-F7E8283A8DCF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64CCE305-F9F6-4429-9157-75F1E8D12F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9CF70EFB-F717-4A38-BBFE-CC0D4CC834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430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85B325-14A9-41B6-AF81-993B05DB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7A59F8-0309-4922-B160-41C49031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29F4F-8D95-433C-9469-0266AA4F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B54051D-133C-442C-B783-9BE39A32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8315740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9FE964EE-E124-4699-8F09-63B5697F1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2195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ED660A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2pPr>
            <a:lvl3pPr>
              <a:buClr>
                <a:srgbClr val="184B8A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3pPr>
            <a:lvl4pPr>
              <a:buClr>
                <a:srgbClr val="4A4A49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Level 1</a:t>
            </a:r>
          </a:p>
          <a:p>
            <a:pPr lvl="2"/>
            <a:r>
              <a:rPr lang="de-DE" dirty="0"/>
              <a:t>Level 2</a:t>
            </a:r>
          </a:p>
          <a:p>
            <a:pPr lvl="3"/>
            <a:r>
              <a:rPr lang="de-DE" dirty="0"/>
              <a:t>Level 3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19/10/2018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11024005" y="5058708"/>
            <a:ext cx="1893417" cy="44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58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876220C-510E-4E03-A4E9-776481421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CE516D-0494-449C-8A38-711EBA0CAB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15103CB-EE70-4B8B-A110-D5E87FC7DE50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9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40" y="0"/>
            <a:ext cx="476316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71729F-3B42-4962-A8D9-4F21D872C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07"/>
          <a:stretch/>
        </p:blipFill>
        <p:spPr>
          <a:xfrm>
            <a:off x="2011" y="0"/>
            <a:ext cx="6655982" cy="685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0B28074-4D65-43F5-800D-4C4E6C28565F}"/>
              </a:ext>
            </a:extLst>
          </p:cNvPr>
          <p:cNvSpPr/>
          <p:nvPr userDrawn="1"/>
        </p:nvSpPr>
        <p:spPr>
          <a:xfrm>
            <a:off x="2832653" y="4822059"/>
            <a:ext cx="2920451" cy="141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E794F97-A06B-4B04-A3BA-E33BAF578EF2}"/>
              </a:ext>
            </a:extLst>
          </p:cNvPr>
          <p:cNvSpPr/>
          <p:nvPr userDrawn="1"/>
        </p:nvSpPr>
        <p:spPr>
          <a:xfrm>
            <a:off x="4184372" y="3479716"/>
            <a:ext cx="2345637" cy="1704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C3A238-B4D2-4F2E-ABE6-211D317AE676}"/>
              </a:ext>
            </a:extLst>
          </p:cNvPr>
          <p:cNvSpPr/>
          <p:nvPr userDrawn="1"/>
        </p:nvSpPr>
        <p:spPr>
          <a:xfrm>
            <a:off x="357809" y="2474843"/>
            <a:ext cx="2554356" cy="1704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B7583F-9752-4FC8-854C-1F3ABD52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5592419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931EF12-CA64-42E8-BBBD-8130D3413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5592419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53BBC3-6993-490F-A5A7-4F00DA3FB9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5E9A183-44AB-4F4F-813E-59519686CA41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29F919AF-848D-4DF4-BCBD-61EB38DE7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5529" y="3119336"/>
            <a:ext cx="2647124" cy="946339"/>
          </a:xfrm>
        </p:spPr>
        <p:txBody>
          <a:bodyPr>
            <a:noAutofit/>
          </a:bodyPr>
          <a:lstStyle>
            <a:lvl1pPr marL="0" indent="0" algn="r">
              <a:spcAft>
                <a:spcPts val="0"/>
              </a:spcAft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DA084A5D-6CAA-4699-BAFB-4E172874FD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529" y="2914319"/>
            <a:ext cx="2647124" cy="428769"/>
          </a:xfrm>
        </p:spPr>
        <p:txBody>
          <a:bodyPr>
            <a:noAutofit/>
          </a:bodyPr>
          <a:lstStyle>
            <a:lvl1pPr marL="0" indent="0" algn="r">
              <a:buNone/>
              <a:defRPr sz="2000" b="1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Test eingeben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DE27BDEF-21CC-411E-BE11-83EBDE117E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44616" y="4140035"/>
            <a:ext cx="2647124" cy="946339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0D83817-4877-4D57-8E6C-3642EDD9AC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4616" y="3945528"/>
            <a:ext cx="2647124" cy="428769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Test eingeben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3D78CE80-AE0E-40B9-BB64-5A0923AC8D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32653" y="5096884"/>
            <a:ext cx="2647124" cy="946339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all" baseline="0">
                <a:solidFill>
                  <a:srgbClr val="EB690B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D39BDB0-1698-41C2-8723-A776F68F7C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2653" y="4891867"/>
            <a:ext cx="2647124" cy="428769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baseline="0">
                <a:solidFill>
                  <a:srgbClr val="EB690B"/>
                </a:solidFill>
              </a:defRPr>
            </a:lvl1pPr>
          </a:lstStyle>
          <a:p>
            <a:pPr lvl="0"/>
            <a:r>
              <a:rPr lang="de-DE" dirty="0"/>
              <a:t>Test eingeben</a:t>
            </a:r>
          </a:p>
        </p:txBody>
      </p:sp>
    </p:spTree>
    <p:extLst>
      <p:ext uri="{BB962C8B-B14F-4D97-AF65-F5344CB8AC3E}">
        <p14:creationId xmlns:p14="http://schemas.microsoft.com/office/powerpoint/2010/main" val="34614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bank Direc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F0A0FF4-C999-46BE-B50E-D6AC654FC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B7583F-9752-4FC8-854C-1F3ABD52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5592419" cy="4287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94BAA2-D3D4-4937-B991-3854031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DB26ED-231E-454D-A561-23021449E4AB}" type="datetimeFigureOut">
              <a:rPr lang="de-DE" smtClean="0"/>
              <a:pPr/>
              <a:t>19.10.2018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356A-6217-42F1-B0ED-5663CCE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5800D-3CB0-4DC4-B9EA-08B4618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4068E8-BD5A-4B27-9A24-1F0771D6895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931EF12-CA64-42E8-BBBD-8130D3413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5592419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4506BC-A6AE-449B-9F02-546952E5D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61D495F-AE4F-4A21-BC4C-F7E8283A8DCF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7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ti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8361A-FD18-49ED-8C2F-4A8F556FF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168" y="2602800"/>
            <a:ext cx="4320675" cy="36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9D81AA-B317-41EA-A082-D7E0E4BB8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6222" y="2602800"/>
            <a:ext cx="4320000" cy="36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778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times with Portra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8361A-FD18-49ED-8C2F-4A8F556FF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168" y="2602800"/>
            <a:ext cx="4320675" cy="22235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9D81AA-B317-41EA-A082-D7E0E4BB8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6222" y="2602800"/>
            <a:ext cx="4320000" cy="22235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92E0C03-9150-4514-A4BF-50DE467BBD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74200" y="5088087"/>
            <a:ext cx="1631879" cy="6343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C91350B0-1CEB-4EA0-A360-0872FB1D43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10434" y="5773912"/>
            <a:ext cx="1631879" cy="6343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330AEDFD-40CC-4C87-948F-C5CE499B60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0282" y="5088087"/>
            <a:ext cx="1631879" cy="6343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58A829A1-ADFC-4BC1-AF2F-E3D69F63E7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4200" y="4881702"/>
            <a:ext cx="1440000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2" name="Bildplatzhalter 20">
            <a:extLst>
              <a:ext uri="{FF2B5EF4-FFF2-40B4-BE49-F238E27FC236}">
                <a16:creationId xmlns:a16="http://schemas.microsoft.com/office/drawing/2014/main" id="{65509E9E-5BEB-497C-A053-7C25ECF81A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70434" y="5135564"/>
            <a:ext cx="1440000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966C5C00-D028-4589-8901-A315799E892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81638" y="4881702"/>
            <a:ext cx="1440000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4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6F3AE-735B-4E54-8079-70788EE8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89C71-FFFA-4510-9FBB-9A243849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6ED-231E-454D-A561-23021449E4AB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0CD161-13F5-4FEB-A506-21379ADD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EAD22-D7B9-4117-973E-862782F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68E8-BD5A-4B27-9A24-1F0771D6895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318D662-A1AA-4A6C-9A33-5095940A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76" y="1288592"/>
            <a:ext cx="8315740" cy="284993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solidFill>
                  <a:srgbClr val="00448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FBAC44E-6025-4998-8F63-2CD0450E7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168" y="2602800"/>
            <a:ext cx="8991054" cy="36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28242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B1B5BA-B65F-4FE4-87D5-44ED6F49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8315740" cy="4287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74EC39-6097-4AEC-9234-8A5752763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168" y="2604052"/>
            <a:ext cx="10495723" cy="357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D4C5D3-125A-4256-91A9-ADF6691CB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DB26ED-231E-454D-A561-23021449E4AB}" type="datetimeFigureOut">
              <a:rPr lang="de-DE" smtClean="0"/>
              <a:pPr/>
              <a:t>19.10.2018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1B7CD2-D005-4A2B-9E64-9CD22CE36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79E222-400C-49DD-9D4B-77FDDC83D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4068E8-BD5A-4B27-9A24-1F0771D6895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8E10F-B32D-4AEE-A835-791473A2948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5A03332-6121-4A37-A365-98D2E18A34C9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1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54" r:id="rId5"/>
    <p:sldLayoutId id="2147483663" r:id="rId6"/>
    <p:sldLayoutId id="2147483652" r:id="rId7"/>
    <p:sldLayoutId id="2147483671" r:id="rId8"/>
    <p:sldLayoutId id="2147483669" r:id="rId9"/>
    <p:sldLayoutId id="2147483665" r:id="rId10"/>
    <p:sldLayoutId id="2147483672" r:id="rId11"/>
    <p:sldLayoutId id="2147483667" r:id="rId12"/>
    <p:sldLayoutId id="2147483670" r:id="rId13"/>
    <p:sldLayoutId id="2147483668" r:id="rId14"/>
    <p:sldLayoutId id="21474836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rgbClr val="00448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8288" indent="-268288" algn="l" defTabSz="914400" rtl="0" eaLnBrk="1" latinLnBrk="0" hangingPunct="1">
        <a:lnSpc>
          <a:spcPts val="1800"/>
        </a:lnSpc>
        <a:spcBef>
          <a:spcPts val="0"/>
        </a:spcBef>
        <a:spcAft>
          <a:spcPts val="1800"/>
        </a:spcAft>
        <a:buClr>
          <a:srgbClr val="EB690B"/>
        </a:buClr>
        <a:buSzPct val="85000"/>
        <a:buFontTx/>
        <a:buBlip>
          <a:blip r:embed="rId18"/>
        </a:buBlip>
        <a:defRPr sz="1400" kern="1200">
          <a:solidFill>
            <a:srgbClr val="4B4B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0000"/>
        <a:buFont typeface="Symbol" panose="05050102010706020507" pitchFamily="18" charset="2"/>
        <a:buChar char="-"/>
        <a:defRPr sz="1400" kern="1200">
          <a:solidFill>
            <a:srgbClr val="4B4B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B1B5BA-B65F-4FE4-87D5-44ED6F49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7" y="894006"/>
            <a:ext cx="8315740" cy="4287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74EC39-6097-4AEC-9234-8A5752763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168" y="2604052"/>
            <a:ext cx="10495723" cy="357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D4C5D3-125A-4256-91A9-ADF6691CB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DB26ED-231E-454D-A561-23021449E4AB}" type="datetimeFigureOut">
              <a:rPr lang="de-DE" smtClean="0"/>
              <a:pPr/>
              <a:t>19.10.2018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1B7CD2-D005-4A2B-9E64-9CD22CE36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79E222-400C-49DD-9D4B-77FDDC83D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4068E8-BD5A-4B27-9A24-1F0771D6895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8E10F-B32D-4AEE-A835-791473A2948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2" y="598205"/>
            <a:ext cx="2026794" cy="545182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5A03332-6121-4A37-A365-98D2E18A34C9}"/>
              </a:ext>
            </a:extLst>
          </p:cNvPr>
          <p:cNvCxnSpPr/>
          <p:nvPr userDrawn="1"/>
        </p:nvCxnSpPr>
        <p:spPr>
          <a:xfrm>
            <a:off x="964096" y="840061"/>
            <a:ext cx="1798982" cy="0"/>
          </a:xfrm>
          <a:prstGeom prst="line">
            <a:avLst/>
          </a:prstGeom>
          <a:ln w="47625">
            <a:solidFill>
              <a:srgbClr val="004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rgbClr val="00448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8288" indent="-268288" algn="l" defTabSz="914400" rtl="0" eaLnBrk="1" latinLnBrk="0" hangingPunct="1">
        <a:lnSpc>
          <a:spcPts val="1800"/>
        </a:lnSpc>
        <a:spcBef>
          <a:spcPts val="0"/>
        </a:spcBef>
        <a:spcAft>
          <a:spcPts val="1800"/>
        </a:spcAft>
        <a:buClr>
          <a:srgbClr val="EB690B"/>
        </a:buClr>
        <a:buSzPct val="85000"/>
        <a:buFontTx/>
        <a:buBlip>
          <a:blip r:embed="rId20"/>
        </a:buBlip>
        <a:defRPr sz="1400" kern="1200">
          <a:solidFill>
            <a:srgbClr val="4B4B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0000"/>
        <a:buFont typeface="Symbol" panose="05050102010706020507" pitchFamily="18" charset="2"/>
        <a:buChar char="-"/>
        <a:defRPr sz="1400" kern="1200">
          <a:solidFill>
            <a:srgbClr val="4B4B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EC4F7-F48C-452C-841A-8B4E9EC3F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bbmri-eric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D36C42-7CCF-49CC-A533-C9394EF39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Erik steinfelder</a:t>
            </a:r>
          </a:p>
        </p:txBody>
      </p:sp>
    </p:spTree>
    <p:extLst>
      <p:ext uri="{BB962C8B-B14F-4D97-AF65-F5344CB8AC3E}">
        <p14:creationId xmlns:p14="http://schemas.microsoft.com/office/powerpoint/2010/main" val="254105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76D245A-394C-475C-AA84-75092531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Who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02B5271-5166-4CD6-BEA7-B09D698DFE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200" dirty="0"/>
              <a:t>BBMRI-ERIC </a:t>
            </a:r>
            <a:r>
              <a:rPr lang="de-DE" sz="1200" dirty="0" err="1"/>
              <a:t>is</a:t>
            </a:r>
            <a:r>
              <a:rPr lang="de-DE" sz="1200" dirty="0"/>
              <a:t> a </a:t>
            </a:r>
            <a:r>
              <a:rPr lang="de-DE" sz="1200" dirty="0" err="1"/>
              <a:t>research</a:t>
            </a:r>
            <a:r>
              <a:rPr lang="de-DE" sz="1200" dirty="0"/>
              <a:t> </a:t>
            </a:r>
            <a:r>
              <a:rPr lang="de-DE" sz="1200" dirty="0" err="1"/>
              <a:t>infrastructure</a:t>
            </a:r>
            <a:r>
              <a:rPr lang="de-DE" sz="1200" dirty="0"/>
              <a:t> </a:t>
            </a:r>
            <a:r>
              <a:rPr lang="de-DE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biobanks</a:t>
            </a:r>
            <a:r>
              <a:rPr lang="de-DE" sz="1200" dirty="0"/>
              <a:t> and </a:t>
            </a:r>
            <a:r>
              <a:rPr lang="de-DE" sz="1200" dirty="0" err="1"/>
              <a:t>biomolecular</a:t>
            </a:r>
            <a:r>
              <a:rPr lang="de-DE" sz="1200" dirty="0"/>
              <a:t> </a:t>
            </a:r>
            <a:r>
              <a:rPr lang="de-DE" sz="1200" dirty="0" err="1"/>
              <a:t>resources</a:t>
            </a:r>
            <a:r>
              <a:rPr lang="de-DE" sz="1200" dirty="0"/>
              <a:t> </a:t>
            </a:r>
            <a:r>
              <a:rPr lang="de-DE" sz="1200" dirty="0" err="1"/>
              <a:t>that</a:t>
            </a:r>
            <a:r>
              <a:rPr lang="de-DE" sz="1200" dirty="0"/>
              <a:t> </a:t>
            </a:r>
            <a:r>
              <a:rPr lang="de-DE" sz="1200" dirty="0" err="1"/>
              <a:t>provides</a:t>
            </a:r>
            <a:r>
              <a:rPr lang="de-DE" sz="1200" dirty="0"/>
              <a:t> </a:t>
            </a:r>
            <a:r>
              <a:rPr lang="de-DE" sz="1200" dirty="0" err="1"/>
              <a:t>expertise</a:t>
            </a:r>
            <a:r>
              <a:rPr lang="de-DE" sz="1200" dirty="0"/>
              <a:t> and </a:t>
            </a:r>
            <a:r>
              <a:rPr lang="de-DE" sz="1200" dirty="0" err="1"/>
              <a:t>services</a:t>
            </a:r>
            <a:endParaRPr lang="de-DE" sz="12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9E5BA4-CCE5-4C95-9562-DAA180E1E4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i</a:t>
            </a:r>
            <a:r>
              <a:rPr lang="de-DE" sz="1200" dirty="0"/>
              <a:t>n </a:t>
            </a:r>
            <a:r>
              <a:rPr lang="de-DE" sz="1200" dirty="0" err="1"/>
              <a:t>order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facilitate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use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European sample </a:t>
            </a:r>
            <a:r>
              <a:rPr lang="de-DE" sz="1200" dirty="0" err="1"/>
              <a:t>collections</a:t>
            </a:r>
            <a:r>
              <a:rPr lang="de-DE" sz="1200" dirty="0"/>
              <a:t> and </a:t>
            </a:r>
            <a:r>
              <a:rPr lang="de-DE" sz="1200" dirty="0" err="1"/>
              <a:t>data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benefit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human </a:t>
            </a:r>
            <a:r>
              <a:rPr lang="de-DE" sz="1200" dirty="0" err="1"/>
              <a:t>health</a:t>
            </a:r>
            <a:r>
              <a:rPr lang="de-DE" sz="1200" dirty="0"/>
              <a:t>.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2A0EC30-157A-49F9-9834-A3457DCF8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endParaRPr lang="de-DE" dirty="0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327D7D5D-9200-4743-B7F9-EE5AE3725F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" y="3676650"/>
            <a:ext cx="12187121" cy="3181350"/>
          </a:xfrm>
        </p:spPr>
      </p:pic>
    </p:spTree>
    <p:extLst>
      <p:ext uri="{BB962C8B-B14F-4D97-AF65-F5344CB8AC3E}">
        <p14:creationId xmlns:p14="http://schemas.microsoft.com/office/powerpoint/2010/main" val="420219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4187419-2F3D-446D-9CEC-5BBA52C8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1035976-4138-4C6C-8D75-3CA78E5D17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Austria</a:t>
            </a:r>
          </a:p>
          <a:p>
            <a:r>
              <a:rPr lang="de-DE" dirty="0" err="1"/>
              <a:t>Belgium</a:t>
            </a:r>
            <a:endParaRPr lang="de-DE" dirty="0"/>
          </a:p>
          <a:p>
            <a:r>
              <a:rPr lang="de-DE" dirty="0" err="1"/>
              <a:t>Bulgaria</a:t>
            </a:r>
            <a:endParaRPr lang="de-DE" dirty="0"/>
          </a:p>
          <a:p>
            <a:r>
              <a:rPr lang="de-DE" dirty="0"/>
              <a:t>Czech </a:t>
            </a:r>
            <a:r>
              <a:rPr lang="de-DE" dirty="0" err="1"/>
              <a:t>Republic</a:t>
            </a:r>
            <a:endParaRPr lang="de-DE" dirty="0"/>
          </a:p>
          <a:p>
            <a:r>
              <a:rPr lang="de-DE" dirty="0"/>
              <a:t>Estonia</a:t>
            </a:r>
          </a:p>
          <a:p>
            <a:r>
              <a:rPr lang="de-DE" dirty="0" err="1"/>
              <a:t>Finland</a:t>
            </a:r>
            <a:endParaRPr lang="de-DE" dirty="0"/>
          </a:p>
          <a:p>
            <a:r>
              <a:rPr lang="de-DE" dirty="0"/>
              <a:t>France</a:t>
            </a:r>
          </a:p>
          <a:p>
            <a:r>
              <a:rPr lang="de-DE" dirty="0"/>
              <a:t>Germany</a:t>
            </a:r>
          </a:p>
          <a:p>
            <a:r>
              <a:rPr lang="de-DE" dirty="0" err="1"/>
              <a:t>Greece</a:t>
            </a:r>
            <a:endParaRPr lang="de-DE" dirty="0"/>
          </a:p>
          <a:p>
            <a:r>
              <a:rPr lang="de-DE" dirty="0" err="1"/>
              <a:t>Italy</a:t>
            </a:r>
            <a:endParaRPr lang="de-DE" dirty="0"/>
          </a:p>
          <a:p>
            <a:r>
              <a:rPr lang="de-DE" dirty="0" err="1"/>
              <a:t>Latvia</a:t>
            </a:r>
            <a:endParaRPr lang="de-DE" dirty="0"/>
          </a:p>
          <a:p>
            <a:r>
              <a:rPr lang="de-DE" dirty="0"/>
              <a:t>Malta</a:t>
            </a:r>
          </a:p>
          <a:p>
            <a:r>
              <a:rPr lang="de-DE" dirty="0" err="1"/>
              <a:t>Netherlands</a:t>
            </a:r>
            <a:endParaRPr lang="de-DE" dirty="0"/>
          </a:p>
          <a:p>
            <a:r>
              <a:rPr lang="de-DE" dirty="0" err="1"/>
              <a:t>Norway</a:t>
            </a:r>
            <a:endParaRPr lang="de-DE" dirty="0"/>
          </a:p>
          <a:p>
            <a:r>
              <a:rPr lang="de-DE" dirty="0" err="1"/>
              <a:t>Poland</a:t>
            </a:r>
            <a:endParaRPr lang="de-DE" dirty="0"/>
          </a:p>
          <a:p>
            <a:r>
              <a:rPr lang="de-DE" dirty="0" err="1"/>
              <a:t>Sweden</a:t>
            </a:r>
            <a:endParaRPr lang="de-DE" dirty="0"/>
          </a:p>
          <a:p>
            <a:r>
              <a:rPr lang="de-DE" dirty="0"/>
              <a:t>United Kingdom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E1094A-C0D8-4D7D-B772-4B78F2171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F1D9068-FCD6-4284-BDCB-B06DC6E9C0F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de-DE" dirty="0" err="1"/>
              <a:t>Switzerland</a:t>
            </a:r>
            <a:endParaRPr lang="de-DE" dirty="0"/>
          </a:p>
          <a:p>
            <a:r>
              <a:rPr lang="de-DE" dirty="0"/>
              <a:t>Cyprus</a:t>
            </a:r>
          </a:p>
          <a:p>
            <a:r>
              <a:rPr lang="de-DE" dirty="0"/>
              <a:t>Turkey</a:t>
            </a:r>
          </a:p>
          <a:p>
            <a:r>
              <a:rPr lang="de-DE" dirty="0"/>
              <a:t>IARC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5B4DE93-46FF-45DD-AE99-7FF136C89A47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de-DE" dirty="0"/>
              <a:t>Members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Bbmri-eric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33981F1-0D31-4D89-B25E-8456FBAB9321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de-DE" dirty="0" err="1"/>
              <a:t>Observers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r>
              <a:rPr lang="de-DE" dirty="0" err="1"/>
              <a:t>Bbmri-eric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8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1B76F7-E626-4A86-B917-798786E7B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593" y="2337757"/>
            <a:ext cx="11635407" cy="36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sz="1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</a:t>
            </a:r>
            <a:r>
              <a:rPr lang="en-US" sz="116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endParaRPr lang="en-AT" sz="11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77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F816EA0-0D81-40ED-87AD-663B943D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world‘s</a:t>
            </a:r>
            <a:r>
              <a:rPr lang="de-DE" dirty="0"/>
              <a:t> </a:t>
            </a:r>
            <a:r>
              <a:rPr lang="de-DE" dirty="0" err="1"/>
              <a:t>biggest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7385CF-6A0C-4A08-8AA9-CEB9D827E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Biobank</a:t>
            </a:r>
            <a:r>
              <a:rPr lang="de-DE" dirty="0"/>
              <a:t> </a:t>
            </a:r>
            <a:r>
              <a:rPr lang="de-DE" dirty="0" err="1"/>
              <a:t>directory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19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FD37-A09D-364D-85D6-00E1B20A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Increased role in BBMRI-ERIC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E5F-74D2-FB48-981F-A9190AE66D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Involving patients &amp; consumers in our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56A45-B37B-2F41-87C5-DE7E801683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January 2018 – face to face meeting in Brussels</a:t>
            </a:r>
          </a:p>
          <a:p>
            <a:pPr lvl="1"/>
            <a:r>
              <a:rPr lang="en-US" dirty="0"/>
              <a:t>New members invited</a:t>
            </a:r>
          </a:p>
          <a:p>
            <a:pPr lvl="1"/>
            <a:r>
              <a:rPr lang="en-US" dirty="0"/>
              <a:t>New strategic approach </a:t>
            </a:r>
            <a:endParaRPr lang="en-US" b="1" i="1" dirty="0"/>
          </a:p>
          <a:p>
            <a:r>
              <a:rPr lang="en-US" dirty="0"/>
              <a:t>September 2018 – meeting at EBW</a:t>
            </a:r>
          </a:p>
          <a:p>
            <a:pPr lvl="1"/>
            <a:r>
              <a:rPr lang="en-US" dirty="0"/>
              <a:t>From 1 to 7 patients/consumers present at EBW18</a:t>
            </a:r>
          </a:p>
          <a:p>
            <a:pPr lvl="1"/>
            <a:r>
              <a:rPr lang="en-US" dirty="0"/>
              <a:t>Increased involvement in sessions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 chair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 speakers (the debate on RRR)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Countless questions</a:t>
            </a:r>
          </a:p>
          <a:p>
            <a:pPr marL="914400" lvl="2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Contribution to the Work Programme 2019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AFD55-7DD2-BF40-B0CB-B1A8202B4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33" y="4563373"/>
            <a:ext cx="5638036" cy="2142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B9805B-591A-E647-A313-CE612F69F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3511" y="1471282"/>
            <a:ext cx="3908691" cy="293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F51F-9DC8-4131-876A-99D5321F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GDPR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8CB0A-B75A-4ADD-BDBF-9AF8CCF37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Code of conduct for health research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B08EB-8876-4E45-8509-D01BAB439B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spc="-99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contribute to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the proper application of the 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regulation,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taking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into account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speciﬁc features of 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processing personal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data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in the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area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lang="en-US" sz="1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health;</a:t>
            </a:r>
          </a:p>
          <a:p>
            <a:pPr>
              <a:lnSpc>
                <a:spcPct val="120000"/>
              </a:lnSpc>
            </a:pPr>
            <a:r>
              <a:rPr lang="en-US" sz="1600" spc="-99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clarify and specify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certain rules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of the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GDPR </a:t>
            </a:r>
            <a:r>
              <a:rPr lang="en-US" sz="1600" spc="-30" dirty="0">
                <a:solidFill>
                  <a:srgbClr val="404040"/>
                </a:solidFill>
                <a:latin typeface="Calibri"/>
                <a:cs typeface="Calibri"/>
              </a:rPr>
              <a:t>for 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controllers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who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process personal data </a:t>
            </a:r>
            <a:r>
              <a:rPr lang="en-US" sz="1600" spc="-30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purposes of  scientiﬁc research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in the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area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lang="en-US" sz="16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</a:p>
          <a:p>
            <a:pPr lvl="0">
              <a:lnSpc>
                <a:spcPct val="120000"/>
              </a:lnSpc>
            </a:pPr>
            <a:r>
              <a:rPr lang="en-US" sz="1600" spc="-99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help demonstrate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compliance by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controllers</a:t>
            </a:r>
            <a:r>
              <a:rPr lang="en-US" sz="1600" spc="1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and processors with the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 regulation </a:t>
            </a:r>
            <a:endParaRPr lang="nl-NL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spc="-99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help </a:t>
            </a:r>
            <a:r>
              <a:rPr lang="en-US" sz="1600" spc="-30" dirty="0">
                <a:solidFill>
                  <a:srgbClr val="404040"/>
                </a:solidFill>
                <a:latin typeface="Calibri"/>
                <a:cs typeface="Calibri"/>
              </a:rPr>
              <a:t>foster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transparency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and trust in the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use of  personal data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in the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area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lang="en-US" sz="16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research.</a:t>
            </a:r>
            <a:endParaRPr lang="en-US" sz="16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0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339E991-AE3D-47EF-A15D-9C45700A49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#EOSC-life  -  Thank you!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7E6B80-46D8-4302-A33B-029C5821C4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90944" y="5486400"/>
            <a:ext cx="2155891" cy="1225136"/>
          </a:xfrm>
        </p:spPr>
        <p:txBody>
          <a:bodyPr>
            <a:noAutofit/>
          </a:bodyPr>
          <a:lstStyle/>
          <a:p>
            <a:pPr marL="0" indent="0">
              <a:lnSpc>
                <a:spcPts val="1900"/>
              </a:lnSpc>
              <a:spcAft>
                <a:spcPts val="0"/>
              </a:spcAft>
              <a:buNone/>
            </a:pPr>
            <a:r>
              <a:rPr lang="de-DE" sz="1200" dirty="0"/>
              <a:t>contact@bbmri-eric.eu</a:t>
            </a:r>
          </a:p>
          <a:p>
            <a:pPr marL="0" indent="0">
              <a:lnSpc>
                <a:spcPts val="1900"/>
              </a:lnSpc>
              <a:spcAft>
                <a:spcPts val="0"/>
              </a:spcAft>
              <a:buNone/>
            </a:pPr>
            <a:r>
              <a:rPr lang="de-DE" sz="1200" dirty="0"/>
              <a:t>www.bbmri-eric.eu</a:t>
            </a:r>
          </a:p>
          <a:p>
            <a:pPr marL="0" indent="0">
              <a:lnSpc>
                <a:spcPts val="1900"/>
              </a:lnSpc>
              <a:spcAft>
                <a:spcPts val="0"/>
              </a:spcAft>
              <a:buNone/>
            </a:pPr>
            <a:r>
              <a:rPr lang="de-DE" sz="1200" dirty="0"/>
              <a:t>@BBMRIERIC</a:t>
            </a:r>
            <a:br>
              <a:rPr lang="de-DE" sz="1200" dirty="0"/>
            </a:br>
            <a:r>
              <a:rPr lang="de-DE" sz="1200" dirty="0"/>
              <a:t>BBMRI-ERIC</a:t>
            </a:r>
          </a:p>
        </p:txBody>
      </p:sp>
    </p:spTree>
    <p:extLst>
      <p:ext uri="{BB962C8B-B14F-4D97-AF65-F5344CB8AC3E}">
        <p14:creationId xmlns:p14="http://schemas.microsoft.com/office/powerpoint/2010/main" val="401895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3A60A47B2F6C41AE617C2BCDEA212A" ma:contentTypeVersion="7" ma:contentTypeDescription="Create a new document." ma:contentTypeScope="" ma:versionID="edc0d8bfe5a507465aa3cf747f87e40f">
  <xsd:schema xmlns:xsd="http://www.w3.org/2001/XMLSchema" xmlns:xs="http://www.w3.org/2001/XMLSchema" xmlns:p="http://schemas.microsoft.com/office/2006/metadata/properties" xmlns:ns2="f74ae6fe-42d4-459a-a999-4ac5b4d56d60" xmlns:ns3="35c256d1-1cf2-4a87-85d5-a98b4144d1c6" targetNamespace="http://schemas.microsoft.com/office/2006/metadata/properties" ma:root="true" ma:fieldsID="5764a9a85e0349ba9bb97d893defb5cb" ns2:_="" ns3:_="">
    <xsd:import namespace="f74ae6fe-42d4-459a-a999-4ac5b4d56d60"/>
    <xsd:import namespace="35c256d1-1cf2-4a87-85d5-a98b4144d1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ae6fe-42d4-459a-a999-4ac5b4d56d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56d1-1cf2-4a87-85d5-a98b4144d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C43C42-B765-4AFE-A0E0-7EF474B87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ae6fe-42d4-459a-a999-4ac5b4d56d60"/>
    <ds:schemaRef ds:uri="35c256d1-1cf2-4a87-85d5-a98b4144d1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14B509-7D3C-4393-B218-85FAEF097B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80077F-9F7E-434B-8E04-1B594F6500B4}">
  <ds:schemaRefs>
    <ds:schemaRef ds:uri="f74ae6fe-42d4-459a-a999-4ac5b4d56d60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35c256d1-1cf2-4a87-85d5-a98b4144d1c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251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Wingdings</vt:lpstr>
      <vt:lpstr>Office</vt:lpstr>
      <vt:lpstr>1_Office</vt:lpstr>
      <vt:lpstr>bbmri-eric </vt:lpstr>
      <vt:lpstr>Who </vt:lpstr>
      <vt:lpstr>Where </vt:lpstr>
      <vt:lpstr>PowerPoint Presentation</vt:lpstr>
      <vt:lpstr>The world‘s biggest</vt:lpstr>
      <vt:lpstr>Increased role in BBMRI-ERIC</vt:lpstr>
      <vt:lpstr>GDPR</vt:lpstr>
      <vt:lpstr>#EOSC-life  -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Rubikon4 Werbeagentur</dc:creator>
  <cp:lastModifiedBy>Erik Steinfelder</cp:lastModifiedBy>
  <cp:revision>69</cp:revision>
  <dcterms:created xsi:type="dcterms:W3CDTF">2018-05-08T13:37:02Z</dcterms:created>
  <dcterms:modified xsi:type="dcterms:W3CDTF">2018-10-19T11:24:10Z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0x0101001E3A60A47B2F6C41AE617C2BCDEA212A</vt:lpwstr>
  </property>
</Properties>
</file>