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8" r:id="rId3"/>
    <p:sldId id="318" r:id="rId4"/>
    <p:sldId id="262" r:id="rId5"/>
    <p:sldId id="297" r:id="rId6"/>
    <p:sldId id="312" r:id="rId7"/>
    <p:sldId id="319" r:id="rId8"/>
    <p:sldId id="320" r:id="rId9"/>
    <p:sldId id="324" r:id="rId10"/>
    <p:sldId id="298" r:id="rId11"/>
    <p:sldId id="325" r:id="rId12"/>
    <p:sldId id="323" r:id="rId13"/>
    <p:sldId id="314" r:id="rId14"/>
    <p:sldId id="310" r:id="rId15"/>
    <p:sldId id="289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100"/>
    <a:srgbClr val="B1DB95"/>
    <a:srgbClr val="86C759"/>
    <a:srgbClr val="62A437"/>
    <a:srgbClr val="9311F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53"/>
  </p:normalViewPr>
  <p:slideViewPr>
    <p:cSldViewPr>
      <p:cViewPr varScale="1">
        <p:scale>
          <a:sx n="109" d="100"/>
          <a:sy n="109" d="100"/>
        </p:scale>
        <p:origin x="99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E837B-12D8-4A5D-A50E-FBB661C89B5A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8D27A-E847-4578-81EA-2D980D9CC7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8D27A-E847-4578-81EA-2D980D9CC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400799"/>
            <a:ext cx="9141460" cy="457200"/>
          </a:xfrm>
          <a:custGeom>
            <a:avLst/>
            <a:gdLst/>
            <a:ahLst/>
            <a:cxnLst/>
            <a:rect l="l" t="t" r="r" b="b"/>
            <a:pathLst>
              <a:path w="9141460" h="457200">
                <a:moveTo>
                  <a:pt x="0" y="457199"/>
                </a:moveTo>
                <a:lnTo>
                  <a:pt x="9140952" y="457199"/>
                </a:lnTo>
                <a:lnTo>
                  <a:pt x="9140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1460" cy="64135"/>
          </a:xfrm>
          <a:custGeom>
            <a:avLst/>
            <a:gdLst/>
            <a:ahLst/>
            <a:cxnLst/>
            <a:rect l="l" t="t" r="r" b="b"/>
            <a:pathLst>
              <a:path w="9141460" h="64135">
                <a:moveTo>
                  <a:pt x="0" y="64007"/>
                </a:moveTo>
                <a:lnTo>
                  <a:pt x="9140952" y="64007"/>
                </a:lnTo>
                <a:lnTo>
                  <a:pt x="9140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8200" y="698449"/>
            <a:ext cx="7467600" cy="298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45184" y="4513529"/>
            <a:ext cx="7453630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1DFCC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1DFCC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1DFCC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400799"/>
            <a:ext cx="9141460" cy="457200"/>
          </a:xfrm>
          <a:custGeom>
            <a:avLst/>
            <a:gdLst/>
            <a:ahLst/>
            <a:cxnLst/>
            <a:rect l="l" t="t" r="r" b="b"/>
            <a:pathLst>
              <a:path w="9141460" h="457200">
                <a:moveTo>
                  <a:pt x="0" y="457199"/>
                </a:moveTo>
                <a:lnTo>
                  <a:pt x="9140952" y="457199"/>
                </a:lnTo>
                <a:lnTo>
                  <a:pt x="9140952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1460" cy="64135"/>
          </a:xfrm>
          <a:custGeom>
            <a:avLst/>
            <a:gdLst/>
            <a:ahLst/>
            <a:cxnLst/>
            <a:rect l="l" t="t" r="r" b="b"/>
            <a:pathLst>
              <a:path w="9141460" h="64135">
                <a:moveTo>
                  <a:pt x="0" y="64007"/>
                </a:moveTo>
                <a:lnTo>
                  <a:pt x="9140952" y="64007"/>
                </a:lnTo>
                <a:lnTo>
                  <a:pt x="9140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1DFCC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E1DFCC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327" y="246329"/>
            <a:ext cx="846734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592" y="1759076"/>
            <a:ext cx="8798814" cy="370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02777" y="6747078"/>
            <a:ext cx="61277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E1DFCC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-alliance.org/plenaries/rda-twelfth-plenary-meeting-part-international-data-week-2018-gaborone-botswan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RD-ALLIANC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esearchDataAlliance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info@rd-alliance.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d-alliance.org/" TargetMode="External"/><Relationship Id="rId5" Type="http://schemas.openxmlformats.org/officeDocument/2006/relationships/hyperlink" Target="mailto:enquiries@rd-alliance.org" TargetMode="External"/><Relationship Id="rId4" Type="http://schemas.openxmlformats.org/officeDocument/2006/relationships/hyperlink" Target="http://WWW.RD-ALLIANC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-ALLIANC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WWW.RD-ALLIANC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WWW.RD-ALLIANCE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020" y="1988033"/>
            <a:ext cx="7569143" cy="3323987"/>
          </a:xfrm>
        </p:spPr>
        <p:txBody>
          <a:bodyPr/>
          <a:lstStyle/>
          <a:p>
            <a:pPr algn="l"/>
            <a:r>
              <a:rPr lang="en-US" sz="7200" dirty="0"/>
              <a:t>Research Data </a:t>
            </a:r>
            <a:r>
              <a:rPr lang="en-US" sz="7200" dirty="0" smtClean="0"/>
              <a:t>Alliance Austria</a:t>
            </a:r>
            <a:endParaRPr lang="en-US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"/>
          </p:nvPr>
        </p:nvSpPr>
        <p:spPr>
          <a:xfrm>
            <a:off x="845184" y="4513529"/>
            <a:ext cx="7453630" cy="1477328"/>
          </a:xfrm>
        </p:spPr>
        <p:txBody>
          <a:bodyPr/>
          <a:lstStyle/>
          <a:p>
            <a:r>
              <a:rPr lang="en-US" sz="2400" dirty="0" smtClean="0"/>
              <a:t>Conference “The </a:t>
            </a:r>
            <a:r>
              <a:rPr lang="en-US" sz="2400" dirty="0"/>
              <a:t>European Open Science Cloud: Austria takes </a:t>
            </a:r>
            <a:r>
              <a:rPr lang="en-US" sz="2400" dirty="0" smtClean="0"/>
              <a:t>initiative”, 30 October 2018, University of Vienna</a:t>
            </a:r>
          </a:p>
          <a:p>
            <a:endParaRPr lang="en-US" sz="2400" dirty="0"/>
          </a:p>
          <a:p>
            <a:r>
              <a:rPr lang="de-AT" sz="2400" dirty="0" smtClean="0"/>
              <a:t>Barbara Sánchez, TU Wien, </a:t>
            </a:r>
            <a:r>
              <a:rPr lang="de-AT" sz="2400" dirty="0"/>
              <a:t>RDA Austria, </a:t>
            </a:r>
            <a:r>
              <a:rPr lang="de-AT" sz="2400" dirty="0" err="1"/>
              <a:t>Deputy</a:t>
            </a:r>
            <a:r>
              <a:rPr lang="de-AT" sz="2400" dirty="0"/>
              <a:t> </a:t>
            </a:r>
            <a:r>
              <a:rPr lang="de-AT" sz="2400" dirty="0" err="1"/>
              <a:t>Chair</a:t>
            </a:r>
            <a:endParaRPr lang="en-US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97" y="533400"/>
            <a:ext cx="2687130" cy="14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14146"/>
            <a:ext cx="826211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4000" u="sng" spc="-50" smtClean="0">
                <a:uFill>
                  <a:solidFill>
                    <a:srgbClr val="7E7E7E"/>
                  </a:solidFill>
                </a:uFill>
              </a:rPr>
              <a:t>Austria: </a:t>
            </a:r>
            <a:r>
              <a:rPr lang="de-AT" sz="4000" u="sng" spc="-50" dirty="0" err="1" smtClean="0">
                <a:uFill>
                  <a:solidFill>
                    <a:srgbClr val="7E7E7E"/>
                  </a:solidFill>
                </a:uFill>
              </a:rPr>
              <a:t>Planned</a:t>
            </a:r>
            <a:r>
              <a:rPr lang="de-AT" sz="4000" u="sng" spc="-50" dirty="0" smtClean="0">
                <a:uFill>
                  <a:solidFill>
                    <a:srgbClr val="7E7E7E"/>
                  </a:solidFill>
                </a:uFill>
              </a:rPr>
              <a:t> Working Groups____</a:t>
            </a:r>
            <a:endParaRPr sz="4000" u="sng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722" y="1905000"/>
            <a:ext cx="7543800" cy="30643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14350" indent="-514350">
              <a:buClr>
                <a:srgbClr val="931100"/>
              </a:buClr>
              <a:buFont typeface="+mj-lt"/>
              <a:buAutoNum type="arabicParenR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Data citation, discovery and reuse</a:t>
            </a:r>
          </a:p>
          <a:p>
            <a:pPr marL="514350" indent="-514350">
              <a:buClr>
                <a:srgbClr val="931100"/>
              </a:buClr>
              <a:buFont typeface="+mj-lt"/>
              <a:buAutoNum type="arabicParenR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GDPR and research data</a:t>
            </a:r>
          </a:p>
          <a:p>
            <a:pPr marL="514350" indent="-514350">
              <a:buClr>
                <a:srgbClr val="931100"/>
              </a:buClr>
              <a:buFont typeface="+mj-lt"/>
              <a:buAutoNum type="arabicParenR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Research data management policies and services for academia, industry and SMEs</a:t>
            </a:r>
          </a:p>
          <a:p>
            <a:pPr marL="514350" indent="-514350">
              <a:buClr>
                <a:srgbClr val="931100"/>
              </a:buClr>
              <a:buFont typeface="+mj-lt"/>
              <a:buAutoNum type="arabicParenR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Machine-actionable data management plans</a:t>
            </a:r>
          </a:p>
          <a:p>
            <a:pPr marL="514350" indent="-514350">
              <a:buClr>
                <a:srgbClr val="931100"/>
              </a:buClr>
              <a:buFont typeface="+mj-lt"/>
              <a:buAutoNum type="arabicParenR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Specific challenges concerning research data in the digital humanities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506" y="533400"/>
            <a:ext cx="120101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7" y="1600200"/>
            <a:ext cx="4362125" cy="32773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284" y="76200"/>
            <a:ext cx="4353265" cy="32707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144" y="3133713"/>
            <a:ext cx="4353265" cy="32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875" y="374453"/>
            <a:ext cx="74155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4800" spc="-50" dirty="0" err="1" smtClean="0">
                <a:uFill>
                  <a:solidFill>
                    <a:srgbClr val="7E7E7E"/>
                  </a:solidFill>
                </a:uFill>
              </a:rPr>
              <a:t>Endorsement</a:t>
            </a: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 </a:t>
            </a:r>
            <a:r>
              <a:rPr lang="de-AT" sz="4800" spc="-50" dirty="0" err="1" smtClean="0">
                <a:uFill>
                  <a:solidFill>
                    <a:srgbClr val="7E7E7E"/>
                  </a:solidFill>
                </a:uFill>
              </a:rPr>
              <a:t>of</a:t>
            </a: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 </a:t>
            </a:r>
            <a:r>
              <a:rPr lang="de-AT" sz="4800" spc="-50" dirty="0" err="1" smtClean="0">
                <a:uFill>
                  <a:solidFill>
                    <a:srgbClr val="7E7E7E"/>
                  </a:solidFill>
                </a:uFill>
              </a:rPr>
              <a:t>the</a:t>
            </a: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 EOSC</a:t>
            </a:r>
            <a:endParaRPr sz="48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93240"/>
            <a:ext cx="6553200" cy="418746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804875" y="1219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11 April 2018, RDA Austria sent an endorsement to the October 2017 Declaration of </a:t>
            </a:r>
            <a:r>
              <a:rPr lang="en-US" dirty="0" smtClean="0"/>
              <a:t>the European Open Science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5371"/>
            <a:ext cx="9144000" cy="452755"/>
          </a:xfrm>
          <a:custGeom>
            <a:avLst/>
            <a:gdLst/>
            <a:ahLst/>
            <a:cxnLst/>
            <a:rect l="l" t="t" r="r" b="b"/>
            <a:pathLst>
              <a:path w="9144000" h="452754">
                <a:moveTo>
                  <a:pt x="0" y="452627"/>
                </a:moveTo>
                <a:lnTo>
                  <a:pt x="9144000" y="452627"/>
                </a:lnTo>
                <a:lnTo>
                  <a:pt x="9144000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5631" y="6467855"/>
            <a:ext cx="658367" cy="23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5841491"/>
            <a:ext cx="9144000" cy="563880"/>
          </a:xfrm>
          <a:prstGeom prst="rect">
            <a:avLst/>
          </a:prstGeom>
          <a:solidFill>
            <a:srgbClr val="4D671B">
              <a:alpha val="72155"/>
            </a:srgbClr>
          </a:solidFill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find out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3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visit: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https://</a:t>
            </a:r>
            <a:r>
              <a:rPr sz="13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www.rd-alliance.org/plenaries/rda-twelfth-plenary-meeting-part-international-data-week-2018-gaborone-botswana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3003" y="690372"/>
            <a:ext cx="4921250" cy="506095"/>
          </a:xfrm>
          <a:custGeom>
            <a:avLst/>
            <a:gdLst/>
            <a:ahLst/>
            <a:cxnLst/>
            <a:rect l="l" t="t" r="r" b="b"/>
            <a:pathLst>
              <a:path w="4921250" h="506094">
                <a:moveTo>
                  <a:pt x="0" y="505967"/>
                </a:moveTo>
                <a:lnTo>
                  <a:pt x="4920996" y="505967"/>
                </a:lnTo>
                <a:lnTo>
                  <a:pt x="4920996" y="0"/>
                </a:lnTo>
                <a:lnTo>
                  <a:pt x="0" y="0"/>
                </a:lnTo>
                <a:lnTo>
                  <a:pt x="0" y="505967"/>
                </a:lnTo>
                <a:close/>
              </a:path>
            </a:pathLst>
          </a:custGeom>
          <a:solidFill>
            <a:srgbClr val="B9B9B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25492" y="703834"/>
            <a:ext cx="4781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 Narrow"/>
                <a:cs typeface="Arial Narrow"/>
              </a:rPr>
              <a:t>Digital Frontiers of Global</a:t>
            </a:r>
            <a:r>
              <a:rPr sz="28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 Narrow"/>
                <a:cs typeface="Arial Narrow"/>
              </a:rPr>
              <a:t>Science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4354" y="6424980"/>
            <a:ext cx="16325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WWW.RD-ALLIANCE.ORG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@RESDATALL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3233" y="6543319"/>
            <a:ext cx="1841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rd-alliance.org/plenaries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11285" y="6738848"/>
            <a:ext cx="6127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b="0" spc="-5" dirty="0">
                <a:solidFill>
                  <a:srgbClr val="E7E6E6"/>
                </a:solidFill>
                <a:latin typeface="Calibri Light"/>
                <a:cs typeface="Calibri Light"/>
              </a:rPr>
              <a:t>CC BY-SA</a:t>
            </a:r>
            <a:r>
              <a:rPr sz="900" b="0" spc="-25" dirty="0">
                <a:solidFill>
                  <a:srgbClr val="E7E6E6"/>
                </a:solidFill>
                <a:latin typeface="Calibri Light"/>
                <a:cs typeface="Calibri Light"/>
              </a:rPr>
              <a:t> </a:t>
            </a:r>
            <a:r>
              <a:rPr sz="900" b="0" spc="-5" dirty="0">
                <a:solidFill>
                  <a:srgbClr val="E7E6E6"/>
                </a:solidFill>
                <a:latin typeface="Calibri Light"/>
                <a:cs typeface="Calibri Light"/>
              </a:rPr>
              <a:t>4.0</a:t>
            </a:r>
            <a:endParaRPr sz="900">
              <a:latin typeface="Calibri Light"/>
              <a:cs typeface="Calibri Light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372"/>
            <a:ext cx="9144000" cy="44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42" y="386256"/>
            <a:ext cx="846734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en-GB" sz="4800" u="sng" spc="-50" dirty="0" smtClean="0">
                <a:uFill>
                  <a:solidFill>
                    <a:srgbClr val="7E7E7E"/>
                  </a:solidFill>
                </a:uFill>
              </a:rPr>
              <a:t>Linking to training initiatives </a:t>
            </a:r>
            <a:endParaRPr sz="4800" u="sng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6418" y="1303599"/>
            <a:ext cx="8265413" cy="2585323"/>
          </a:xfrm>
        </p:spPr>
        <p:txBody>
          <a:bodyPr/>
          <a:lstStyle/>
          <a:p>
            <a:r>
              <a:rPr lang="en-GB" sz="2800" b="0" i="0" dirty="0" smtClean="0">
                <a:solidFill>
                  <a:srgbClr val="931100"/>
                </a:solidFill>
              </a:rPr>
              <a:t>Outlook April 2019</a:t>
            </a:r>
            <a:r>
              <a:rPr lang="en-GB" sz="2800" b="0" i="0" dirty="0" smtClean="0"/>
              <a:t>: </a:t>
            </a:r>
          </a:p>
          <a:p>
            <a:r>
              <a:rPr lang="en-GB" sz="2800" i="0" dirty="0"/>
              <a:t>Train-the-trainer workshop </a:t>
            </a:r>
            <a:r>
              <a:rPr lang="en-GB" sz="2800" b="0" i="0" dirty="0" smtClean="0"/>
              <a:t>on GO Change, GO Train, Go Build in cooperation with the project e-Infrastructures Austria </a:t>
            </a:r>
            <a:r>
              <a:rPr lang="mr-IN" sz="2800" b="0" i="0" dirty="0" smtClean="0"/>
              <a:t>–</a:t>
            </a:r>
            <a:r>
              <a:rPr lang="en-GB" sz="2800" b="0" i="0" dirty="0" smtClean="0"/>
              <a:t> WP2 “Creation of GOFAIR Reference Points at Austrian Research Institutions”, in cooperation with GOFAIR International and </a:t>
            </a:r>
            <a:r>
              <a:rPr lang="en-GB" sz="2800" b="0" i="0" dirty="0" err="1" smtClean="0"/>
              <a:t>OpenAIRE</a:t>
            </a:r>
            <a:r>
              <a:rPr lang="en-GB" sz="2800" b="0" i="0" dirty="0" smtClean="0"/>
              <a:t> </a:t>
            </a:r>
            <a:endParaRPr lang="en-GB" sz="2800" b="0" i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6329"/>
            <a:ext cx="1234575" cy="665139"/>
          </a:xfrm>
          <a:prstGeom prst="rect">
            <a:avLst/>
          </a:prstGeom>
        </p:spPr>
      </p:pic>
      <p:sp>
        <p:nvSpPr>
          <p:cNvPr id="4" name="AutoShape 2" descr="O FAIR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O FAIR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538" y="5130800"/>
            <a:ext cx="2095062" cy="5842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416014"/>
            <a:ext cx="1905000" cy="679986"/>
          </a:xfrm>
          <a:prstGeom prst="rect">
            <a:avLst/>
          </a:prstGeom>
        </p:spPr>
      </p:pic>
      <p:pic>
        <p:nvPicPr>
          <p:cNvPr id="1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04" y="4025906"/>
            <a:ext cx="1520395" cy="819127"/>
          </a:xfrm>
          <a:prstGeom prst="rect">
            <a:avLst/>
          </a:prstGeom>
        </p:spPr>
      </p:pic>
      <p:sp>
        <p:nvSpPr>
          <p:cNvPr id="12" name="AutoShape 8" descr="-Infra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38" y="4492111"/>
            <a:ext cx="2099524" cy="9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9110" cy="6858000"/>
          </a:xfrm>
          <a:custGeom>
            <a:avLst/>
            <a:gdLst/>
            <a:ahLst/>
            <a:cxnLst/>
            <a:rect l="l" t="t" r="r" b="b"/>
            <a:pathLst>
              <a:path w="3039110" h="6858000">
                <a:moveTo>
                  <a:pt x="0" y="6858000"/>
                </a:moveTo>
                <a:lnTo>
                  <a:pt x="3038856" y="6858000"/>
                </a:lnTo>
                <a:lnTo>
                  <a:pt x="3038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05409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48768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hteck 13"/>
          <p:cNvSpPr/>
          <p:nvPr/>
        </p:nvSpPr>
        <p:spPr>
          <a:xfrm>
            <a:off x="3334880" y="762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9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17387"/>
              </p:ext>
            </p:extLst>
          </p:nvPr>
        </p:nvGraphicFramePr>
        <p:xfrm>
          <a:off x="3317398" y="1082051"/>
          <a:ext cx="5674201" cy="5512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Andreas Rauber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TU Wien, Chairman</a:t>
                      </a:r>
                      <a:endParaRPr lang="de-AT" sz="18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u="non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rauber@ifs.tuwien.ac.at</a:t>
                      </a:r>
                      <a:endParaRPr lang="de-AT" sz="1800" b="0" u="non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Barbara Sánchez Solís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TU Wien, Chairman Deputy</a:t>
                      </a:r>
                      <a:endParaRPr lang="de-AT" sz="18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8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barbara.sanchez@tuwien.ac.at</a:t>
                      </a:r>
                      <a:endParaRPr lang="de-AT" sz="1800" b="0" u="non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Raman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Ganguly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, University of Vienna, Secretary</a:t>
                      </a:r>
                      <a:endParaRPr lang="de-AT" sz="1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raman.ganguly@univie.ac.at</a:t>
                      </a:r>
                      <a:endParaRPr lang="de-AT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Tomasz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Miksa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, TU Wien, Treasurer</a:t>
                      </a:r>
                      <a:endParaRPr lang="de-AT" sz="1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AT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miksa@ifs.tuwien.ac.at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6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Paolo Budroni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University of Vienna, Secretary Deputy</a:t>
                      </a:r>
                      <a:endParaRPr lang="de-AT" sz="18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AT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paolo.budroni@univie.ac.at</a:t>
                      </a:r>
                      <a:endParaRPr lang="de-AT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</a:rPr>
                        <a:t>Seyavash Amini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Ivocat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Legal Advisor</a:t>
                      </a:r>
                      <a:endParaRPr lang="de-AT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amini@ivocat.de</a:t>
                      </a:r>
                      <a:endParaRPr lang="de-AT" sz="18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1D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317398" y="270161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-5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ea typeface="+mj-ea"/>
                <a:cs typeface="Calibri Light"/>
              </a:rPr>
              <a:t>Contact RDA Austria </a:t>
            </a:r>
            <a:r>
              <a:rPr lang="en-GB" sz="2800" spc="-50" dirty="0" smtClean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ea typeface="+mj-ea"/>
                <a:cs typeface="Calibri Light"/>
              </a:rPr>
              <a:t>– Board</a:t>
            </a:r>
          </a:p>
          <a:p>
            <a:r>
              <a:rPr lang="en-GB" sz="2000" spc="-5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ea typeface="+mj-ea"/>
                <a:cs typeface="Calibri Light"/>
              </a:rPr>
              <a:t>Email: </a:t>
            </a:r>
            <a:r>
              <a:rPr lang="en-GB" sz="2000" spc="-50" dirty="0" smtClean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ea typeface="+mj-ea"/>
                <a:cs typeface="Calibri Light"/>
                <a:hlinkClick r:id="rId2"/>
              </a:rPr>
              <a:t>info@rd-alliance.at</a:t>
            </a:r>
            <a:r>
              <a:rPr lang="en-GB" sz="2000" spc="-50" dirty="0" smtClean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ea typeface="+mj-ea"/>
                <a:cs typeface="Calibri Light"/>
              </a:rPr>
              <a:t> </a:t>
            </a:r>
            <a:endParaRPr lang="en-US" sz="2000" spc="-50" dirty="0">
              <a:solidFill>
                <a:srgbClr val="404040"/>
              </a:solidFill>
              <a:uFill>
                <a:solidFill>
                  <a:srgbClr val="7E7E7E"/>
                </a:solidFill>
              </a:uFill>
              <a:latin typeface="Calibri Light"/>
              <a:ea typeface="+mj-ea"/>
              <a:cs typeface="Calibri Light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304800" y="2895600"/>
            <a:ext cx="2582209" cy="18857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de-AT" sz="2000" b="0" spc="-4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Slides</a:t>
            </a:r>
            <a:r>
              <a:rPr lang="de-AT" sz="2000" b="0" spc="-4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de-AT" sz="2000" b="0" spc="-4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partly</a:t>
            </a:r>
            <a:r>
              <a:rPr lang="de-AT" sz="2000" b="0" spc="-4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de-AT" sz="2000" b="0" spc="-4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taken</a:t>
            </a:r>
            <a:r>
              <a:rPr lang="de-AT" sz="2000" b="0" spc="-4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de-AT" sz="2000" b="0" spc="-4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from</a:t>
            </a:r>
            <a:r>
              <a:rPr lang="de-AT" sz="2000" b="0" spc="-4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de-AT" sz="2000" b="0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RDA Global,</a:t>
            </a:r>
          </a:p>
          <a:p>
            <a:pPr marL="12700">
              <a:spcBef>
                <a:spcPts val="105"/>
              </a:spcBef>
            </a:pPr>
            <a:r>
              <a:rPr lang="en-US" sz="2000" spc="-45" dirty="0" err="1">
                <a:solidFill>
                  <a:srgbClr val="FFFFFF"/>
                </a:solidFill>
                <a:latin typeface="Calibri Light"/>
                <a:cs typeface="Calibri Light"/>
              </a:rPr>
              <a:t>Slideshare</a:t>
            </a:r>
            <a:r>
              <a:rPr lang="en-US" sz="2000" spc="-45" dirty="0">
                <a:solidFill>
                  <a:srgbClr val="FFFFFF"/>
                </a:solidFill>
                <a:latin typeface="Calibri Light"/>
                <a:cs typeface="Calibri Light"/>
              </a:rPr>
              <a:t> -  </a:t>
            </a:r>
            <a:r>
              <a:rPr lang="en-US" sz="2000" spc="-45" dirty="0">
                <a:solidFill>
                  <a:srgbClr val="FFFFFF"/>
                </a:solidFill>
                <a:latin typeface="Calibri Light"/>
                <a:cs typeface="Calibri Light"/>
                <a:hlinkClick r:id="rId3"/>
              </a:rPr>
              <a:t>http://www.slideshare.net/ResearchDataAlliance</a:t>
            </a:r>
            <a:endParaRPr lang="en-US" sz="2000" spc="-45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2700">
              <a:spcBef>
                <a:spcPts val="105"/>
              </a:spcBef>
            </a:pPr>
            <a:endParaRPr lang="de-AT" sz="2000" spc="-45" dirty="0">
              <a:solidFill>
                <a:srgbClr val="FFFFFF"/>
              </a:solidFill>
              <a:latin typeface="Calibri Light"/>
              <a:cs typeface="Calibri Light"/>
              <a:hlinkClick r:id="rId4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2401" y="531771"/>
            <a:ext cx="2734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spc="-5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Contact</a:t>
            </a:r>
            <a:r>
              <a:rPr lang="de-AT" sz="2000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de-AT" sz="2000" b="1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RDA Global</a:t>
            </a:r>
            <a:r>
              <a:rPr lang="de-AT" sz="2000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:</a:t>
            </a:r>
          </a:p>
          <a:p>
            <a:r>
              <a:rPr lang="en-US" sz="2000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Email: </a:t>
            </a:r>
            <a:r>
              <a:rPr lang="en-US" sz="2000" spc="-55" dirty="0" smtClean="0">
                <a:solidFill>
                  <a:srgbClr val="FFFFFF"/>
                </a:solidFill>
                <a:latin typeface="Calibri Light"/>
                <a:cs typeface="Calibri Light"/>
                <a:hlinkClick r:id="rId5"/>
              </a:rPr>
              <a:t>enquiries@rd-alliance.org</a:t>
            </a:r>
            <a:endParaRPr lang="en-US" sz="2000" spc="-55" dirty="0" smtClean="0">
              <a:solidFill>
                <a:srgbClr val="FFFFFF"/>
              </a:solidFill>
              <a:latin typeface="Calibri Light"/>
              <a:cs typeface="Calibri Light"/>
            </a:endParaRPr>
          </a:p>
          <a:p>
            <a:r>
              <a:rPr lang="de-AT" sz="2000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Web: </a:t>
            </a:r>
            <a:r>
              <a:rPr lang="en-US" sz="2000" spc="-55" dirty="0" smtClean="0">
                <a:solidFill>
                  <a:srgbClr val="FFFFFF"/>
                </a:solidFill>
                <a:latin typeface="Calibri Light"/>
                <a:cs typeface="Calibri Light"/>
                <a:hlinkClick r:id="rId6"/>
              </a:rPr>
              <a:t>www.rd-alliance.org</a:t>
            </a:r>
            <a:r>
              <a:rPr lang="en-US" sz="2000" spc="-55" dirty="0" smtClean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</a:p>
          <a:p>
            <a:r>
              <a:rPr lang="en-US" sz="2000" spc="-45" dirty="0" smtClean="0">
                <a:solidFill>
                  <a:srgbClr val="FFFFFF"/>
                </a:solidFill>
                <a:latin typeface="Calibri Light"/>
                <a:cs typeface="Calibri Light"/>
              </a:rPr>
              <a:t>Twitter</a:t>
            </a:r>
            <a:r>
              <a:rPr lang="en-US" sz="2000" spc="-45" dirty="0" smtClean="0">
                <a:solidFill>
                  <a:schemeClr val="bg1"/>
                </a:solidFill>
                <a:latin typeface="Calibri Light"/>
                <a:cs typeface="Calibri Light"/>
              </a:rPr>
              <a:t>: </a:t>
            </a:r>
            <a:r>
              <a:rPr lang="en-US" sz="2000" b="1" spc="-55" dirty="0">
                <a:solidFill>
                  <a:schemeClr val="bg1"/>
                </a:solidFill>
                <a:latin typeface="Lucida Sans"/>
                <a:cs typeface="Lucida Sans"/>
              </a:rPr>
              <a:t>@</a:t>
            </a:r>
            <a:r>
              <a:rPr lang="en-US" sz="2000" spc="-55" dirty="0" err="1">
                <a:solidFill>
                  <a:schemeClr val="bg1"/>
                </a:solidFill>
                <a:latin typeface="Calibri Light"/>
                <a:cs typeface="Calibri Light"/>
              </a:rPr>
              <a:t>resdatall</a:t>
            </a:r>
            <a:endParaRPr lang="en-US" sz="2000" spc="-55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endParaRPr lang="en-US" sz="2000" spc="-45" dirty="0" smtClean="0">
              <a:solidFill>
                <a:srgbClr val="FFFFFF"/>
              </a:solidFill>
              <a:latin typeface="Calibri Light"/>
              <a:cs typeface="Calibri Light"/>
            </a:endParaRPr>
          </a:p>
          <a:p>
            <a:endParaRPr lang="de-AT" sz="2000" spc="-45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endParaRPr lang="en-US" sz="2000" spc="-55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4" y="6182370"/>
            <a:ext cx="1227411" cy="42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888" y="914146"/>
            <a:ext cx="7415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8460" algn="l"/>
              </a:tabLst>
            </a:pPr>
            <a:r>
              <a:rPr sz="4800" u="sng" dirty="0">
                <a:uFill>
                  <a:solidFill>
                    <a:srgbClr val="7E7E7E"/>
                  </a:solidFill>
                </a:uFill>
              </a:rPr>
              <a:t> 	</a:t>
            </a:r>
            <a:r>
              <a:rPr sz="4800" u="sng" spc="-50" dirty="0">
                <a:uFill>
                  <a:solidFill>
                    <a:srgbClr val="7E7E7E"/>
                  </a:solidFill>
                </a:uFill>
              </a:rPr>
              <a:t>What </a:t>
            </a:r>
            <a:r>
              <a:rPr sz="4800" u="sng" spc="-30" dirty="0">
                <a:uFill>
                  <a:solidFill>
                    <a:srgbClr val="7E7E7E"/>
                  </a:solidFill>
                </a:uFill>
              </a:rPr>
              <a:t>is</a:t>
            </a:r>
            <a:r>
              <a:rPr sz="4800" u="sng" spc="-204" dirty="0">
                <a:uFill>
                  <a:solidFill>
                    <a:srgbClr val="7E7E7E"/>
                  </a:solidFill>
                </a:uFill>
              </a:rPr>
              <a:t> </a:t>
            </a:r>
            <a:r>
              <a:rPr sz="4800" u="sng" spc="-85" dirty="0">
                <a:uFill>
                  <a:solidFill>
                    <a:srgbClr val="7E7E7E"/>
                  </a:solidFill>
                </a:uFill>
              </a:rPr>
              <a:t>RDA?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3722" y="1831975"/>
            <a:ext cx="7543800" cy="401192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0170" marR="422909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RDA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an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international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member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based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organization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focused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development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infrastructure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community activities that reduce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barriers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to data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sharing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exchange,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acceleration of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data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driven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innovation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worldwide.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0170" marR="278130">
              <a:lnSpc>
                <a:spcPts val="216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than 7,300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members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globally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representing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137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countries,  RDA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includes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researchers,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scientists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data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science 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professionals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working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multiple disciplines,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domains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thematic fields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from  different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types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organisations across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globe.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67945" marR="64769" indent="635" algn="ctr">
              <a:lnSpc>
                <a:spcPct val="100000"/>
              </a:lnSpc>
            </a:pPr>
            <a:r>
              <a:rPr sz="1800" b="1" i="1" spc="-15" dirty="0">
                <a:solidFill>
                  <a:srgbClr val="404040"/>
                </a:solidFill>
                <a:latin typeface="Calibri"/>
                <a:cs typeface="Calibri"/>
              </a:rPr>
              <a:t>RDA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building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social and technical bridges that enable open sharing of  </a:t>
            </a:r>
            <a:r>
              <a:rPr sz="1800" b="1" i="1" spc="-10" dirty="0">
                <a:solidFill>
                  <a:srgbClr val="404040"/>
                </a:solidFill>
                <a:latin typeface="Calibri"/>
                <a:cs typeface="Calibri"/>
              </a:rPr>
              <a:t>data </a:t>
            </a:r>
            <a:r>
              <a:rPr sz="1800" b="1" i="1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achieve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its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vision of researchers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innovators openly sharing </a:t>
            </a:r>
            <a:r>
              <a:rPr sz="1800" b="1" i="1" spc="-10" dirty="0">
                <a:solidFill>
                  <a:srgbClr val="404040"/>
                </a:solidFill>
                <a:latin typeface="Calibri"/>
                <a:cs typeface="Calibri"/>
              </a:rPr>
              <a:t>data 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across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technologies,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disciplines, and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countries </a:t>
            </a:r>
            <a:r>
              <a:rPr sz="1800" b="1" i="1" spc="-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address </a:t>
            </a:r>
            <a:r>
              <a:rPr sz="1800" b="1" i="1" dirty="0">
                <a:solidFill>
                  <a:srgbClr val="404040"/>
                </a:solidFill>
                <a:latin typeface="Calibri"/>
                <a:cs typeface="Calibri"/>
              </a:rPr>
              <a:t>the grand </a:t>
            </a:r>
            <a:r>
              <a:rPr sz="1800" b="1" i="1" spc="-5" dirty="0">
                <a:solidFill>
                  <a:srgbClr val="404040"/>
                </a:solidFill>
                <a:latin typeface="Calibri"/>
                <a:cs typeface="Calibri"/>
              </a:rPr>
              <a:t>challenges  of </a:t>
            </a:r>
            <a:r>
              <a:rPr sz="1800" b="1" i="1" spc="-15" dirty="0">
                <a:solidFill>
                  <a:srgbClr val="404040"/>
                </a:solidFill>
                <a:latin typeface="Calibri"/>
                <a:cs typeface="Calibri"/>
              </a:rPr>
              <a:t>society.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78011" y="6475476"/>
            <a:ext cx="665987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4354" y="6424980"/>
            <a:ext cx="16325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WWW.RD-ALLIANCE.ORG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@RESDATALL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953" y="6503695"/>
            <a:ext cx="2166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rd-alliance.org/about-rda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9" y="668781"/>
            <a:ext cx="1572904" cy="84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8011" y="6475476"/>
            <a:ext cx="665987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7414" y="50672"/>
            <a:ext cx="210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Who </a:t>
            </a:r>
            <a:r>
              <a:rPr sz="3600" spc="-30" dirty="0"/>
              <a:t>is</a:t>
            </a:r>
            <a:r>
              <a:rPr sz="3600" spc="-250" dirty="0"/>
              <a:t> </a:t>
            </a:r>
            <a:r>
              <a:rPr sz="3600" spc="-45" dirty="0"/>
              <a:t>RDA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0" y="743712"/>
            <a:ext cx="9144000" cy="537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4354" y="6424980"/>
            <a:ext cx="16325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WWW.RD-ALLIANCE.ORG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@RESDATALL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953" y="6503695"/>
            <a:ext cx="2166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rd-alliance.org/about-rda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9909"/>
            <a:ext cx="1048342" cy="5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8011" y="6475476"/>
            <a:ext cx="665987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7414" y="50672"/>
            <a:ext cx="62601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uFill>
                  <a:solidFill>
                    <a:srgbClr val="7E7E7E"/>
                  </a:solidFill>
                </a:uFill>
              </a:rPr>
              <a:t>RDA</a:t>
            </a:r>
            <a:r>
              <a:rPr lang="de-AT" sz="4000" spc="-50" dirty="0">
                <a:uFill>
                  <a:solidFill>
                    <a:srgbClr val="7E7E7E"/>
                  </a:solidFill>
                </a:uFill>
              </a:rPr>
              <a:t> Worldwide Growth</a:t>
            </a:r>
            <a:endParaRPr sz="40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01495"/>
            <a:ext cx="9144000" cy="425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4354" y="6424980"/>
            <a:ext cx="16325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WWW.RD-ALLIANCE.ORG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@RESDATALL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953" y="6503695"/>
            <a:ext cx="2166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rd-alliance.org/about-rda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CC BY-SA</a:t>
            </a:r>
            <a:r>
              <a:rPr spc="-25" dirty="0"/>
              <a:t> </a:t>
            </a:r>
            <a:r>
              <a:rPr spc="-5" dirty="0"/>
              <a:t>4.0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87738"/>
            <a:ext cx="927887" cy="4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395" y="672006"/>
            <a:ext cx="74155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RDA Europe</a:t>
            </a:r>
            <a:endParaRPr sz="48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6690" y="1905000"/>
            <a:ext cx="7924800" cy="403379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47370" marR="422909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0" dirty="0" smtClean="0">
                <a:solidFill>
                  <a:srgbClr val="404040"/>
                </a:solidFill>
                <a:cs typeface="Calibri"/>
              </a:rPr>
              <a:t>European </a:t>
            </a:r>
            <a:r>
              <a:rPr lang="en-US" sz="2800" spc="-10" dirty="0">
                <a:solidFill>
                  <a:srgbClr val="404040"/>
                </a:solidFill>
                <a:cs typeface="Calibri"/>
              </a:rPr>
              <a:t>plug-in to the Research Data Alliance</a:t>
            </a:r>
          </a:p>
          <a:p>
            <a:pPr marL="547370" marR="422909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lang="en-US" sz="2800" spc="-10" dirty="0" err="1" smtClean="0">
                <a:solidFill>
                  <a:srgbClr val="404040"/>
                </a:solidFill>
                <a:latin typeface="Calibri"/>
                <a:cs typeface="Calibri"/>
              </a:rPr>
              <a:t>aunch</a:t>
            </a:r>
            <a:r>
              <a:rPr lang="en-US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 of RDA </a:t>
            </a: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Europe 4.0 </a:t>
            </a:r>
            <a:r>
              <a:rPr lang="en-US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in March 2018</a:t>
            </a:r>
          </a:p>
          <a:p>
            <a:pPr marL="547370" marR="422909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Man</a:t>
            </a:r>
            <a:r>
              <a:rPr lang="en-US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dated </a:t>
            </a: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to become the </a:t>
            </a:r>
            <a:r>
              <a:rPr lang="en-US" sz="2800" spc="-10" dirty="0" err="1">
                <a:solidFill>
                  <a:srgbClr val="931100"/>
                </a:solidFill>
                <a:latin typeface="Calibri"/>
                <a:cs typeface="Calibri"/>
              </a:rPr>
              <a:t>centrepiece</a:t>
            </a:r>
            <a:r>
              <a:rPr lang="en-US" sz="2800" spc="-10" dirty="0">
                <a:solidFill>
                  <a:srgbClr val="931100"/>
                </a:solidFill>
                <a:latin typeface="Calibri"/>
                <a:cs typeface="Calibri"/>
              </a:rPr>
              <a:t> for an EU Open Science Strategy</a:t>
            </a:r>
          </a:p>
          <a:p>
            <a:pPr marL="547370" marR="422909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Establishment of a </a:t>
            </a:r>
            <a:r>
              <a:rPr lang="en-US" sz="2800" b="1" spc="-10" dirty="0">
                <a:solidFill>
                  <a:srgbClr val="931100"/>
                </a:solidFill>
                <a:latin typeface="Calibri"/>
                <a:cs typeface="Calibri"/>
              </a:rPr>
              <a:t>network of national </a:t>
            </a:r>
            <a:r>
              <a:rPr lang="en-US" sz="2800" b="1" spc="-10" dirty="0">
                <a:solidFill>
                  <a:srgbClr val="931100"/>
                </a:solidFill>
                <a:latin typeface="Calibri"/>
                <a:cs typeface="Calibri"/>
              </a:rPr>
              <a:t>nodes </a:t>
            </a:r>
            <a:r>
              <a:rPr lang="en-US" sz="2800" spc="-10" dirty="0" smtClean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foster adoption of RDA outputs in the region</a:t>
            </a:r>
          </a:p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en-US" sz="2800" spc="-10" dirty="0">
                <a:solidFill>
                  <a:srgbClr val="404040"/>
                </a:solidFill>
                <a:latin typeface="Calibri"/>
                <a:cs typeface="Calibri"/>
              </a:rPr>
              <a:t>Calls to expand the network via a cascading grant funding mechanism</a:t>
            </a:r>
            <a:endParaRPr sz="2800" spc="-1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3400"/>
            <a:ext cx="4457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857" y="533400"/>
            <a:ext cx="74155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4800" spc="-50" dirty="0">
                <a:uFill>
                  <a:solidFill>
                    <a:srgbClr val="7E7E7E"/>
                  </a:solidFill>
                </a:uFill>
              </a:rPr>
              <a:t>RDA in Austria</a:t>
            </a:r>
            <a:endParaRPr sz="48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058" y="1371600"/>
            <a:ext cx="7923127" cy="40491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en-US" sz="2600" dirty="0"/>
              <a:t>Serve cross border as a professional </a:t>
            </a:r>
            <a:r>
              <a:rPr lang="en-US" sz="2600" b="1" dirty="0">
                <a:solidFill>
                  <a:srgbClr val="931100"/>
                </a:solidFill>
              </a:rPr>
              <a:t>connector</a:t>
            </a:r>
            <a:r>
              <a:rPr lang="en-US" sz="2600" dirty="0"/>
              <a:t> for global RDM and data sharing activities </a:t>
            </a:r>
          </a:p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Go </a:t>
            </a:r>
            <a:r>
              <a:rPr lang="en-US" sz="2600" dirty="0"/>
              <a:t>for </a:t>
            </a:r>
            <a:r>
              <a:rPr lang="en-US" sz="2600" b="1" dirty="0">
                <a:solidFill>
                  <a:srgbClr val="931100"/>
                </a:solidFill>
              </a:rPr>
              <a:t>practical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931100"/>
                </a:solidFill>
              </a:rPr>
              <a:t>approaches</a:t>
            </a:r>
          </a:p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931100"/>
                </a:solidFill>
              </a:rPr>
              <a:t>Initiate</a:t>
            </a:r>
            <a:r>
              <a:rPr lang="en-US" sz="2600" dirty="0" smtClean="0"/>
              <a:t> </a:t>
            </a:r>
            <a:r>
              <a:rPr lang="en-US" sz="2600" dirty="0"/>
              <a:t>concrete </a:t>
            </a:r>
            <a:r>
              <a:rPr lang="en-US" sz="2600" b="1" dirty="0">
                <a:solidFill>
                  <a:srgbClr val="931100"/>
                </a:solidFill>
              </a:rPr>
              <a:t>adoption projects </a:t>
            </a:r>
            <a:r>
              <a:rPr lang="en-US" sz="2600" dirty="0"/>
              <a:t>to disseminate outputs from RDA global initiatives on a national level</a:t>
            </a:r>
          </a:p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Organize </a:t>
            </a:r>
            <a:r>
              <a:rPr lang="en-US" sz="2600" b="1" dirty="0">
                <a:solidFill>
                  <a:srgbClr val="931100"/>
                </a:solidFill>
              </a:rPr>
              <a:t>events</a:t>
            </a:r>
            <a:r>
              <a:rPr lang="en-US" sz="2600" dirty="0"/>
              <a:t> and trainings that promote best practices in </a:t>
            </a:r>
            <a:r>
              <a:rPr lang="de-AT" sz="2600" dirty="0"/>
              <a:t>RDM</a:t>
            </a:r>
          </a:p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de-AT" sz="2600" spc="-10" dirty="0" smtClean="0">
                <a:solidFill>
                  <a:srgbClr val="404040"/>
                </a:solidFill>
                <a:cs typeface="Calibri"/>
              </a:rPr>
              <a:t>Promote </a:t>
            </a:r>
            <a:r>
              <a:rPr lang="de-AT" sz="2600" spc="-10" dirty="0">
                <a:solidFill>
                  <a:srgbClr val="404040"/>
                </a:solidFill>
                <a:cs typeface="Calibri"/>
              </a:rPr>
              <a:t>l</a:t>
            </a:r>
            <a:r>
              <a:rPr lang="en-US" sz="2600" dirty="0" err="1"/>
              <a:t>ocal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931100"/>
                </a:solidFill>
              </a:rPr>
              <a:t>adoption</a:t>
            </a:r>
            <a:r>
              <a:rPr lang="en-US" sz="2600" dirty="0"/>
              <a:t> of </a:t>
            </a:r>
            <a:r>
              <a:rPr lang="en-US" sz="2600" b="1" dirty="0">
                <a:solidFill>
                  <a:srgbClr val="931100"/>
                </a:solidFill>
              </a:rPr>
              <a:t>RDA recommendations </a:t>
            </a:r>
            <a:endParaRPr lang="en-US" sz="2600" b="1" dirty="0" smtClean="0">
              <a:solidFill>
                <a:srgbClr val="931100"/>
              </a:solidFill>
            </a:endParaRPr>
          </a:p>
          <a:p>
            <a:pPr marL="547370" marR="278130" indent="-457200">
              <a:buFont typeface="Arial" panose="020B0604020202020204" pitchFamily="34" charset="0"/>
              <a:buChar char="•"/>
            </a:pPr>
            <a:r>
              <a:rPr lang="de-AT" sz="2600" b="1" dirty="0" smtClean="0">
                <a:solidFill>
                  <a:srgbClr val="931100"/>
                </a:solidFill>
              </a:rPr>
              <a:t>C</a:t>
            </a:r>
            <a:r>
              <a:rPr lang="en-US" sz="2600" b="1" dirty="0" err="1">
                <a:solidFill>
                  <a:srgbClr val="931100"/>
                </a:solidFill>
              </a:rPr>
              <a:t>onnect</a:t>
            </a:r>
            <a:r>
              <a:rPr lang="en-US" sz="2600" b="1" dirty="0">
                <a:solidFill>
                  <a:srgbClr val="931100"/>
                </a:solidFill>
              </a:rPr>
              <a:t> </a:t>
            </a:r>
            <a:r>
              <a:rPr lang="en-US" sz="2600" dirty="0"/>
              <a:t>Austrian research data </a:t>
            </a:r>
            <a:r>
              <a:rPr lang="en-US" sz="2600" b="1" dirty="0">
                <a:solidFill>
                  <a:srgbClr val="931100"/>
                </a:solidFill>
              </a:rPr>
              <a:t>stakeholders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14" y="352119"/>
            <a:ext cx="120101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37098"/>
            <a:ext cx="8458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3200" spc="-50" dirty="0">
                <a:uFill>
                  <a:solidFill>
                    <a:srgbClr val="7E7E7E"/>
                  </a:solidFill>
                </a:uFill>
              </a:rPr>
              <a:t>RDA Austria - </a:t>
            </a:r>
            <a:r>
              <a:rPr lang="de-AT" sz="3200" spc="-50" dirty="0" err="1">
                <a:uFill>
                  <a:solidFill>
                    <a:srgbClr val="7E7E7E"/>
                  </a:solidFill>
                </a:uFill>
              </a:rPr>
              <a:t>Preparatory</a:t>
            </a:r>
            <a:r>
              <a:rPr lang="de-AT" sz="3200" spc="-50" dirty="0">
                <a:uFill>
                  <a:solidFill>
                    <a:srgbClr val="7E7E7E"/>
                  </a:solidFill>
                </a:uFill>
              </a:rPr>
              <a:t> Workshop in Vienna</a:t>
            </a:r>
            <a:endParaRPr sz="32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feld 8"/>
          <p:cNvSpPr txBox="1"/>
          <p:nvPr/>
        </p:nvSpPr>
        <p:spPr>
          <a:xfrm>
            <a:off x="404622" y="997865"/>
            <a:ext cx="838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-10" dirty="0" smtClean="0">
                <a:solidFill>
                  <a:srgbClr val="404040"/>
                </a:solidFill>
                <a:latin typeface="Calibri"/>
                <a:cs typeface="Calibri"/>
              </a:rPr>
              <a:t>“Data </a:t>
            </a:r>
            <a:r>
              <a:rPr lang="en-GB" sz="2000" spc="-10" dirty="0">
                <a:solidFill>
                  <a:srgbClr val="404040"/>
                </a:solidFill>
                <a:latin typeface="Calibri"/>
                <a:cs typeface="Calibri"/>
              </a:rPr>
              <a:t>Stewardship Realized: From Planning to Action. Towards the Establishment of an Austrian Research Infrastructure</a:t>
            </a:r>
            <a:r>
              <a:rPr lang="en-GB" sz="2000" spc="-10" dirty="0" smtClean="0">
                <a:solidFill>
                  <a:srgbClr val="404040"/>
                </a:solidFill>
                <a:latin typeface="Calibri"/>
                <a:cs typeface="Calibri"/>
              </a:rPr>
              <a:t>”, </a:t>
            </a:r>
            <a:r>
              <a:rPr lang="en-GB" sz="2000" spc="-10" dirty="0">
                <a:solidFill>
                  <a:srgbClr val="404040"/>
                </a:solidFill>
                <a:latin typeface="Calibri"/>
                <a:cs typeface="Calibri"/>
              </a:rPr>
              <a:t>November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-10" dirty="0" smtClean="0">
                <a:solidFill>
                  <a:srgbClr val="404040"/>
                </a:solidFill>
                <a:latin typeface="Calibri"/>
                <a:cs typeface="Calibri"/>
              </a:rPr>
              <a:t>Organized </a:t>
            </a:r>
            <a:r>
              <a:rPr lang="en-GB" sz="2000" spc="-10" dirty="0">
                <a:solidFill>
                  <a:srgbClr val="404040"/>
                </a:solidFill>
                <a:latin typeface="Calibri"/>
                <a:cs typeface="Calibri"/>
              </a:rPr>
              <a:t>with the support of RDA Europe, the University of Vienna and the TU Wien </a:t>
            </a:r>
            <a:endParaRPr lang="en-US" sz="2000" spc="-10" dirty="0">
              <a:solidFill>
                <a:srgbClr val="404040"/>
              </a:solidFill>
              <a:latin typeface="Calibri"/>
              <a:cs typeface="Calibri"/>
            </a:endParaRPr>
          </a:p>
          <a:p>
            <a:r>
              <a:rPr lang="en-GB" sz="2000" spc="-10" dirty="0">
                <a:solidFill>
                  <a:srgbClr val="404040"/>
                </a:solidFill>
                <a:latin typeface="Calibri"/>
                <a:cs typeface="Calibri"/>
              </a:rPr>
              <a:t> </a:t>
            </a:r>
            <a:endParaRPr lang="en-US" sz="2000" spc="-10" dirty="0">
              <a:solidFill>
                <a:srgbClr val="404040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25" y="2075575"/>
            <a:ext cx="3349963" cy="223470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20" y="2500766"/>
            <a:ext cx="2420335" cy="36190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9" y="2987062"/>
            <a:ext cx="4191000" cy="279635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15" y="4495800"/>
            <a:ext cx="2904100" cy="19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099" y="325318"/>
            <a:ext cx="74155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Formation </a:t>
            </a:r>
            <a:r>
              <a:rPr lang="de-AT" sz="4800" spc="-50" dirty="0" err="1" smtClean="0">
                <a:uFill>
                  <a:solidFill>
                    <a:srgbClr val="7E7E7E"/>
                  </a:solidFill>
                </a:uFill>
              </a:rPr>
              <a:t>of</a:t>
            </a: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 RDA Austria</a:t>
            </a:r>
            <a:endParaRPr sz="48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7299" y="1353135"/>
            <a:ext cx="3743609" cy="457240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0170" marR="422909">
              <a:spcBef>
                <a:spcPts val="600"/>
              </a:spcBef>
              <a:spcAft>
                <a:spcPts val="600"/>
              </a:spcAft>
            </a:pPr>
            <a:r>
              <a:rPr lang="en-US" sz="2400" b="1" spc="-10" dirty="0" smtClean="0">
                <a:solidFill>
                  <a:srgbClr val="931100"/>
                </a:solidFill>
                <a:latin typeface="Calibri"/>
                <a:cs typeface="Calibri"/>
              </a:rPr>
              <a:t>November 2017 </a:t>
            </a:r>
            <a:r>
              <a:rPr lang="en-US" sz="2400" spc="-10" dirty="0" smtClean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lang="en-GB" sz="2400" spc="-10" dirty="0" err="1" smtClean="0">
                <a:solidFill>
                  <a:srgbClr val="404040"/>
                </a:solidFill>
                <a:latin typeface="Calibri"/>
                <a:cs typeface="Calibri"/>
              </a:rPr>
              <a:t>edicated</a:t>
            </a:r>
            <a:r>
              <a:rPr lang="en-GB" sz="2400" spc="-1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GB" sz="2400" b="1" spc="-10" dirty="0">
                <a:solidFill>
                  <a:srgbClr val="404040"/>
                </a:solidFill>
                <a:latin typeface="Calibri"/>
                <a:cs typeface="Calibri"/>
              </a:rPr>
              <a:t>RDA group for </a:t>
            </a:r>
            <a:r>
              <a:rPr lang="en-GB" sz="2400" b="1" spc="-10" dirty="0" smtClean="0">
                <a:solidFill>
                  <a:srgbClr val="404040"/>
                </a:solidFill>
                <a:latin typeface="Calibri"/>
                <a:cs typeface="Calibri"/>
              </a:rPr>
              <a:t>Austria </a:t>
            </a:r>
            <a:r>
              <a:rPr lang="en-GB" sz="2400" spc="-10" dirty="0" smtClean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GB" sz="2400" spc="-10" dirty="0">
                <a:solidFill>
                  <a:srgbClr val="404040"/>
                </a:solidFill>
                <a:latin typeface="Calibri"/>
                <a:cs typeface="Calibri"/>
              </a:rPr>
              <a:t>formally represent the Austrian data management community </a:t>
            </a:r>
            <a:endParaRPr lang="en-GB" sz="2400" spc="-1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90170" marR="422909">
              <a:spcBef>
                <a:spcPts val="600"/>
              </a:spcBef>
              <a:spcAft>
                <a:spcPts val="600"/>
              </a:spcAft>
            </a:pPr>
            <a:r>
              <a:rPr lang="en-GB" sz="2400" b="1" spc="-10" dirty="0" smtClean="0">
                <a:solidFill>
                  <a:srgbClr val="931100"/>
                </a:solidFill>
                <a:latin typeface="Calibri"/>
                <a:cs typeface="Calibri"/>
              </a:rPr>
              <a:t>December 2017 </a:t>
            </a:r>
            <a:r>
              <a:rPr lang="en-GB" sz="2400" spc="-10" dirty="0">
                <a:solidFill>
                  <a:srgbClr val="404040"/>
                </a:solidFill>
                <a:latin typeface="Calibri"/>
                <a:cs typeface="Calibri"/>
              </a:rPr>
              <a:t>Constitutive General Assembly of RDA Austria </a:t>
            </a:r>
            <a:endParaRPr lang="en-GB" sz="2400" spc="-1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90170" marR="422909">
              <a:spcBef>
                <a:spcPts val="600"/>
              </a:spcBef>
              <a:spcAft>
                <a:spcPts val="600"/>
              </a:spcAft>
            </a:pPr>
            <a:r>
              <a:rPr lang="en-GB" sz="2400" b="1" spc="-10" dirty="0">
                <a:solidFill>
                  <a:srgbClr val="931100"/>
                </a:solidFill>
                <a:latin typeface="Calibri"/>
                <a:cs typeface="Calibri"/>
              </a:rPr>
              <a:t>March </a:t>
            </a:r>
            <a:r>
              <a:rPr lang="en-GB" sz="2400" b="1" spc="-10" dirty="0" smtClean="0">
                <a:solidFill>
                  <a:srgbClr val="931100"/>
                </a:solidFill>
                <a:latin typeface="Calibri"/>
                <a:cs typeface="Calibri"/>
              </a:rPr>
              <a:t>2018                           </a:t>
            </a:r>
            <a:r>
              <a:rPr lang="en-GB" sz="2400" spc="-10" dirty="0">
                <a:solidFill>
                  <a:srgbClr val="404040"/>
                </a:solidFill>
                <a:latin typeface="Calibri"/>
                <a:cs typeface="Calibri"/>
              </a:rPr>
              <a:t>First Member </a:t>
            </a:r>
            <a:r>
              <a:rPr lang="en-GB" sz="2400" spc="-10" dirty="0" smtClean="0">
                <a:solidFill>
                  <a:srgbClr val="404040"/>
                </a:solidFill>
                <a:latin typeface="Calibri"/>
                <a:cs typeface="Calibri"/>
              </a:rPr>
              <a:t>Forum</a:t>
            </a:r>
            <a:endParaRPr lang="en-US" sz="2400" spc="-1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6" name="Grafik 5" descr="\\UB-DOM\U_Dom\Users A-F\Budroni\Documents\AAAAAA\rda austria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67" y="1524123"/>
            <a:ext cx="4807776" cy="3733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4064084" y="5304293"/>
            <a:ext cx="467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Foundation committee: Paolo </a:t>
            </a:r>
            <a:r>
              <a:rPr lang="en-US" sz="1600" dirty="0" err="1" smtClean="0"/>
              <a:t>Budroni</a:t>
            </a:r>
            <a:r>
              <a:rPr lang="en-US" sz="1600" dirty="0" smtClean="0"/>
              <a:t>, </a:t>
            </a:r>
            <a:r>
              <a:rPr lang="en-US" sz="1600" dirty="0"/>
              <a:t>Raman </a:t>
            </a:r>
            <a:r>
              <a:rPr lang="en-US" sz="1600" dirty="0" err="1"/>
              <a:t>Ganguly</a:t>
            </a:r>
            <a:r>
              <a:rPr lang="en-US" sz="1600" dirty="0"/>
              <a:t>, Andreas </a:t>
            </a:r>
            <a:r>
              <a:rPr lang="en-US" sz="1600" dirty="0" err="1"/>
              <a:t>Rauber</a:t>
            </a:r>
            <a:r>
              <a:rPr lang="en-US" sz="1600" dirty="0"/>
              <a:t>, Barbara </a:t>
            </a:r>
            <a:r>
              <a:rPr lang="en-US" sz="1600" dirty="0" smtClean="0"/>
              <a:t>Sánchez, </a:t>
            </a:r>
            <a:r>
              <a:rPr lang="en-US" sz="1600" dirty="0"/>
              <a:t>Tomasz </a:t>
            </a:r>
            <a:r>
              <a:rPr lang="en-US" sz="1600" dirty="0" err="1" smtClean="0"/>
              <a:t>Miksa</a:t>
            </a:r>
            <a:r>
              <a:rPr lang="en-US" sz="1600" dirty="0" smtClean="0"/>
              <a:t> (not in the picture: </a:t>
            </a:r>
            <a:r>
              <a:rPr lang="en-US" sz="1600" dirty="0" err="1" smtClean="0"/>
              <a:t>Seyavash</a:t>
            </a:r>
            <a:r>
              <a:rPr lang="en-US" sz="1600" dirty="0" smtClean="0"/>
              <a:t> </a:t>
            </a:r>
            <a:r>
              <a:rPr lang="en-US" sz="1600" dirty="0" err="1" smtClean="0"/>
              <a:t>Amini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121" y="367695"/>
            <a:ext cx="120101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74155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4188460" algn="l"/>
              </a:tabLst>
            </a:pP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Members </a:t>
            </a:r>
            <a:r>
              <a:rPr lang="de-AT" sz="4800" spc="-50" dirty="0" err="1" smtClean="0">
                <a:uFill>
                  <a:solidFill>
                    <a:srgbClr val="7E7E7E"/>
                  </a:solidFill>
                </a:uFill>
              </a:rPr>
              <a:t>of</a:t>
            </a:r>
            <a:r>
              <a:rPr lang="de-AT" sz="4800" spc="-50" dirty="0" smtClean="0">
                <a:uFill>
                  <a:solidFill>
                    <a:srgbClr val="7E7E7E"/>
                  </a:solidFill>
                </a:uFill>
              </a:rPr>
              <a:t> RDA Austria</a:t>
            </a:r>
            <a:endParaRPr sz="4800" spc="-50" dirty="0">
              <a:uFill>
                <a:solidFill>
                  <a:srgbClr val="7E7E7E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722" y="4714494"/>
            <a:ext cx="7543800" cy="1374775"/>
          </a:xfrm>
          <a:custGeom>
            <a:avLst/>
            <a:gdLst/>
            <a:ahLst/>
            <a:cxnLst/>
            <a:rect l="l" t="t" r="r" b="b"/>
            <a:pathLst>
              <a:path w="7543800" h="1374775">
                <a:moveTo>
                  <a:pt x="0" y="1374647"/>
                </a:moveTo>
                <a:lnTo>
                  <a:pt x="7543800" y="1374647"/>
                </a:lnTo>
                <a:lnTo>
                  <a:pt x="7543800" y="0"/>
                </a:lnTo>
                <a:lnTo>
                  <a:pt x="0" y="0"/>
                </a:lnTo>
                <a:lnTo>
                  <a:pt x="0" y="137464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058" y="1600200"/>
            <a:ext cx="7543472" cy="66806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0170" marR="278130"/>
            <a:r>
              <a:rPr lang="en-US" sz="2800" dirty="0" smtClean="0"/>
              <a:t>The Austrian </a:t>
            </a:r>
            <a:r>
              <a:rPr lang="en-US" sz="2800" dirty="0"/>
              <a:t>community responded quickly to the </a:t>
            </a:r>
            <a:r>
              <a:rPr lang="en-US" sz="2800" dirty="0" smtClean="0"/>
              <a:t>invitation to </a:t>
            </a:r>
            <a:r>
              <a:rPr lang="en-US" sz="2800" dirty="0" smtClean="0">
                <a:solidFill>
                  <a:srgbClr val="931100"/>
                </a:solidFill>
              </a:rPr>
              <a:t>build</a:t>
            </a:r>
            <a:r>
              <a:rPr lang="en-US" sz="2800" dirty="0" smtClean="0"/>
              <a:t> the </a:t>
            </a:r>
            <a:r>
              <a:rPr lang="en-US" sz="2800" dirty="0">
                <a:solidFill>
                  <a:srgbClr val="931100"/>
                </a:solidFill>
              </a:rPr>
              <a:t>social and technical  bridges</a:t>
            </a:r>
            <a:r>
              <a:rPr lang="en-US" sz="2800" dirty="0"/>
              <a:t> </a:t>
            </a:r>
            <a:r>
              <a:rPr lang="en-US" sz="2800" dirty="0" smtClean="0"/>
              <a:t>that enable </a:t>
            </a:r>
            <a:r>
              <a:rPr lang="en-US" sz="2800" b="1" dirty="0" smtClean="0"/>
              <a:t>open sharing of  data</a:t>
            </a:r>
            <a:endParaRPr lang="de-AT" sz="2800" b="1" dirty="0" smtClean="0"/>
          </a:p>
          <a:p>
            <a:pPr marL="90170" marR="278130"/>
            <a:endParaRPr lang="en-US" sz="2000" dirty="0" smtClean="0"/>
          </a:p>
          <a:p>
            <a:pPr marL="547370" marR="27813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931100"/>
                </a:solidFill>
              </a:rPr>
              <a:t>3 institutional </a:t>
            </a:r>
            <a:r>
              <a:rPr lang="en-US" sz="2600" dirty="0">
                <a:solidFill>
                  <a:srgbClr val="931100"/>
                </a:solidFill>
              </a:rPr>
              <a:t>m</a:t>
            </a:r>
            <a:r>
              <a:rPr lang="en-US" sz="2600" dirty="0" smtClean="0">
                <a:solidFill>
                  <a:srgbClr val="931100"/>
                </a:solidFill>
              </a:rPr>
              <a:t>embers</a:t>
            </a:r>
            <a:r>
              <a:rPr lang="en-US" sz="2600" dirty="0" smtClean="0"/>
              <a:t>: TU Wien, University of Vienna, Know-Center Graz</a:t>
            </a:r>
          </a:p>
          <a:p>
            <a:pPr marL="547370" marR="27813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931100"/>
                </a:solidFill>
              </a:rPr>
              <a:t>28 individual members </a:t>
            </a:r>
            <a:r>
              <a:rPr lang="en-US" sz="2600" dirty="0" smtClean="0"/>
              <a:t>from various Austrian research institutions from five federal provinces </a:t>
            </a:r>
          </a:p>
          <a:p>
            <a:pPr marL="547370" marR="27813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Contact established </a:t>
            </a:r>
            <a:r>
              <a:rPr lang="en-US" sz="2600" dirty="0"/>
              <a:t>with: </a:t>
            </a:r>
            <a:r>
              <a:rPr lang="en-US" sz="2600" dirty="0" smtClean="0"/>
              <a:t>GOFAIR, </a:t>
            </a:r>
            <a:r>
              <a:rPr lang="en-US" sz="2600" dirty="0" err="1" smtClean="0"/>
              <a:t>OpenAIRE</a:t>
            </a:r>
            <a:r>
              <a:rPr lang="en-US" sz="2600" dirty="0" smtClean="0"/>
              <a:t>,                        e-Infrastructures </a:t>
            </a:r>
            <a:r>
              <a:rPr lang="en-US" sz="2600" dirty="0"/>
              <a:t>Austria</a:t>
            </a:r>
          </a:p>
          <a:p>
            <a:pPr marL="90170" marR="278130"/>
            <a:endParaRPr lang="en-US" sz="2600" dirty="0"/>
          </a:p>
          <a:p>
            <a:pPr marL="90170" marR="278130"/>
            <a:endParaRPr lang="en-US" sz="2600" dirty="0"/>
          </a:p>
          <a:p>
            <a:pPr marL="90170" marR="278130"/>
            <a:endParaRPr lang="en-US" sz="2600" dirty="0"/>
          </a:p>
          <a:p>
            <a:pPr marL="90170" marR="278130"/>
            <a:endParaRPr lang="en-US" sz="2600" dirty="0"/>
          </a:p>
          <a:p>
            <a:pPr marL="90170" marR="278130"/>
            <a:endParaRPr lang="en-US" sz="2600" dirty="0" smtClean="0"/>
          </a:p>
          <a:p>
            <a:pPr marL="90170" marR="278130"/>
            <a:endParaRPr lang="en-US" sz="2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14" y="352119"/>
            <a:ext cx="120101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674</Words>
  <Application>Microsoft Office PowerPoint</Application>
  <PresentationFormat>Bildschirmpräsentation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Lucida Sans</vt:lpstr>
      <vt:lpstr>Times New Roman</vt:lpstr>
      <vt:lpstr>Office Theme</vt:lpstr>
      <vt:lpstr>Research Data Alliance Austria</vt:lpstr>
      <vt:lpstr>  What is RDA?</vt:lpstr>
      <vt:lpstr>Who is RDA</vt:lpstr>
      <vt:lpstr>RDA Worldwide Growth</vt:lpstr>
      <vt:lpstr>RDA Europe</vt:lpstr>
      <vt:lpstr>RDA in Austria</vt:lpstr>
      <vt:lpstr>RDA Austria - Preparatory Workshop in Vienna</vt:lpstr>
      <vt:lpstr>Formation of RDA Austria</vt:lpstr>
      <vt:lpstr>Members of RDA Austria</vt:lpstr>
      <vt:lpstr>Austria: Planned Working Groups____</vt:lpstr>
      <vt:lpstr>PowerPoint-Präsentation</vt:lpstr>
      <vt:lpstr>Endorsement of the EOSC</vt:lpstr>
      <vt:lpstr>Digital Frontiers of Global Science</vt:lpstr>
      <vt:lpstr>Linking to training initiatives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Sanchez Solis Barbara</cp:lastModifiedBy>
  <cp:revision>92</cp:revision>
  <dcterms:created xsi:type="dcterms:W3CDTF">2018-10-21T10:59:08Z</dcterms:created>
  <dcterms:modified xsi:type="dcterms:W3CDTF">2018-10-29T08:54:05Z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2018-10-21T00:00:00Z</vt:filetime>
  </property>
</Properties>
</file>