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8" r:id="rId3"/>
    <p:sldId id="379" r:id="rId4"/>
    <p:sldId id="381" r:id="rId5"/>
    <p:sldId id="380" r:id="rId6"/>
    <p:sldId id="338" r:id="rId7"/>
    <p:sldId id="334" r:id="rId8"/>
    <p:sldId id="363" r:id="rId9"/>
    <p:sldId id="364" r:id="rId10"/>
    <p:sldId id="263" r:id="rId11"/>
    <p:sldId id="382" r:id="rId12"/>
    <p:sldId id="385" r:id="rId13"/>
    <p:sldId id="310" r:id="rId14"/>
    <p:sldId id="387" r:id="rId15"/>
    <p:sldId id="388" r:id="rId16"/>
    <p:sldId id="383" r:id="rId17"/>
    <p:sldId id="384" r:id="rId18"/>
    <p:sldId id="386" r:id="rId19"/>
    <p:sldId id="389" r:id="rId20"/>
    <p:sldId id="391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 Mücke" initials="WM" lastIdx="1" clrIdx="0">
    <p:extLst>
      <p:ext uri="{19B8F6BF-5375-455C-9EA6-DF929625EA0E}">
        <p15:presenceInfo xmlns:p15="http://schemas.microsoft.com/office/powerpoint/2012/main" userId="S-1-5-21-2946862839-782403720-4285649394-18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70AF"/>
    <a:srgbClr val="FFFFFF"/>
    <a:srgbClr val="95795D"/>
    <a:srgbClr val="EFE6DF"/>
    <a:srgbClr val="D9C0A5"/>
    <a:srgbClr val="008000"/>
    <a:srgbClr val="9900FF"/>
    <a:srgbClr val="663300"/>
    <a:srgbClr val="17C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86436" autoAdjust="0"/>
  </p:normalViewPr>
  <p:slideViewPr>
    <p:cSldViewPr>
      <p:cViewPr varScale="1">
        <p:scale>
          <a:sx n="141" d="100"/>
          <a:sy n="141" d="100"/>
        </p:scale>
        <p:origin x="228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o\Home\Staff\ww\Presentations\2018-03-15-Phi-Unit-Frascati\Growth%20Dynam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o\Home\Staff\ww\Presentations\2018-03-15-Phi-Unit-Frascati\Growth%20Dynam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Sheet1!$B$3:$B$22</c:f>
              <c:numCache>
                <c:formatCode>0.0</c:formatCode>
                <c:ptCount val="20"/>
                <c:pt idx="0" formatCode="General">
                  <c:v>1</c:v>
                </c:pt>
                <c:pt idx="1">
                  <c:v>1.25</c:v>
                </c:pt>
                <c:pt idx="2">
                  <c:v>1.5625</c:v>
                </c:pt>
                <c:pt idx="3">
                  <c:v>1.953125</c:v>
                </c:pt>
                <c:pt idx="4">
                  <c:v>2.44140625</c:v>
                </c:pt>
                <c:pt idx="5">
                  <c:v>3.0517578125</c:v>
                </c:pt>
                <c:pt idx="6">
                  <c:v>3.814697265625</c:v>
                </c:pt>
                <c:pt idx="7">
                  <c:v>4.76837158203125</c:v>
                </c:pt>
                <c:pt idx="8">
                  <c:v>5.9604644775390625</c:v>
                </c:pt>
                <c:pt idx="9">
                  <c:v>7.4505805969238281</c:v>
                </c:pt>
                <c:pt idx="10">
                  <c:v>9.3132257461547852</c:v>
                </c:pt>
                <c:pt idx="11">
                  <c:v>11.641532182693481</c:v>
                </c:pt>
                <c:pt idx="12">
                  <c:v>14.551915228366852</c:v>
                </c:pt>
                <c:pt idx="13">
                  <c:v>18.189894035458565</c:v>
                </c:pt>
                <c:pt idx="14">
                  <c:v>22.737367544323206</c:v>
                </c:pt>
                <c:pt idx="15">
                  <c:v>28.421709430404007</c:v>
                </c:pt>
                <c:pt idx="16">
                  <c:v>35.527136788005009</c:v>
                </c:pt>
                <c:pt idx="17">
                  <c:v>44.408920985006262</c:v>
                </c:pt>
                <c:pt idx="18">
                  <c:v>55.511151231257827</c:v>
                </c:pt>
                <c:pt idx="19">
                  <c:v>69.388939039072284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B-486A-9B3D-64EDFACCA79E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Sheet1!$C$3:$C$22</c:f>
              <c:numCache>
                <c:formatCode>0.0</c:formatCode>
                <c:ptCount val="20"/>
                <c:pt idx="0">
                  <c:v>0</c:v>
                </c:pt>
                <c:pt idx="1">
                  <c:v>0.15999999999999992</c:v>
                </c:pt>
                <c:pt idx="2">
                  <c:v>0.42559999999999976</c:v>
                </c:pt>
                <c:pt idx="3">
                  <c:v>0.8500959999999993</c:v>
                </c:pt>
                <c:pt idx="4">
                  <c:v>1.5111353599999986</c:v>
                </c:pt>
                <c:pt idx="5">
                  <c:v>2.5213258575999973</c:v>
                </c:pt>
                <c:pt idx="6">
                  <c:v>4.0433507092159955</c:v>
                </c:pt>
                <c:pt idx="7">
                  <c:v>6.3114760624945525</c:v>
                </c:pt>
                <c:pt idx="8">
                  <c:v>9.6621207012423174</c:v>
                </c:pt>
                <c:pt idx="9">
                  <c:v>14.577264505157917</c:v>
                </c:pt>
                <c:pt idx="10">
                  <c:v>21.746035847780472</c:v>
                </c:pt>
                <c:pt idx="11">
                  <c:v>32.152026664755226</c:v>
                </c:pt>
                <c:pt idx="12">
                  <c:v>47.197002746535823</c:v>
                </c:pt>
                <c:pt idx="13">
                  <c:v>68.876080309154204</c:v>
                </c:pt>
                <c:pt idx="14">
                  <c:v>100.02565628158079</c:v>
                </c:pt>
                <c:pt idx="15">
                  <c:v>144.67415416412061</c:v>
                </c:pt>
                <c:pt idx="16">
                  <c:v>208.53803088027468</c:v>
                </c:pt>
                <c:pt idx="17">
                  <c:v>299.72296542726809</c:v>
                </c:pt>
                <c:pt idx="18">
                  <c:v>429.71480861004898</c:v>
                </c:pt>
                <c:pt idx="19">
                  <c:v>614.77966433717029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AB-486A-9B3D-64EDFACCA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962272"/>
        <c:axId val="227962832"/>
      </c:barChart>
      <c:catAx>
        <c:axId val="227962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962832"/>
        <c:crosses val="autoZero"/>
        <c:auto val="1"/>
        <c:lblAlgn val="ctr"/>
        <c:lblOffset val="100"/>
        <c:noMultiLvlLbl val="0"/>
      </c:catAx>
      <c:valAx>
        <c:axId val="22796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9622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Sheet1!$B$3:$B$22</c:f>
              <c:numCache>
                <c:formatCode>0.0</c:formatCode>
                <c:ptCount val="20"/>
                <c:pt idx="0" formatCode="General">
                  <c:v>1</c:v>
                </c:pt>
                <c:pt idx="1">
                  <c:v>1.25</c:v>
                </c:pt>
                <c:pt idx="2">
                  <c:v>1.5625</c:v>
                </c:pt>
                <c:pt idx="3">
                  <c:v>1.953125</c:v>
                </c:pt>
                <c:pt idx="4">
                  <c:v>2.44140625</c:v>
                </c:pt>
                <c:pt idx="5">
                  <c:v>3.0517578125</c:v>
                </c:pt>
                <c:pt idx="6">
                  <c:v>3.814697265625</c:v>
                </c:pt>
                <c:pt idx="7">
                  <c:v>4.76837158203125</c:v>
                </c:pt>
                <c:pt idx="8">
                  <c:v>5.9604644775390625</c:v>
                </c:pt>
                <c:pt idx="9">
                  <c:v>7.4505805969238281</c:v>
                </c:pt>
                <c:pt idx="10">
                  <c:v>9.3132257461547852</c:v>
                </c:pt>
                <c:pt idx="11">
                  <c:v>11.641532182693481</c:v>
                </c:pt>
                <c:pt idx="12">
                  <c:v>14.551915228366852</c:v>
                </c:pt>
                <c:pt idx="13">
                  <c:v>18.189894035458565</c:v>
                </c:pt>
                <c:pt idx="14">
                  <c:v>22.737367544323206</c:v>
                </c:pt>
                <c:pt idx="15">
                  <c:v>28.421709430404007</c:v>
                </c:pt>
                <c:pt idx="16">
                  <c:v>35.527136788005009</c:v>
                </c:pt>
                <c:pt idx="17">
                  <c:v>44.408920985006262</c:v>
                </c:pt>
                <c:pt idx="18">
                  <c:v>55.511151231257827</c:v>
                </c:pt>
                <c:pt idx="19">
                  <c:v>69.388939039072284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9-4981-9852-6344E1C41E6D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Sheet1!$C$3:$C$22</c:f>
              <c:numCache>
                <c:formatCode>0.0</c:formatCode>
                <c:ptCount val="20"/>
                <c:pt idx="0">
                  <c:v>0</c:v>
                </c:pt>
                <c:pt idx="1">
                  <c:v>0.15999999999999992</c:v>
                </c:pt>
                <c:pt idx="2">
                  <c:v>0.42559999999999976</c:v>
                </c:pt>
                <c:pt idx="3">
                  <c:v>0.8500959999999993</c:v>
                </c:pt>
                <c:pt idx="4">
                  <c:v>1.5111353599999986</c:v>
                </c:pt>
                <c:pt idx="5">
                  <c:v>2.5213258575999973</c:v>
                </c:pt>
                <c:pt idx="6">
                  <c:v>4.0433507092159955</c:v>
                </c:pt>
                <c:pt idx="7">
                  <c:v>6.3114760624945525</c:v>
                </c:pt>
                <c:pt idx="8">
                  <c:v>9.6621207012423174</c:v>
                </c:pt>
                <c:pt idx="9">
                  <c:v>14.577264505157917</c:v>
                </c:pt>
                <c:pt idx="10">
                  <c:v>21.746035847780472</c:v>
                </c:pt>
                <c:pt idx="11">
                  <c:v>32.152026664755226</c:v>
                </c:pt>
                <c:pt idx="12">
                  <c:v>47.197002746535823</c:v>
                </c:pt>
                <c:pt idx="13">
                  <c:v>68.876080309154204</c:v>
                </c:pt>
                <c:pt idx="14">
                  <c:v>100.02565628158079</c:v>
                </c:pt>
                <c:pt idx="15">
                  <c:v>144.67415416412061</c:v>
                </c:pt>
                <c:pt idx="16">
                  <c:v>208.53803088027468</c:v>
                </c:pt>
                <c:pt idx="17">
                  <c:v>299.72296542726809</c:v>
                </c:pt>
                <c:pt idx="18">
                  <c:v>429.71480861004898</c:v>
                </c:pt>
                <c:pt idx="19">
                  <c:v>614.77966433717029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9-4981-9852-6344E1C41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965632"/>
        <c:axId val="227966192"/>
      </c:barChart>
      <c:catAx>
        <c:axId val="227965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966192"/>
        <c:crosses val="autoZero"/>
        <c:auto val="1"/>
        <c:lblAlgn val="ctr"/>
        <c:lblOffset val="100"/>
        <c:noMultiLvlLbl val="0"/>
      </c:catAx>
      <c:valAx>
        <c:axId val="22796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9656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8D578A-0F3A-416E-A634-8DB7CCAD1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8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6C8B3-ED1C-46D4-AD59-2D04E97AD5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752600" y="5029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52600"/>
            <a:ext cx="7916862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3124200"/>
            <a:ext cx="6478588" cy="10668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13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Sie</a:t>
            </a:r>
            <a:r>
              <a:rPr lang="en-GB" noProof="0" dirty="0" smtClean="0"/>
              <a:t>, um das </a:t>
            </a:r>
            <a:r>
              <a:rPr lang="en-GB" noProof="0" dirty="0" err="1" smtClean="0"/>
              <a:t>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09278"/>
            <a:ext cx="1115617" cy="53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27" y="6233380"/>
            <a:ext cx="1112851" cy="49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AF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84784"/>
            <a:ext cx="7916862" cy="1143000"/>
          </a:xfrm>
          <a:ln w="19050"/>
        </p:spPr>
        <p:txBody>
          <a:bodyPr/>
          <a:lstStyle/>
          <a:p>
            <a:r>
              <a:rPr lang="en-US" b="1" dirty="0" smtClean="0"/>
              <a:t>Earth </a:t>
            </a:r>
            <a:r>
              <a:rPr lang="en-US" b="1" dirty="0"/>
              <a:t>Observation </a:t>
            </a:r>
            <a:r>
              <a:rPr lang="en-US" b="1" dirty="0" smtClean="0"/>
              <a:t>Data Centre</a:t>
            </a:r>
            <a:endParaRPr lang="en-GB" b="1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2780928"/>
            <a:ext cx="6478588" cy="1066800"/>
          </a:xfrm>
        </p:spPr>
        <p:txBody>
          <a:bodyPr/>
          <a:lstStyle/>
          <a:p>
            <a:pPr eaLnBrk="1" hangingPunct="1"/>
            <a:r>
              <a:rPr lang="en-GB" noProof="0" dirty="0" smtClean="0"/>
              <a:t>Wolfgang Wagner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87824" y="4393311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dirty="0" smtClean="0"/>
              <a:t>Department of Geodesy and Geoinformation (GEO)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Vienna University of Technology  (TU Wien</a:t>
            </a:r>
            <a:r>
              <a:rPr lang="en-AU" sz="2000" dirty="0" smtClean="0"/>
              <a:t>)</a:t>
            </a:r>
            <a:endParaRPr lang="en-AU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" y="5445224"/>
            <a:ext cx="1874001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1835696" cy="87553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87824" y="5525470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dirty="0" smtClean="0"/>
              <a:t>Earth Observation Data Centre for Water Resources Monitoring (EODC)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Formation of a Network of EO Cloud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Reaching a critical mass is essential for </a:t>
            </a:r>
            <a:r>
              <a:rPr lang="en-US" dirty="0" smtClean="0"/>
              <a:t>user uptake</a:t>
            </a:r>
            <a:endParaRPr lang="en-US" dirty="0"/>
          </a:p>
          <a:p>
            <a:r>
              <a:rPr lang="en-GB" dirty="0" smtClean="0"/>
              <a:t>How to scale up?</a:t>
            </a:r>
            <a:endParaRPr lang="en-GB" dirty="0"/>
          </a:p>
          <a:p>
            <a:pPr lvl="1"/>
            <a:r>
              <a:rPr lang="en-GB" dirty="0" smtClean="0">
                <a:solidFill>
                  <a:srgbClr val="0070AF"/>
                </a:solidFill>
              </a:rPr>
              <a:t>Private </a:t>
            </a:r>
            <a:r>
              <a:rPr lang="en-GB" dirty="0">
                <a:solidFill>
                  <a:srgbClr val="0070AF"/>
                </a:solidFill>
              </a:rPr>
              <a:t>capital 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Google</a:t>
            </a:r>
            <a:r>
              <a:rPr lang="en-GB" dirty="0"/>
              <a:t>, Amazon, …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Public </a:t>
            </a:r>
            <a:r>
              <a:rPr lang="en-GB" dirty="0" smtClean="0">
                <a:solidFill>
                  <a:srgbClr val="00B050"/>
                </a:solidFill>
              </a:rPr>
              <a:t>investments 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CODE-DE</a:t>
            </a:r>
            <a:r>
              <a:rPr lang="en-GB" dirty="0"/>
              <a:t>, </a:t>
            </a:r>
            <a:r>
              <a:rPr lang="en-GB" dirty="0" smtClean="0"/>
              <a:t>Copernicus DIAS …</a:t>
            </a:r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Cooperatives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EODC</a:t>
            </a:r>
            <a:r>
              <a:rPr lang="en-GB" dirty="0"/>
              <a:t>, </a:t>
            </a:r>
            <a:r>
              <a:rPr lang="en-GB" dirty="0" smtClean="0"/>
              <a:t>Supercomputing </a:t>
            </a:r>
            <a:r>
              <a:rPr lang="en-GB" dirty="0"/>
              <a:t>Centres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816" r="2778" b="4127"/>
          <a:stretch/>
        </p:blipFill>
        <p:spPr bwMode="auto">
          <a:xfrm>
            <a:off x="1979712" y="2989820"/>
            <a:ext cx="5445295" cy="38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456639"/>
            <a:ext cx="1566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500" dirty="0">
                <a:solidFill>
                  <a:srgbClr val="00B050"/>
                </a:solidFill>
              </a:rPr>
              <a:t>Publicly-funded</a:t>
            </a:r>
            <a:br>
              <a:rPr lang="en-AU" sz="1500" dirty="0">
                <a:solidFill>
                  <a:srgbClr val="00B050"/>
                </a:solidFill>
              </a:rPr>
            </a:br>
            <a:r>
              <a:rPr lang="en-AU" sz="1500" dirty="0">
                <a:solidFill>
                  <a:srgbClr val="00B050"/>
                </a:solidFill>
              </a:rPr>
              <a:t>Data </a:t>
            </a:r>
            <a:r>
              <a:rPr lang="en-AU" sz="1500" dirty="0" smtClean="0">
                <a:solidFill>
                  <a:srgbClr val="00B050"/>
                </a:solidFill>
              </a:rPr>
              <a:t>Centres</a:t>
            </a:r>
            <a:endParaRPr lang="en-AU" sz="15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2858"/>
            <a:ext cx="189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500" dirty="0">
                <a:solidFill>
                  <a:srgbClr val="336699"/>
                </a:solidFill>
              </a:rPr>
              <a:t>Commercial</a:t>
            </a:r>
            <a:br>
              <a:rPr lang="en-AU" sz="1500" dirty="0">
                <a:solidFill>
                  <a:srgbClr val="336699"/>
                </a:solidFill>
              </a:rPr>
            </a:br>
            <a:r>
              <a:rPr lang="en-AU" sz="1500" dirty="0" smtClean="0">
                <a:solidFill>
                  <a:srgbClr val="336699"/>
                </a:solidFill>
              </a:rPr>
              <a:t>Data Centres</a:t>
            </a:r>
            <a:endParaRPr lang="en-AU" sz="1500" dirty="0">
              <a:solidFill>
                <a:srgbClr val="33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9115" y="443711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FF0000"/>
                </a:solidFill>
              </a:rPr>
              <a:t>Cooperative Data </a:t>
            </a:r>
            <a:r>
              <a:rPr lang="en-AU" sz="1500" dirty="0" smtClean="0">
                <a:solidFill>
                  <a:srgbClr val="FF0000"/>
                </a:solidFill>
              </a:rPr>
              <a:t>Centres</a:t>
            </a:r>
            <a:endParaRPr lang="en-AU" sz="15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4" y="6237312"/>
            <a:ext cx="1080120" cy="4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6" y="332656"/>
            <a:ext cx="8872537" cy="5802313"/>
          </a:xfrm>
        </p:spPr>
      </p:pic>
      <p:sp>
        <p:nvSpPr>
          <p:cNvPr id="5" name="TextBox 4"/>
          <p:cNvSpPr txBox="1"/>
          <p:nvPr/>
        </p:nvSpPr>
        <p:spPr>
          <a:xfrm>
            <a:off x="2202509" y="289077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https://earthengine.google.com/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2373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70AF"/>
                </a:solidFill>
              </a:rPr>
              <a:t>Gorelick</a:t>
            </a:r>
            <a:r>
              <a:rPr lang="en-GB" sz="1400" dirty="0" smtClean="0">
                <a:solidFill>
                  <a:srgbClr val="0070AF"/>
                </a:solidFill>
              </a:rPr>
              <a:t> et al. (2017) Google </a:t>
            </a:r>
            <a:r>
              <a:rPr lang="en-GB" sz="1400" dirty="0">
                <a:solidFill>
                  <a:srgbClr val="0070AF"/>
                </a:solidFill>
              </a:rPr>
              <a:t>Earth Engine: Planetary-scale geospatial analysis for </a:t>
            </a:r>
            <a:r>
              <a:rPr lang="en-GB" sz="1400" dirty="0" smtClean="0">
                <a:solidFill>
                  <a:srgbClr val="0070AF"/>
                </a:solidFill>
              </a:rPr>
              <a:t>everyone, Remote </a:t>
            </a:r>
            <a:r>
              <a:rPr lang="en-GB" sz="1400" dirty="0">
                <a:solidFill>
                  <a:srgbClr val="0070AF"/>
                </a:solidFill>
              </a:rPr>
              <a:t>Sensing of Environment 202, 18-27</a:t>
            </a:r>
          </a:p>
        </p:txBody>
      </p:sp>
    </p:spTree>
    <p:extLst>
      <p:ext uri="{BB962C8B-B14F-4D97-AF65-F5344CB8AC3E}">
        <p14:creationId xmlns:p14="http://schemas.microsoft.com/office/powerpoint/2010/main" val="8683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325124"/>
            <a:ext cx="5382852" cy="838200"/>
          </a:xfrm>
        </p:spPr>
        <p:txBody>
          <a:bodyPr/>
          <a:lstStyle/>
          <a:p>
            <a:pPr algn="l"/>
            <a:r>
              <a:rPr lang="en-GB" dirty="0" smtClean="0"/>
              <a:t>Data Access and Information Services (DIAS)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93" y="2348880"/>
            <a:ext cx="1954200" cy="977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3013" y="3223204"/>
            <a:ext cx="118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</a:t>
            </a:r>
            <a:r>
              <a:rPr lang="en-GB" sz="1600" dirty="0" smtClean="0"/>
              <a:t>ed by Atos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1" y="3679163"/>
            <a:ext cx="1631130" cy="451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4225036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</a:t>
            </a:r>
            <a:r>
              <a:rPr lang="en-GB" sz="1600" dirty="0" smtClean="0"/>
              <a:t>ed by Serco </a:t>
            </a:r>
            <a:r>
              <a:rPr lang="en-GB" sz="1600" dirty="0"/>
              <a:t>Italia S.p.A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88186"/>
            <a:ext cx="2123729" cy="685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0120" y="4229293"/>
            <a:ext cx="135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</a:t>
            </a:r>
            <a:r>
              <a:rPr lang="en-GB" sz="1600" dirty="0" smtClean="0"/>
              <a:t>ed by Airbus</a:t>
            </a:r>
            <a:endParaRPr lang="en-GB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0" y="4725144"/>
            <a:ext cx="2214152" cy="1764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5674" y="5390147"/>
            <a:ext cx="5609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</a:t>
            </a:r>
            <a:r>
              <a:rPr lang="en-GB" sz="1600" dirty="0" smtClean="0"/>
              <a:t>mplemented by EUMETSAT, ECMWF and Mercator-Ocean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" y="220433"/>
            <a:ext cx="3128109" cy="10483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28800"/>
            <a:ext cx="8839200" cy="1016696"/>
          </a:xfrm>
        </p:spPr>
        <p:txBody>
          <a:bodyPr/>
          <a:lstStyle/>
          <a:p>
            <a:r>
              <a:rPr lang="en-GB" dirty="0" smtClean="0"/>
              <a:t>Copernicus is managed by the EC’s </a:t>
            </a:r>
            <a:r>
              <a:rPr lang="en-US" dirty="0" smtClean="0"/>
              <a:t>Directorate-General </a:t>
            </a:r>
            <a:r>
              <a:rPr lang="en-US" dirty="0"/>
              <a:t>for Internal Market, Industry, Entrepreneurship and </a:t>
            </a:r>
            <a:r>
              <a:rPr lang="en-US" dirty="0" smtClean="0"/>
              <a:t>SMEs (DG Growth)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9" y="2740619"/>
            <a:ext cx="2451544" cy="398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2" y="3222249"/>
            <a:ext cx="3267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</a:t>
            </a:r>
            <a:r>
              <a:rPr lang="en-GB" sz="1600" dirty="0" smtClean="0"/>
              <a:t>ed by </a:t>
            </a:r>
            <a:r>
              <a:rPr lang="en-GB" sz="1600" dirty="0" err="1" smtClean="0"/>
              <a:t>Creotech</a:t>
            </a:r>
            <a:r>
              <a:rPr lang="en-GB" sz="1600" dirty="0" smtClean="0"/>
              <a:t> Instruments S.A.</a:t>
            </a:r>
            <a:endParaRPr lang="en-GB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46" y="3020050"/>
            <a:ext cx="2396728" cy="8667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64288" y="2740619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</a:t>
            </a:r>
            <a:r>
              <a:rPr lang="en-GB" sz="1600" dirty="0" smtClean="0"/>
              <a:t>mplemented by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2707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19872" y="1522182"/>
            <a:ext cx="5640595" cy="32636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Public-private partnership</a:t>
            </a:r>
          </a:p>
          <a:p>
            <a:r>
              <a:rPr lang="en-GB" dirty="0" smtClean="0"/>
              <a:t>Building </a:t>
            </a:r>
            <a:r>
              <a:rPr lang="en-GB" dirty="0"/>
              <a:t>a </a:t>
            </a:r>
            <a:r>
              <a:rPr lang="en-GB" dirty="0" smtClean="0"/>
              <a:t>federated multi-owner IT infrastructure for</a:t>
            </a:r>
          </a:p>
          <a:p>
            <a:pPr lvl="1"/>
            <a:r>
              <a:rPr lang="en-GB" dirty="0" smtClean="0"/>
              <a:t>Scientists</a:t>
            </a:r>
          </a:p>
          <a:p>
            <a:pPr lvl="1"/>
            <a:r>
              <a:rPr lang="en-GB" dirty="0" smtClean="0"/>
              <a:t>Public services</a:t>
            </a:r>
          </a:p>
          <a:p>
            <a:pPr lvl="1"/>
            <a:r>
              <a:rPr lang="en-GB" dirty="0" smtClean="0"/>
              <a:t>Innovators</a:t>
            </a:r>
          </a:p>
          <a:p>
            <a:r>
              <a:rPr lang="en-GB" dirty="0" smtClean="0"/>
              <a:t>Users are partners who participate in decision making</a:t>
            </a:r>
          </a:p>
          <a:p>
            <a:r>
              <a:rPr lang="en-GB" dirty="0" smtClean="0"/>
              <a:t>Development of collaborative services</a:t>
            </a:r>
          </a:p>
          <a:p>
            <a:pPr lvl="1"/>
            <a:r>
              <a:rPr lang="en-GB" dirty="0" smtClean="0"/>
              <a:t>From data to model predictions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" y="1522182"/>
            <a:ext cx="2561123" cy="1717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60" y="461971"/>
            <a:ext cx="1646603" cy="72573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98228" y="488322"/>
            <a:ext cx="8184697" cy="8602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5164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altLang="de-DE" sz="3645" dirty="0">
                <a:cs typeface="Calibri" panose="020F0502020204030204" pitchFamily="34" charset="0"/>
              </a:rPr>
              <a:t>Earth Observation Data Centre</a:t>
            </a:r>
          </a:p>
          <a:p>
            <a:r>
              <a:rPr lang="en-GB" altLang="de-DE" sz="2700" dirty="0">
                <a:solidFill>
                  <a:srgbClr val="195EAC"/>
                </a:solidFill>
                <a:cs typeface="Calibri" panose="020F0502020204030204" pitchFamily="34" charset="0"/>
              </a:rPr>
              <a:t>Collaboration for Earth Observation</a:t>
            </a:r>
            <a:endParaRPr lang="en-GB" sz="1890" dirty="0">
              <a:solidFill>
                <a:srgbClr val="195E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54" y="3318171"/>
            <a:ext cx="2508083" cy="1089529"/>
          </a:xfrm>
          <a:prstGeom prst="rect">
            <a:avLst/>
          </a:prstGeom>
          <a:noFill/>
          <a:effectLst/>
          <a:scene3d>
            <a:camera prst="orthographicFront"/>
            <a:lightRig rig="chilly" dir="t"/>
          </a:scene3d>
          <a:sp3d extrusionH="76200" prstMaterial="matte">
            <a:bevelT w="165100" prst="coolSlant"/>
            <a:extrusionClr>
              <a:srgbClr val="FFCC66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160" b="1" dirty="0">
                <a:solidFill>
                  <a:srgbClr val="B4977A"/>
                </a:solidFill>
              </a:rPr>
              <a:t>Petabyte Storage</a:t>
            </a:r>
          </a:p>
          <a:p>
            <a:pPr algn="ctr"/>
            <a:r>
              <a:rPr lang="en-GB" sz="2160" b="1" dirty="0">
                <a:solidFill>
                  <a:srgbClr val="6F604D"/>
                </a:solidFill>
              </a:rPr>
              <a:t>Supercomputing</a:t>
            </a:r>
          </a:p>
          <a:p>
            <a:pPr algn="ctr"/>
            <a:r>
              <a:rPr lang="en-GB" sz="2160" b="1" dirty="0">
                <a:solidFill>
                  <a:srgbClr val="195EAC"/>
                </a:solidFill>
              </a:rPr>
              <a:t>Cloud Platform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691" y="4887149"/>
            <a:ext cx="330967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30" b="1" dirty="0">
                <a:solidFill>
                  <a:srgbClr val="05164E"/>
                </a:solidFill>
              </a:rPr>
              <a:t>https://www.eodc.eu/</a:t>
            </a:r>
          </a:p>
        </p:txBody>
      </p:sp>
      <p:pic>
        <p:nvPicPr>
          <p:cNvPr id="15" name="Bild 10">
            <a:extLst>
              <a:ext uri="{FF2B5EF4-FFF2-40B4-BE49-F238E27FC236}">
                <a16:creationId xmlns:a16="http://schemas.microsoft.com/office/drawing/2014/main" id="{EE59776E-C460-4900-A0F1-E97FDC7DF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-16" r="3" b="7734"/>
          <a:stretch/>
        </p:blipFill>
        <p:spPr>
          <a:xfrm>
            <a:off x="1796464" y="4702057"/>
            <a:ext cx="7347536" cy="22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8027"/>
            <a:ext cx="7772400" cy="6572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96136" y="5517232"/>
            <a:ext cx="324036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09278"/>
            <a:ext cx="1115617" cy="5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27" y="6233380"/>
            <a:ext cx="1112851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6456"/>
            <a:ext cx="6984776" cy="6527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48872" y="5448163"/>
            <a:ext cx="324036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09278"/>
            <a:ext cx="1115617" cy="5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27" y="6233380"/>
            <a:ext cx="1112851" cy="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EODC Infrastructure @ TU Wien &amp; ZAMG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204121" cy="58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309320"/>
            <a:ext cx="5424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https://eomonitor.eodc.eu/superset/dashboard/datastatus/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1078"/>
            <a:ext cx="8676456" cy="61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761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433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Copernicus Climate Change Service (C3S)</a:t>
            </a:r>
          </a:p>
          <a:p>
            <a:r>
              <a:rPr lang="en-GB" sz="1600" dirty="0"/>
              <a:t>https://climate.copernicus.eu/climate-datasets</a:t>
            </a:r>
          </a:p>
        </p:txBody>
      </p:sp>
    </p:spTree>
    <p:extLst>
      <p:ext uri="{BB962C8B-B14F-4D97-AF65-F5344CB8AC3E}">
        <p14:creationId xmlns:p14="http://schemas.microsoft.com/office/powerpoint/2010/main" val="12261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of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openEO</a:t>
            </a:r>
            <a:r>
              <a:rPr lang="en-US" dirty="0"/>
              <a:t> develops an open API to connect R, python, </a:t>
            </a:r>
            <a:r>
              <a:rPr lang="en-US" dirty="0" err="1"/>
              <a:t>javascript</a:t>
            </a:r>
            <a:r>
              <a:rPr lang="en-US" dirty="0"/>
              <a:t> and other clients to big Earth observation cloud back-ends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66" y="1844824"/>
            <a:ext cx="1713442" cy="11870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7174" y="339773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3366"/>
                </a:solidFill>
              </a:rPr>
              <a:t>H2020</a:t>
            </a:r>
            <a:endParaRPr lang="en-GB" sz="2800" b="1" dirty="0">
              <a:solidFill>
                <a:srgbClr val="00336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552" y="2297548"/>
            <a:ext cx="6544275" cy="2153952"/>
            <a:chOff x="5653777" y="4034909"/>
            <a:chExt cx="5536163" cy="2105329"/>
          </a:xfrm>
        </p:grpSpPr>
        <p:sp>
          <p:nvSpPr>
            <p:cNvPr id="10" name="Rectangle 9"/>
            <p:cNvSpPr/>
            <p:nvPr/>
          </p:nvSpPr>
          <p:spPr>
            <a:xfrm>
              <a:off x="7630589" y="4034909"/>
              <a:ext cx="1153140" cy="416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R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26807" y="4034909"/>
              <a:ext cx="1153140" cy="416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Python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50018" y="4034909"/>
              <a:ext cx="1153140" cy="416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JavaScript</a:t>
              </a:r>
              <a:endParaRPr lang="en-US" sz="14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036800" y="5724000"/>
              <a:ext cx="1153140" cy="41623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GEE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75937" y="5724000"/>
              <a:ext cx="1153140" cy="416238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Sinergise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13559" y="5724000"/>
              <a:ext cx="1153140" cy="416238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VITO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53777" y="5724000"/>
              <a:ext cx="1153140" cy="41623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EODC</a:t>
              </a:r>
              <a:endParaRPr lang="en-US" sz="2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30" idx="0"/>
              <a:endCxn id="11" idx="2"/>
            </p:cNvCxnSpPr>
            <p:nvPr/>
          </p:nvCxnSpPr>
          <p:spPr>
            <a:xfrm flipV="1">
              <a:off x="6230347" y="4451147"/>
              <a:ext cx="473030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0" idx="0"/>
              <a:endCxn id="10" idx="2"/>
            </p:cNvCxnSpPr>
            <p:nvPr/>
          </p:nvCxnSpPr>
          <p:spPr>
            <a:xfrm flipV="1">
              <a:off x="6230347" y="4451147"/>
              <a:ext cx="1976812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0" idx="0"/>
              <a:endCxn id="13" idx="2"/>
            </p:cNvCxnSpPr>
            <p:nvPr/>
          </p:nvCxnSpPr>
          <p:spPr>
            <a:xfrm flipV="1">
              <a:off x="6230347" y="4451147"/>
              <a:ext cx="3496241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2" idx="0"/>
              <a:endCxn id="11" idx="2"/>
            </p:cNvCxnSpPr>
            <p:nvPr/>
          </p:nvCxnSpPr>
          <p:spPr>
            <a:xfrm flipH="1" flipV="1">
              <a:off x="6703377" y="4451147"/>
              <a:ext cx="2450110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2" idx="0"/>
              <a:endCxn id="13" idx="2"/>
            </p:cNvCxnSpPr>
            <p:nvPr/>
          </p:nvCxnSpPr>
          <p:spPr>
            <a:xfrm flipV="1">
              <a:off x="9153487" y="4451147"/>
              <a:ext cx="573101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3" idx="0"/>
              <a:endCxn id="11" idx="2"/>
            </p:cNvCxnSpPr>
            <p:nvPr/>
          </p:nvCxnSpPr>
          <p:spPr>
            <a:xfrm flipH="1" flipV="1">
              <a:off x="6703377" y="4451147"/>
              <a:ext cx="985579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3" idx="0"/>
              <a:endCxn id="10" idx="2"/>
            </p:cNvCxnSpPr>
            <p:nvPr/>
          </p:nvCxnSpPr>
          <p:spPr>
            <a:xfrm flipV="1">
              <a:off x="7688956" y="4451147"/>
              <a:ext cx="518203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3" idx="0"/>
              <a:endCxn id="13" idx="2"/>
            </p:cNvCxnSpPr>
            <p:nvPr/>
          </p:nvCxnSpPr>
          <p:spPr>
            <a:xfrm flipV="1">
              <a:off x="7688956" y="4451147"/>
              <a:ext cx="2037632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1" idx="0"/>
              <a:endCxn id="10" idx="2"/>
            </p:cNvCxnSpPr>
            <p:nvPr/>
          </p:nvCxnSpPr>
          <p:spPr>
            <a:xfrm flipH="1" flipV="1">
              <a:off x="8207159" y="4451147"/>
              <a:ext cx="2407082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0"/>
              <a:endCxn id="13" idx="2"/>
            </p:cNvCxnSpPr>
            <p:nvPr/>
          </p:nvCxnSpPr>
          <p:spPr>
            <a:xfrm flipH="1" flipV="1">
              <a:off x="9726588" y="4451147"/>
              <a:ext cx="887653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2" idx="0"/>
              <a:endCxn id="10" idx="2"/>
            </p:cNvCxnSpPr>
            <p:nvPr/>
          </p:nvCxnSpPr>
          <p:spPr>
            <a:xfrm flipH="1" flipV="1">
              <a:off x="8207159" y="4451147"/>
              <a:ext cx="946328" cy="1020852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0"/>
              <a:endCxn id="11" idx="2"/>
            </p:cNvCxnSpPr>
            <p:nvPr/>
          </p:nvCxnSpPr>
          <p:spPr>
            <a:xfrm flipH="1" flipV="1">
              <a:off x="6703377" y="4451147"/>
              <a:ext cx="3910864" cy="1020853"/>
            </a:xfrm>
            <a:prstGeom prst="straightConnector1">
              <a:avLst/>
            </a:prstGeom>
            <a:ln w="19050" cmpd="sng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014347" y="5472000"/>
              <a:ext cx="432000" cy="252000"/>
            </a:xfrm>
            <a:prstGeom prst="rect">
              <a:avLst/>
            </a:prstGeom>
            <a:solidFill>
              <a:srgbClr val="121C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398241" y="5472000"/>
              <a:ext cx="432000" cy="252000"/>
            </a:xfrm>
            <a:prstGeom prst="rect">
              <a:avLst/>
            </a:prstGeom>
            <a:solidFill>
              <a:srgbClr val="121C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937487" y="5471999"/>
              <a:ext cx="432000" cy="252000"/>
            </a:xfrm>
            <a:prstGeom prst="rect">
              <a:avLst/>
            </a:prstGeom>
            <a:solidFill>
              <a:srgbClr val="121C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72956" y="5471999"/>
              <a:ext cx="432000" cy="252000"/>
            </a:xfrm>
            <a:prstGeom prst="rect">
              <a:avLst/>
            </a:prstGeom>
            <a:solidFill>
              <a:srgbClr val="121C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1666" y="3054261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http://openeo.org/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2" y="4892355"/>
            <a:ext cx="3062945" cy="11353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98587" y="5229189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https://github.com/open-eo/</a:t>
            </a:r>
          </a:p>
        </p:txBody>
      </p:sp>
    </p:spTree>
    <p:extLst>
      <p:ext uri="{BB962C8B-B14F-4D97-AF65-F5344CB8AC3E}">
        <p14:creationId xmlns:p14="http://schemas.microsoft.com/office/powerpoint/2010/main" val="30371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20420" y="5877272"/>
            <a:ext cx="7103676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bin-NG" sz="2800" dirty="0" smtClean="0"/>
              <a:t>Corn Field in Upper Austria 31 August 2015</a:t>
            </a:r>
            <a:endParaRPr lang="bin-NG" sz="2800" dirty="0"/>
          </a:p>
        </p:txBody>
      </p:sp>
    </p:spTree>
    <p:extLst>
      <p:ext uri="{BB962C8B-B14F-4D97-AF65-F5344CB8AC3E}">
        <p14:creationId xmlns:p14="http://schemas.microsoft.com/office/powerpoint/2010/main" val="15436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in-NG" dirty="0" smtClean="0"/>
              <a:t>Towards the Integration of Research Infrastructures</a:t>
            </a:r>
            <a:endParaRPr lang="bin-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in-NG" dirty="0" smtClean="0"/>
              <a:t>In Earth Observation (EO), nobody can do it all</a:t>
            </a:r>
          </a:p>
          <a:p>
            <a:r>
              <a:rPr lang="bin-NG" dirty="0" smtClean="0"/>
              <a:t>Formation of a network of transnational thematic data centres is essential to make best use of the increasing wealth of EO data </a:t>
            </a:r>
          </a:p>
          <a:p>
            <a:r>
              <a:rPr lang="bin-NG" dirty="0" smtClean="0"/>
              <a:t>Current EO infrastructure </a:t>
            </a:r>
            <a:br>
              <a:rPr lang="bin-NG" dirty="0" smtClean="0"/>
            </a:br>
            <a:r>
              <a:rPr lang="bin-NG" dirty="0" smtClean="0"/>
              <a:t>programmes of DG Growth</a:t>
            </a:r>
            <a:br>
              <a:rPr lang="bin-NG" dirty="0" smtClean="0"/>
            </a:br>
            <a:r>
              <a:rPr lang="bin-NG" dirty="0" smtClean="0"/>
              <a:t>and ESA mainly aim to</a:t>
            </a:r>
            <a:br>
              <a:rPr lang="bin-NG" dirty="0" smtClean="0"/>
            </a:br>
            <a:r>
              <a:rPr lang="bin-NG" dirty="0" smtClean="0"/>
              <a:t>stimulate industry</a:t>
            </a:r>
          </a:p>
          <a:p>
            <a:r>
              <a:rPr lang="bin-NG" dirty="0" smtClean="0"/>
              <a:t>EO science needs its own</a:t>
            </a:r>
            <a:br>
              <a:rPr lang="bin-NG" dirty="0" smtClean="0"/>
            </a:br>
            <a:r>
              <a:rPr lang="bin-NG" dirty="0" smtClean="0"/>
              <a:t>infrastructures</a:t>
            </a:r>
          </a:p>
          <a:p>
            <a:pPr lvl="1"/>
            <a:r>
              <a:rPr lang="bin-NG" dirty="0" smtClean="0"/>
              <a:t>Sovereignty</a:t>
            </a:r>
          </a:p>
          <a:p>
            <a:pPr lvl="1"/>
            <a:r>
              <a:rPr lang="bin-NG" dirty="0" smtClean="0"/>
              <a:t>Scientific independence</a:t>
            </a:r>
          </a:p>
          <a:p>
            <a:pPr lvl="1"/>
            <a:r>
              <a:rPr lang="bin-NG" dirty="0" smtClean="0"/>
              <a:t>Train next generation of</a:t>
            </a:r>
            <a:br>
              <a:rPr lang="bin-NG" dirty="0" smtClean="0"/>
            </a:br>
            <a:r>
              <a:rPr lang="bin-NG" dirty="0" smtClean="0"/>
              <a:t>students</a:t>
            </a:r>
          </a:p>
          <a:p>
            <a:endParaRPr lang="bin-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464496" cy="3304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517232"/>
            <a:ext cx="7560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in-NG" sz="1600" b="1" dirty="0" smtClean="0"/>
              <a:t>Acknowledgements</a:t>
            </a:r>
          </a:p>
          <a:p>
            <a:r>
              <a:rPr lang="bin-NG" sz="1200" dirty="0" smtClean="0"/>
              <a:t>BMWFW: GEOCLIM Data Infrastructure Austria</a:t>
            </a:r>
          </a:p>
          <a:p>
            <a:r>
              <a:rPr lang="bin-NG" sz="1200" dirty="0" smtClean="0"/>
              <a:t>Vienna Business Agency: ID-Nr. 1430171 “Sentinel Big Data Science Cluster”</a:t>
            </a:r>
          </a:p>
          <a:p>
            <a:r>
              <a:rPr lang="bin-NG" sz="1200" dirty="0" smtClean="0"/>
              <a:t>Austrian Space Application Programme: BMon</a:t>
            </a:r>
          </a:p>
          <a:p>
            <a:r>
              <a:rPr lang="bin-NG" sz="1200" dirty="0" smtClean="0"/>
              <a:t>Copernicus Climate Change Service: C3S 312b Lot 4</a:t>
            </a:r>
          </a:p>
          <a:p>
            <a:r>
              <a:rPr lang="bin-NG" sz="1200" dirty="0" smtClean="0"/>
              <a:t>H2020: EO-2017 Number 776242 “openEO”</a:t>
            </a:r>
            <a:endParaRPr lang="bin-NG" sz="1200" dirty="0" smtClean="0"/>
          </a:p>
        </p:txBody>
      </p:sp>
      <p:sp>
        <p:nvSpPr>
          <p:cNvPr id="7" name="Bent-Up Arrow 6"/>
          <p:cNvSpPr/>
          <p:nvPr/>
        </p:nvSpPr>
        <p:spPr bwMode="auto">
          <a:xfrm flipV="1">
            <a:off x="6588224" y="1988840"/>
            <a:ext cx="432048" cy="360040"/>
          </a:xfrm>
          <a:prstGeom prst="bentUpArrow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in-NG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42601"/>
            <a:ext cx="1368152" cy="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4"/>
          <p:cNvSpPr txBox="1"/>
          <p:nvPr/>
        </p:nvSpPr>
        <p:spPr>
          <a:xfrm>
            <a:off x="1620420" y="5877272"/>
            <a:ext cx="7103676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bin-NG" sz="2800" dirty="0" smtClean="0"/>
              <a:t>Corn Field in Upper Austria </a:t>
            </a:r>
            <a:r>
              <a:rPr lang="de-AT" sz="2800" dirty="0" smtClean="0"/>
              <a:t>19</a:t>
            </a:r>
            <a:r>
              <a:rPr lang="bin-NG" sz="2800" dirty="0" smtClean="0"/>
              <a:t> August 201</a:t>
            </a:r>
            <a:r>
              <a:rPr lang="de-AT" sz="2800" dirty="0" smtClean="0"/>
              <a:t>8</a:t>
            </a:r>
            <a:endParaRPr lang="bin-NG" sz="2800" dirty="0"/>
          </a:p>
        </p:txBody>
      </p:sp>
    </p:spTree>
    <p:extLst>
      <p:ext uri="{BB962C8B-B14F-4D97-AF65-F5344CB8AC3E}">
        <p14:creationId xmlns:p14="http://schemas.microsoft.com/office/powerpoint/2010/main" val="1148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>
          <a:xfrm>
            <a:off x="467544" y="1052736"/>
            <a:ext cx="6408712" cy="54781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 Soil Moisture Anomalies over Austria 2018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020272" y="2273823"/>
            <a:ext cx="187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ASCAT soil moisture compared to 2007-2017</a:t>
            </a:r>
          </a:p>
          <a:p>
            <a:endParaRPr lang="en-GB" sz="1600" dirty="0"/>
          </a:p>
          <a:p>
            <a:r>
              <a:rPr lang="en-GB" sz="1600" dirty="0" smtClean="0"/>
              <a:t>Data were </a:t>
            </a:r>
            <a:r>
              <a:rPr lang="en-GB" sz="1600" dirty="0" err="1" smtClean="0"/>
              <a:t>detrended</a:t>
            </a:r>
            <a:r>
              <a:rPr lang="en-GB" sz="1600" dirty="0" smtClean="0"/>
              <a:t> to account for land cover changes</a:t>
            </a:r>
          </a:p>
          <a:p>
            <a:endParaRPr lang="en-GB" sz="1600" dirty="0"/>
          </a:p>
          <a:p>
            <a:r>
              <a:rPr lang="en-GB" sz="1600" dirty="0" smtClean="0"/>
              <a:t>Snow and frozen soil conditions were masked</a:t>
            </a:r>
          </a:p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96752"/>
            <a:ext cx="135410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in Austria in 2018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140423"/>
            <a:ext cx="2179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Temperature Anomaly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01680" y="1140423"/>
            <a:ext cx="1708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Rainfall Anomaly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6748"/>
            <a:ext cx="595528" cy="788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4657" y="5826748"/>
            <a:ext cx="629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https://www.zamg.ac.at/cms/de/klima/klima-aktuell/klimamonitoring</a:t>
            </a:r>
            <a:r>
              <a:rPr lang="en-GB" sz="1600" dirty="0" smtClean="0"/>
              <a:t>/</a:t>
            </a:r>
          </a:p>
          <a:p>
            <a:r>
              <a:rPr lang="en-GB" sz="1600" dirty="0" smtClean="0"/>
              <a:t>Data query on 20/10/2018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19575" cy="4067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2433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62584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in-N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8" y="908720"/>
            <a:ext cx="9161586" cy="6489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124" y="2974072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in-NG" sz="1800" dirty="0" smtClean="0">
                <a:solidFill>
                  <a:srgbClr val="FF9900"/>
                </a:solidFill>
              </a:rPr>
              <a:t>Meteorological</a:t>
            </a:r>
            <a:r>
              <a:rPr lang="bin-NG" sz="1600" dirty="0" smtClean="0">
                <a:solidFill>
                  <a:srgbClr val="FF9900"/>
                </a:solidFill>
              </a:rPr>
              <a:t> </a:t>
            </a:r>
            <a:r>
              <a:rPr lang="bin-NG" sz="1800" dirty="0" smtClean="0">
                <a:solidFill>
                  <a:srgbClr val="FF9900"/>
                </a:solidFill>
              </a:rPr>
              <a:t>Satellites</a:t>
            </a:r>
            <a:endParaRPr lang="bin-NG" sz="1800" dirty="0">
              <a:solidFill>
                <a:srgbClr val="FF9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24" y="425212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in-NG" sz="1800" dirty="0" smtClean="0">
                <a:solidFill>
                  <a:srgbClr val="336699"/>
                </a:solidFill>
              </a:rPr>
              <a:t>Copernicus-Satellites</a:t>
            </a:r>
            <a:endParaRPr lang="bin-NG" sz="1800" dirty="0">
              <a:solidFill>
                <a:srgbClr val="3366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in-NG" sz="1800" dirty="0" smtClean="0">
                <a:solidFill>
                  <a:srgbClr val="009900"/>
                </a:solidFill>
              </a:rPr>
              <a:t>Science-Missions</a:t>
            </a:r>
            <a:endParaRPr lang="bin-NG" sz="1800" dirty="0">
              <a:solidFill>
                <a:srgbClr val="00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FF00"/>
                </a:solidFill>
              </a:rPr>
              <a:t>Earth Observation: A European </a:t>
            </a:r>
            <a:r>
              <a:rPr lang="en-US" dirty="0" smtClean="0">
                <a:solidFill>
                  <a:srgbClr val="FFFF00"/>
                </a:solidFill>
              </a:rPr>
              <a:t>Success</a:t>
            </a:r>
            <a:r>
              <a:rPr lang="de-AT" dirty="0" smtClean="0">
                <a:solidFill>
                  <a:srgbClr val="FFFF00"/>
                </a:solidFill>
              </a:rPr>
              <a:t> Story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687540"/>
              </p:ext>
            </p:extLst>
          </p:nvPr>
        </p:nvGraphicFramePr>
        <p:xfrm>
          <a:off x="539552" y="177391"/>
          <a:ext cx="81906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525846"/>
              </p:ext>
            </p:extLst>
          </p:nvPr>
        </p:nvGraphicFramePr>
        <p:xfrm>
          <a:off x="545232" y="177391"/>
          <a:ext cx="81906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1890456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► </a:t>
            </a:r>
            <a:r>
              <a:rPr lang="en-GB" sz="3200" dirty="0">
                <a:solidFill>
                  <a:schemeClr val="tx2"/>
                </a:solidFill>
              </a:rPr>
              <a:t>Data Volume</a:t>
            </a:r>
          </a:p>
          <a:p>
            <a:endParaRPr lang="en-GB" sz="1800" dirty="0" smtClean="0"/>
          </a:p>
          <a:p>
            <a:r>
              <a:rPr lang="en-GB" sz="2800" dirty="0">
                <a:solidFill>
                  <a:srgbClr val="008000"/>
                </a:solidFill>
              </a:rPr>
              <a:t>► Number of </a:t>
            </a:r>
            <a:r>
              <a:rPr lang="en-GB" sz="2800" dirty="0" smtClean="0">
                <a:solidFill>
                  <a:srgbClr val="008000"/>
                </a:solidFill>
              </a:rPr>
              <a:t>transistors </a:t>
            </a:r>
            <a:r>
              <a:rPr lang="en-US" sz="1600" dirty="0" smtClean="0">
                <a:solidFill>
                  <a:srgbClr val="008000"/>
                </a:solidFill>
              </a:rPr>
              <a:t>(Moore’s </a:t>
            </a:r>
            <a:r>
              <a:rPr lang="en-US" sz="1600" dirty="0">
                <a:solidFill>
                  <a:srgbClr val="008000"/>
                </a:solidFill>
              </a:rPr>
              <a:t>law) </a:t>
            </a:r>
            <a:endParaRPr lang="en-GB" sz="1600" dirty="0">
              <a:solidFill>
                <a:srgbClr val="008000"/>
              </a:solidFill>
            </a:endParaRPr>
          </a:p>
          <a:p>
            <a:endParaRPr lang="en-GB" sz="1800" dirty="0">
              <a:solidFill>
                <a:srgbClr val="008000"/>
              </a:solidFill>
            </a:endParaRPr>
          </a:p>
          <a:p>
            <a:r>
              <a:rPr lang="en-GB" sz="2800" dirty="0" smtClean="0">
                <a:solidFill>
                  <a:srgbClr val="008000"/>
                </a:solidFill>
              </a:rPr>
              <a:t>► Disk</a:t>
            </a:r>
            <a:endParaRPr lang="en-GB" sz="2800" dirty="0">
              <a:solidFill>
                <a:srgbClr val="008000"/>
              </a:solidFill>
            </a:endParaRPr>
          </a:p>
          <a:p>
            <a:endParaRPr lang="en-GB" sz="1600" dirty="0">
              <a:solidFill>
                <a:srgbClr val="008000"/>
              </a:solidFill>
            </a:endParaRPr>
          </a:p>
          <a:p>
            <a:r>
              <a:rPr lang="en-GB" sz="2800" dirty="0" smtClean="0">
                <a:solidFill>
                  <a:srgbClr val="008000"/>
                </a:solidFill>
              </a:rPr>
              <a:t>► CPU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3498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sym typeface="Symbol" panose="05050102010706020507" pitchFamily="18" charset="2"/>
              </a:rPr>
              <a:t></a:t>
            </a:r>
            <a:r>
              <a:rPr lang="en-GB" sz="4000" dirty="0" smtClean="0">
                <a:solidFill>
                  <a:schemeClr val="tx2"/>
                </a:solidFill>
              </a:rPr>
              <a:t>40 %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per year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33895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sym typeface="Symbol" panose="05050102010706020507" pitchFamily="18" charset="2"/>
              </a:rPr>
              <a:t>Doubling every two years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578" y="6132469"/>
            <a:ext cx="701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 smtClean="0"/>
              <a:t>Years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2131" y="3573016"/>
            <a:ext cx="202170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Bandwidth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GB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25</a:t>
            </a:r>
            <a:r>
              <a:rPr lang="en-GB" sz="3200" b="1" dirty="0" smtClean="0">
                <a:solidFill>
                  <a:srgbClr val="FF0000"/>
                </a:solidFill>
              </a:rPr>
              <a:t> %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per year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EO Ground Segment – </a:t>
            </a:r>
            <a:r>
              <a:rPr lang="en-GB" altLang="de-DE" dirty="0" smtClean="0">
                <a:solidFill>
                  <a:srgbClr val="FF0000"/>
                </a:solidFill>
              </a:rPr>
              <a:t>The Past</a:t>
            </a:r>
            <a:endParaRPr lang="de-AT" altLang="de-DE" dirty="0" smtClean="0">
              <a:solidFill>
                <a:srgbClr val="FF0000"/>
              </a:solidFill>
            </a:endParaRPr>
          </a:p>
        </p:txBody>
      </p:sp>
      <p:pic>
        <p:nvPicPr>
          <p:cNvPr id="1945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0"/>
            <a:ext cx="69532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EO Ground Segment – </a:t>
            </a:r>
            <a:r>
              <a:rPr lang="en-GB" altLang="de-DE" dirty="0">
                <a:solidFill>
                  <a:srgbClr val="FF0000"/>
                </a:solidFill>
              </a:rPr>
              <a:t>The </a:t>
            </a:r>
            <a:r>
              <a:rPr lang="en-GB" altLang="de-DE" dirty="0" smtClean="0">
                <a:solidFill>
                  <a:srgbClr val="FF0000"/>
                </a:solidFill>
              </a:rPr>
              <a:t>Future</a:t>
            </a:r>
            <a:endParaRPr lang="de-AT" altLang="de-DE" dirty="0" smtClean="0">
              <a:solidFill>
                <a:srgbClr val="FF0000"/>
              </a:solidFill>
            </a:endParaRPr>
          </a:p>
        </p:txBody>
      </p:sp>
      <p:pic>
        <p:nvPicPr>
          <p:cNvPr id="2048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0"/>
            <a:ext cx="69532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F-Vorlage_eng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PF-Vorlage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>
    <a:extraClrScheme>
      <a:clrScheme name="IPF-Vorlage_engl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GEO &amp; EODC.potx" id="{F69C87B1-4DA5-4629-9CBF-57BE97D8AFDF}" vid="{B9B73383-27E7-4B74-B2EC-742A150B02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GEO &amp; EODC</Template>
  <TotalTime>0</TotalTime>
  <Words>471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Symbol</vt:lpstr>
      <vt:lpstr>Times New Roman</vt:lpstr>
      <vt:lpstr>Wingdings</vt:lpstr>
      <vt:lpstr>IPF-Vorlage_engl</vt:lpstr>
      <vt:lpstr>Earth Observation Data Centre</vt:lpstr>
      <vt:lpstr>PowerPoint Presentation</vt:lpstr>
      <vt:lpstr>PowerPoint Presentation</vt:lpstr>
      <vt:lpstr>Satellite Soil Moisture Anomalies over Austria 2018</vt:lpstr>
      <vt:lpstr>Climate in Austria in 2018</vt:lpstr>
      <vt:lpstr>Earth Observation: A European Success Story</vt:lpstr>
      <vt:lpstr>PowerPoint Presentation</vt:lpstr>
      <vt:lpstr>EO Ground Segment – The Past</vt:lpstr>
      <vt:lpstr>EO Ground Segment – The Future</vt:lpstr>
      <vt:lpstr>The Formation of a Network of EO Cloud Platforms</vt:lpstr>
      <vt:lpstr>PowerPoint Presentation</vt:lpstr>
      <vt:lpstr>Data Access and Information Services (DIAS)</vt:lpstr>
      <vt:lpstr>PowerPoint Presentation</vt:lpstr>
      <vt:lpstr>PowerPoint Presentation</vt:lpstr>
      <vt:lpstr>PowerPoint Presentation</vt:lpstr>
      <vt:lpstr>EODC Infrastructure @ TU Wien &amp; ZAMG</vt:lpstr>
      <vt:lpstr>PowerPoint Presentation</vt:lpstr>
      <vt:lpstr>PowerPoint Presentation</vt:lpstr>
      <vt:lpstr>Interoperability of Platforms</vt:lpstr>
      <vt:lpstr>Towards the Integration of Research Infrastructures</vt:lpstr>
    </vt:vector>
  </TitlesOfParts>
  <Company>TU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the VSC for Earth Observation Science</dc:title>
  <dc:creator>Wolfgang Wagner</dc:creator>
  <cp:lastModifiedBy>Wolfgang Wagner</cp:lastModifiedBy>
  <cp:revision>148</cp:revision>
  <cp:lastPrinted>1601-01-01T00:00:00Z</cp:lastPrinted>
  <dcterms:created xsi:type="dcterms:W3CDTF">2018-02-15T13:30:37Z</dcterms:created>
  <dcterms:modified xsi:type="dcterms:W3CDTF">2018-10-30T08:06:10Z</dcterms:modified>
</cp:coreProperties>
</file>