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3" r:id="rId2"/>
  </p:sldMasterIdLst>
  <p:notesMasterIdLst>
    <p:notesMasterId r:id="rId18"/>
  </p:notesMasterIdLst>
  <p:handoutMasterIdLst>
    <p:handoutMasterId r:id="rId19"/>
  </p:handoutMasterIdLst>
  <p:sldIdLst>
    <p:sldId id="298" r:id="rId3"/>
    <p:sldId id="292" r:id="rId4"/>
    <p:sldId id="266" r:id="rId5"/>
    <p:sldId id="272" r:id="rId6"/>
    <p:sldId id="274" r:id="rId7"/>
    <p:sldId id="279" r:id="rId8"/>
    <p:sldId id="275" r:id="rId9"/>
    <p:sldId id="273" r:id="rId10"/>
    <p:sldId id="284" r:id="rId11"/>
    <p:sldId id="283" r:id="rId12"/>
    <p:sldId id="280" r:id="rId13"/>
    <p:sldId id="285" r:id="rId14"/>
    <p:sldId id="287" r:id="rId15"/>
    <p:sldId id="282" r:id="rId16"/>
    <p:sldId id="299" r:id="rId17"/>
  </p:sldIdLst>
  <p:sldSz cx="9144000" cy="5143500" type="screen16x9"/>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68">
          <p15:clr>
            <a:srgbClr val="A4A3A4"/>
          </p15:clr>
        </p15:guide>
        <p15:guide id="2" orient="horz" pos="2902">
          <p15:clr>
            <a:srgbClr val="A4A3A4"/>
          </p15:clr>
        </p15:guide>
        <p15:guide id="3" pos="345">
          <p15:clr>
            <a:srgbClr val="A4A3A4"/>
          </p15:clr>
        </p15:guide>
        <p15:guide id="4" pos="5366">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FF3"/>
    <a:srgbClr val="E632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D7B26C5-4107-4FEC-AEDC-1716B250A1EF}">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ittlere Formatvorlage 1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ittlere Formatvorlage 1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621" autoAdjust="0"/>
    <p:restoredTop sz="94818" autoAdjust="0"/>
  </p:normalViewPr>
  <p:slideViewPr>
    <p:cSldViewPr snapToGrid="0" snapToObjects="1">
      <p:cViewPr varScale="1">
        <p:scale>
          <a:sx n="152" d="100"/>
          <a:sy n="152" d="100"/>
        </p:scale>
        <p:origin x="906" y="132"/>
      </p:cViewPr>
      <p:guideLst>
        <p:guide orient="horz" pos="668"/>
        <p:guide orient="horz" pos="2902"/>
        <p:guide pos="345"/>
        <p:guide pos="5366"/>
      </p:guideLst>
    </p:cSldViewPr>
  </p:slideViewPr>
  <p:outlineViewPr>
    <p:cViewPr>
      <p:scale>
        <a:sx n="33" d="100"/>
        <a:sy n="33" d="100"/>
      </p:scale>
      <p:origin x="36" y="4872"/>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p:scale>
          <a:sx n="100" d="100"/>
          <a:sy n="100" d="100"/>
        </p:scale>
        <p:origin x="-3288" y="-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sz="quarter" idx="1"/>
          </p:nvPr>
        </p:nvSpPr>
        <p:spPr>
          <a:xfrm>
            <a:off x="3852016" y="9430306"/>
            <a:ext cx="2945659" cy="496332"/>
          </a:xfrm>
          <a:prstGeom prst="rect">
            <a:avLst/>
          </a:prstGeom>
        </p:spPr>
        <p:txBody>
          <a:bodyPr vert="horz" lIns="91440" tIns="45720" rIns="91440" bIns="45720" rtlCol="0" anchor="b" anchorCtr="0"/>
          <a:lstStyle>
            <a:lvl1pPr algn="r">
              <a:defRPr sz="1200"/>
            </a:lvl1pPr>
          </a:lstStyle>
          <a:p>
            <a:fld id="{A4F87B00-D7D7-4E73-88E5-5DF5797B2681}" type="datetimeFigureOut">
              <a:rPr lang="de-AT" smtClean="0"/>
              <a:t>29.10.2018</a:t>
            </a:fld>
            <a:endParaRPr lang="de-AT" dirty="0"/>
          </a:p>
        </p:txBody>
      </p:sp>
      <p:sp>
        <p:nvSpPr>
          <p:cNvPr id="4" name="Fußzeilenplatzhalt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de-AT" dirty="0"/>
          </a:p>
        </p:txBody>
      </p:sp>
      <p:sp>
        <p:nvSpPr>
          <p:cNvPr id="6" name="Foliennummernplatzhalter 5"/>
          <p:cNvSpPr>
            <a:spLocks noGrp="1"/>
          </p:cNvSpPr>
          <p:nvPr>
            <p:ph type="sldNum" sz="quarter" idx="3"/>
          </p:nvPr>
        </p:nvSpPr>
        <p:spPr>
          <a:xfrm>
            <a:off x="2945659" y="9428583"/>
            <a:ext cx="904784" cy="496332"/>
          </a:xfrm>
          <a:prstGeom prst="rect">
            <a:avLst/>
          </a:prstGeom>
        </p:spPr>
        <p:txBody>
          <a:bodyPr vert="horz" lIns="91440" tIns="45720" rIns="91440" bIns="45720" rtlCol="0" anchor="b"/>
          <a:lstStyle>
            <a:lvl1pPr algn="r">
              <a:defRPr sz="1200"/>
            </a:lvl1pPr>
          </a:lstStyle>
          <a:p>
            <a:pPr algn="ctr"/>
            <a:fld id="{1BCACBB0-6C6B-4B3E-B6E6-54B62284C21B}" type="slidenum">
              <a:rPr lang="de-AT" smtClean="0"/>
              <a:pPr algn="ctr"/>
              <a:t>‹Nr.›</a:t>
            </a:fld>
            <a:endParaRPr lang="de-AT" dirty="0"/>
          </a:p>
        </p:txBody>
      </p:sp>
      <p:pic>
        <p:nvPicPr>
          <p:cNvPr id="9" name="Grafik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5170277" y="378143"/>
            <a:ext cx="1371666" cy="332525"/>
          </a:xfrm>
          <a:prstGeom prst="rect">
            <a:avLst/>
          </a:prstGeom>
          <a:noFill/>
          <a:ln>
            <a:noFill/>
          </a:ln>
        </p:spPr>
      </p:pic>
    </p:spTree>
    <p:extLst>
      <p:ext uri="{BB962C8B-B14F-4D97-AF65-F5344CB8AC3E}">
        <p14:creationId xmlns:p14="http://schemas.microsoft.com/office/powerpoint/2010/main" val="14833474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52016" y="9428582"/>
            <a:ext cx="2945659" cy="496332"/>
          </a:xfrm>
          <a:prstGeom prst="rect">
            <a:avLst/>
          </a:prstGeom>
        </p:spPr>
        <p:txBody>
          <a:bodyPr vert="horz" lIns="91440" tIns="45720" rIns="91440" bIns="45720" rtlCol="0" anchor="b" anchorCtr="0"/>
          <a:lstStyle>
            <a:lvl1pPr algn="r">
              <a:defRPr sz="1200"/>
            </a:lvl1pPr>
          </a:lstStyle>
          <a:p>
            <a:fld id="{64F923B6-97FF-4AF0-A17D-1758840DBBE2}" type="datetimeFigureOut">
              <a:rPr lang="de-AT" smtClean="0"/>
              <a:t>29.10.2018</a:t>
            </a:fld>
            <a:endParaRPr lang="de-AT"/>
          </a:p>
        </p:txBody>
      </p:sp>
      <p:sp>
        <p:nvSpPr>
          <p:cNvPr id="4" name="Folienbildplatzhalter 3"/>
          <p:cNvSpPr>
            <a:spLocks noGrp="1" noRot="1" noChangeAspect="1"/>
          </p:cNvSpPr>
          <p:nvPr>
            <p:ph type="sldImg" idx="2"/>
          </p:nvPr>
        </p:nvSpPr>
        <p:spPr>
          <a:xfrm>
            <a:off x="-317500" y="674688"/>
            <a:ext cx="7432675" cy="4181475"/>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854894" y="4963319"/>
            <a:ext cx="5090351" cy="4218821"/>
          </a:xfrm>
          <a:prstGeom prst="rect">
            <a:avLst/>
          </a:prstGeom>
        </p:spPr>
        <p:txBody>
          <a:bodyPr vert="horz" lIns="91440" tIns="45720" rIns="91440" bIns="45720" rtlCol="0"/>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AT" dirty="0"/>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2945659" y="9428582"/>
            <a:ext cx="904784" cy="498056"/>
          </a:xfrm>
          <a:prstGeom prst="rect">
            <a:avLst/>
          </a:prstGeom>
        </p:spPr>
        <p:txBody>
          <a:bodyPr vert="horz" lIns="91440" tIns="45720" rIns="91440" bIns="45720" rtlCol="0" anchor="b"/>
          <a:lstStyle>
            <a:lvl1pPr algn="ctr">
              <a:defRPr sz="1200"/>
            </a:lvl1pPr>
          </a:lstStyle>
          <a:p>
            <a:fld id="{F0A5DA3B-92D6-4D4B-9895-D15CB563B5E4}" type="slidenum">
              <a:rPr lang="de-AT" smtClean="0"/>
              <a:pPr/>
              <a:t>‹Nr.›</a:t>
            </a:fld>
            <a:endParaRPr lang="de-AT"/>
          </a:p>
        </p:txBody>
      </p:sp>
    </p:spTree>
    <p:extLst>
      <p:ext uri="{BB962C8B-B14F-4D97-AF65-F5344CB8AC3E}">
        <p14:creationId xmlns:p14="http://schemas.microsoft.com/office/powerpoint/2010/main" val="1136113356"/>
      </p:ext>
    </p:extLst>
  </p:cSld>
  <p:clrMap bg1="lt1" tx1="dk1" bg2="lt2" tx2="dk2" accent1="accent1" accent2="accent2" accent3="accent3" accent4="accent4" accent5="accent5" accent6="accent6" hlink="hlink" folHlink="folHlink"/>
  <p:notesStyle>
    <a:lvl1pPr marL="0" algn="l" defTabSz="914400" rtl="0" eaLnBrk="1" latinLnBrk="0" hangingPunct="1">
      <a:spcBef>
        <a:spcPts val="200"/>
      </a:spcBef>
      <a:defRPr sz="1200" kern="1200">
        <a:solidFill>
          <a:schemeClr val="tx1"/>
        </a:solidFill>
        <a:latin typeface="+mn-lt"/>
        <a:ea typeface="+mn-ea"/>
        <a:cs typeface="+mn-cs"/>
      </a:defRPr>
    </a:lvl1pPr>
    <a:lvl2pPr marL="396000" indent="-171450" algn="l" defTabSz="914400" rtl="0" eaLnBrk="1" latinLnBrk="0" hangingPunct="1">
      <a:spcBef>
        <a:spcPts val="200"/>
      </a:spcBef>
      <a:buFont typeface="Arial" pitchFamily="34" charset="0"/>
      <a:buChar char="•"/>
      <a:defRPr sz="1200" kern="1200">
        <a:solidFill>
          <a:schemeClr val="tx1"/>
        </a:solidFill>
        <a:latin typeface="+mn-lt"/>
        <a:ea typeface="+mn-ea"/>
        <a:cs typeface="+mn-cs"/>
      </a:defRPr>
    </a:lvl2pPr>
    <a:lvl3pPr marL="792000" indent="-171450" algn="l" defTabSz="914400" rtl="0" eaLnBrk="1" latinLnBrk="0" hangingPunct="1">
      <a:spcBef>
        <a:spcPts val="200"/>
      </a:spcBef>
      <a:buFont typeface="Courier New" pitchFamily="49" charset="0"/>
      <a:buChar char="o"/>
      <a:defRPr sz="1200" kern="1200">
        <a:solidFill>
          <a:schemeClr val="tx1"/>
        </a:solidFill>
        <a:latin typeface="+mn-lt"/>
        <a:ea typeface="+mn-ea"/>
        <a:cs typeface="+mn-cs"/>
      </a:defRPr>
    </a:lvl3pPr>
    <a:lvl4pPr marL="1188000" indent="-171450" algn="l" defTabSz="914400" rtl="0" eaLnBrk="1" latinLnBrk="0" hangingPunct="1">
      <a:spcBef>
        <a:spcPts val="200"/>
      </a:spcBef>
      <a:buFont typeface="Wingdings" pitchFamily="2" charset="2"/>
      <a:buChar char="§"/>
      <a:defRPr sz="1200" kern="1200">
        <a:solidFill>
          <a:schemeClr val="tx1"/>
        </a:solidFill>
        <a:latin typeface="+mn-lt"/>
        <a:ea typeface="+mn-ea"/>
        <a:cs typeface="+mn-cs"/>
      </a:defRPr>
    </a:lvl4pPr>
    <a:lvl5pPr marL="1584000" indent="-171450" algn="l" defTabSz="914400" rtl="0" eaLnBrk="1" latinLnBrk="0" hangingPunct="1">
      <a:spcBef>
        <a:spcPts val="200"/>
      </a:spcBef>
      <a:buFont typeface="Symbol" pitchFamily="18" charset="2"/>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pic>
        <p:nvPicPr>
          <p:cNvPr id="11" name="Picture 2" descr="C:\BKA-2018\BKA2018-Brief\REPUBLIK-AT-DOKUMENTVORLAGEN\POTX\HG_Powerpoint_4zu3.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5129213"/>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ctrTitle" hasCustomPrompt="1"/>
          </p:nvPr>
        </p:nvSpPr>
        <p:spPr>
          <a:xfrm>
            <a:off x="539999" y="1060450"/>
            <a:ext cx="7978526" cy="996791"/>
          </a:xfrm>
        </p:spPr>
        <p:txBody>
          <a:bodyPr anchor="b" anchorCtr="0"/>
          <a:lstStyle>
            <a:lvl1pPr>
              <a:lnSpc>
                <a:spcPts val="4000"/>
              </a:lnSpc>
              <a:defRPr sz="3600">
                <a:solidFill>
                  <a:schemeClr val="tx1"/>
                </a:solidFill>
                <a:latin typeface="+mj-lt"/>
              </a:defRPr>
            </a:lvl1pPr>
          </a:lstStyle>
          <a:p>
            <a:r>
              <a:rPr lang="de-DE" dirty="0" smtClean="0"/>
              <a:t>Titelmasterformat </a:t>
            </a:r>
            <a:br>
              <a:rPr lang="de-DE" dirty="0" smtClean="0"/>
            </a:br>
            <a:r>
              <a:rPr lang="de-DE" dirty="0" smtClean="0"/>
              <a:t>durch Klicken bearbeiten</a:t>
            </a:r>
            <a:endParaRPr lang="de-AT" dirty="0"/>
          </a:p>
        </p:txBody>
      </p:sp>
      <p:sp>
        <p:nvSpPr>
          <p:cNvPr id="3" name="Untertitel 1"/>
          <p:cNvSpPr>
            <a:spLocks noGrp="1"/>
          </p:cNvSpPr>
          <p:nvPr>
            <p:ph type="subTitle" idx="1"/>
          </p:nvPr>
        </p:nvSpPr>
        <p:spPr>
          <a:xfrm>
            <a:off x="539999" y="2125004"/>
            <a:ext cx="7978526" cy="1390388"/>
          </a:xfrm>
        </p:spPr>
        <p:txBody>
          <a:bodyPr/>
          <a:lstStyle>
            <a:lvl1pPr marL="0" indent="0" algn="l">
              <a:lnSpc>
                <a:spcPts val="4000"/>
              </a:lnSpc>
              <a:spcBef>
                <a:spcPts val="0"/>
              </a:spcBef>
              <a:buNone/>
              <a:defRPr sz="3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AT" dirty="0"/>
          </a:p>
        </p:txBody>
      </p:sp>
      <p:sp>
        <p:nvSpPr>
          <p:cNvPr id="5" name="Textplatzhalter 4"/>
          <p:cNvSpPr>
            <a:spLocks noGrp="1"/>
          </p:cNvSpPr>
          <p:nvPr>
            <p:ph type="body" sz="quarter" idx="10"/>
          </p:nvPr>
        </p:nvSpPr>
        <p:spPr>
          <a:xfrm>
            <a:off x="539750" y="4191000"/>
            <a:ext cx="3422650" cy="415529"/>
          </a:xfrm>
        </p:spPr>
        <p:txBody>
          <a:bodyPr anchor="b" anchorCtr="0"/>
          <a:lstStyle>
            <a:lvl1pPr marL="0" indent="0">
              <a:lnSpc>
                <a:spcPts val="1800"/>
              </a:lnSpc>
              <a:spcAft>
                <a:spcPts val="0"/>
              </a:spcAft>
              <a:buNone/>
              <a:defRPr sz="1400"/>
            </a:lvl1pPr>
          </a:lstStyle>
          <a:p>
            <a:pPr lvl="0"/>
            <a:r>
              <a:rPr lang="de-DE" smtClean="0"/>
              <a:t>Textmasterformat bearbeiten</a:t>
            </a:r>
          </a:p>
        </p:txBody>
      </p:sp>
      <p:sp>
        <p:nvSpPr>
          <p:cNvPr id="8" name="Textfeld 7"/>
          <p:cNvSpPr txBox="1"/>
          <p:nvPr userDrawn="1"/>
        </p:nvSpPr>
        <p:spPr>
          <a:xfrm>
            <a:off x="6651752" y="230400"/>
            <a:ext cx="2200274" cy="184666"/>
          </a:xfrm>
          <a:prstGeom prst="rect">
            <a:avLst/>
          </a:prstGeom>
          <a:noFill/>
        </p:spPr>
        <p:txBody>
          <a:bodyPr wrap="square" lIns="0" tIns="0" rIns="0" bIns="0" rtlCol="0">
            <a:spAutoFit/>
          </a:bodyPr>
          <a:lstStyle/>
          <a:p>
            <a:pPr algn="r"/>
            <a:r>
              <a:rPr lang="de-AT" sz="1200" dirty="0" smtClean="0">
                <a:solidFill>
                  <a:schemeClr val="tx2"/>
                </a:solidFill>
              </a:rPr>
              <a:t>bmbwf.gv.at</a:t>
            </a:r>
            <a:endParaRPr lang="de-AT" sz="1200" dirty="0">
              <a:solidFill>
                <a:schemeClr val="tx2"/>
              </a:solidFill>
            </a:endParaRPr>
          </a:p>
        </p:txBody>
      </p:sp>
      <p:pic>
        <p:nvPicPr>
          <p:cNvPr id="9" name="Grafik 8"/>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226802" y="208971"/>
            <a:ext cx="1864126" cy="492069"/>
          </a:xfrm>
          <a:prstGeom prst="rect">
            <a:avLst/>
          </a:prstGeom>
          <a:noFill/>
          <a:ln>
            <a:noFill/>
          </a:ln>
        </p:spPr>
      </p:pic>
    </p:spTree>
    <p:extLst>
      <p:ext uri="{BB962C8B-B14F-4D97-AF65-F5344CB8AC3E}">
        <p14:creationId xmlns:p14="http://schemas.microsoft.com/office/powerpoint/2010/main" val="38974822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folie mit 1-zeiligem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8" name="Textplatzhalter 7"/>
          <p:cNvSpPr>
            <a:spLocks noGrp="1"/>
          </p:cNvSpPr>
          <p:nvPr>
            <p:ph type="body" sz="quarter" idx="13"/>
          </p:nvPr>
        </p:nvSpPr>
        <p:spPr>
          <a:xfrm>
            <a:off x="539751" y="1623600"/>
            <a:ext cx="7978775" cy="2983325"/>
          </a:xfrm>
        </p:spPr>
        <p:txBody>
          <a:bodyPr/>
          <a:lstStyle/>
          <a:p>
            <a:pPr lvl="0"/>
            <a:r>
              <a:rPr lang="de-DE" smtClean="0"/>
              <a:t>Textmasterformat bearbeiten</a:t>
            </a:r>
          </a:p>
          <a:p>
            <a:pPr lvl="1"/>
            <a:r>
              <a:rPr lang="de-DE" smtClean="0"/>
              <a:t>Zweite Ebene</a:t>
            </a:r>
          </a:p>
          <a:p>
            <a:pPr lvl="2"/>
            <a:r>
              <a:rPr lang="de-DE" smtClean="0"/>
              <a:t>Dritte Ebene</a:t>
            </a:r>
          </a:p>
        </p:txBody>
      </p:sp>
      <p:sp>
        <p:nvSpPr>
          <p:cNvPr id="4" name="Fußzeilenplatzhalter 3"/>
          <p:cNvSpPr>
            <a:spLocks noGrp="1"/>
          </p:cNvSpPr>
          <p:nvPr>
            <p:ph type="ftr" sz="quarter" idx="11"/>
          </p:nvPr>
        </p:nvSpPr>
        <p:spPr>
          <a:xfrm>
            <a:off x="540000" y="4790252"/>
            <a:ext cx="6875916" cy="200025"/>
          </a:xfrm>
          <a:prstGeom prst="rect">
            <a:avLst/>
          </a:prstGeom>
        </p:spPr>
        <p:txBody>
          <a:bodyPr/>
          <a:lstStyle/>
          <a:p>
            <a:r>
              <a:rPr lang="de-AT" smtClean="0"/>
              <a:t>Präsentationstitel</a:t>
            </a:r>
            <a:endParaRPr lang="de-AT" dirty="0"/>
          </a:p>
        </p:txBody>
      </p:sp>
      <p:sp>
        <p:nvSpPr>
          <p:cNvPr id="5" name="Foliennummernplatzhalter 4"/>
          <p:cNvSpPr>
            <a:spLocks noGrp="1"/>
          </p:cNvSpPr>
          <p:nvPr>
            <p:ph type="sldNum" sz="quarter" idx="12"/>
          </p:nvPr>
        </p:nvSpPr>
        <p:spPr>
          <a:xfrm>
            <a:off x="7704003" y="4790252"/>
            <a:ext cx="814522" cy="200025"/>
          </a:xfrm>
        </p:spPr>
        <p:txBody>
          <a:bodyPr/>
          <a:lstStyle/>
          <a:p>
            <a:fld id="{1206269C-C24E-4E80-9A4B-E7E19BB59A67}" type="slidenum">
              <a:rPr lang="de-AT" smtClean="0"/>
              <a:pPr/>
              <a:t>‹Nr.›</a:t>
            </a:fld>
            <a:endParaRPr lang="de-AT" dirty="0"/>
          </a:p>
        </p:txBody>
      </p:sp>
    </p:spTree>
    <p:extLst>
      <p:ext uri="{BB962C8B-B14F-4D97-AF65-F5344CB8AC3E}">
        <p14:creationId xmlns:p14="http://schemas.microsoft.com/office/powerpoint/2010/main" val="2953168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ld">
    <p:spTree>
      <p:nvGrpSpPr>
        <p:cNvPr id="1" name=""/>
        <p:cNvGrpSpPr/>
        <p:nvPr/>
      </p:nvGrpSpPr>
      <p:grpSpPr>
        <a:xfrm>
          <a:off x="0" y="0"/>
          <a:ext cx="0" cy="0"/>
          <a:chOff x="0" y="0"/>
          <a:chExt cx="0" cy="0"/>
        </a:xfrm>
      </p:grpSpPr>
      <p:sp>
        <p:nvSpPr>
          <p:cNvPr id="2" name="Titel 1"/>
          <p:cNvSpPr>
            <a:spLocks noGrp="1"/>
          </p:cNvSpPr>
          <p:nvPr>
            <p:ph type="title"/>
          </p:nvPr>
        </p:nvSpPr>
        <p:spPr>
          <a:xfrm>
            <a:off x="540001" y="1054800"/>
            <a:ext cx="7978525" cy="622091"/>
          </a:xfrm>
        </p:spPr>
        <p:txBody>
          <a:bodyPr/>
          <a:lstStyle/>
          <a:p>
            <a:r>
              <a:rPr lang="de-DE" smtClean="0"/>
              <a:t>Titelmasterformat durch Klicken bearbeiten</a:t>
            </a:r>
            <a:endParaRPr lang="de-DE" dirty="0"/>
          </a:p>
        </p:txBody>
      </p:sp>
      <p:sp>
        <p:nvSpPr>
          <p:cNvPr id="7" name="Bildplatzhalter 6"/>
          <p:cNvSpPr>
            <a:spLocks noGrp="1"/>
          </p:cNvSpPr>
          <p:nvPr>
            <p:ph type="pic" sz="quarter" idx="13"/>
          </p:nvPr>
        </p:nvSpPr>
        <p:spPr>
          <a:xfrm>
            <a:off x="539751" y="1630800"/>
            <a:ext cx="7978775" cy="2976125"/>
          </a:xfrm>
        </p:spPr>
        <p:txBody>
          <a:bodyPr/>
          <a:lstStyle/>
          <a:p>
            <a:r>
              <a:rPr lang="de-DE" smtClean="0"/>
              <a:t>Bild durch Klicken auf Symbol hinzufügen</a:t>
            </a:r>
            <a:endParaRPr lang="de-DE" dirty="0"/>
          </a:p>
        </p:txBody>
      </p:sp>
      <p:sp>
        <p:nvSpPr>
          <p:cNvPr id="4" name="Fußzeilenplatzhalter 3"/>
          <p:cNvSpPr>
            <a:spLocks noGrp="1"/>
          </p:cNvSpPr>
          <p:nvPr>
            <p:ph type="ftr" sz="quarter" idx="11"/>
          </p:nvPr>
        </p:nvSpPr>
        <p:spPr>
          <a:xfrm>
            <a:off x="540000" y="4790252"/>
            <a:ext cx="6875916" cy="200025"/>
          </a:xfrm>
          <a:prstGeom prst="rect">
            <a:avLst/>
          </a:prstGeom>
        </p:spPr>
        <p:txBody>
          <a:bodyPr/>
          <a:lstStyle/>
          <a:p>
            <a:r>
              <a:rPr lang="de-AT" smtClean="0"/>
              <a:t>Präsentationstitel</a:t>
            </a:r>
            <a:endParaRPr lang="de-AT" dirty="0"/>
          </a:p>
        </p:txBody>
      </p:sp>
      <p:sp>
        <p:nvSpPr>
          <p:cNvPr id="5" name="Foliennummernplatzhalter 4"/>
          <p:cNvSpPr>
            <a:spLocks noGrp="1"/>
          </p:cNvSpPr>
          <p:nvPr>
            <p:ph type="sldNum" sz="quarter" idx="12"/>
          </p:nvPr>
        </p:nvSpPr>
        <p:spPr/>
        <p:txBody>
          <a:bodyPr/>
          <a:lstStyle/>
          <a:p>
            <a:fld id="{1206269C-C24E-4E80-9A4B-E7E19BB59A67}" type="slidenum">
              <a:rPr lang="de-AT" smtClean="0"/>
              <a:pPr/>
              <a:t>‹Nr.›</a:t>
            </a:fld>
            <a:endParaRPr lang="de-AT" dirty="0"/>
          </a:p>
        </p:txBody>
      </p:sp>
    </p:spTree>
    <p:extLst>
      <p:ext uri="{BB962C8B-B14F-4D97-AF65-F5344CB8AC3E}">
        <p14:creationId xmlns:p14="http://schemas.microsoft.com/office/powerpoint/2010/main" val="2260732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ld + Text nebeneinand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3" name="Fußzeilenplatzhalter 2"/>
          <p:cNvSpPr>
            <a:spLocks noGrp="1"/>
          </p:cNvSpPr>
          <p:nvPr>
            <p:ph type="ftr" sz="quarter" idx="10"/>
          </p:nvPr>
        </p:nvSpPr>
        <p:spPr>
          <a:xfrm>
            <a:off x="540000" y="4790252"/>
            <a:ext cx="6875916" cy="200025"/>
          </a:xfrm>
          <a:prstGeom prst="rect">
            <a:avLst/>
          </a:prstGeom>
        </p:spPr>
        <p:txBody>
          <a:bodyPr/>
          <a:lstStyle/>
          <a:p>
            <a:r>
              <a:rPr lang="de-AT" smtClean="0"/>
              <a:t>Präsentationstitel</a:t>
            </a:r>
            <a:endParaRPr lang="de-AT" dirty="0"/>
          </a:p>
        </p:txBody>
      </p:sp>
      <p:sp>
        <p:nvSpPr>
          <p:cNvPr id="4" name="Foliennummernplatzhalter 3"/>
          <p:cNvSpPr>
            <a:spLocks noGrp="1"/>
          </p:cNvSpPr>
          <p:nvPr>
            <p:ph type="sldNum" sz="quarter" idx="11"/>
          </p:nvPr>
        </p:nvSpPr>
        <p:spPr/>
        <p:txBody>
          <a:bodyPr/>
          <a:lstStyle/>
          <a:p>
            <a:fld id="{1206269C-C24E-4E80-9A4B-E7E19BB59A67}" type="slidenum">
              <a:rPr lang="de-AT" smtClean="0"/>
              <a:pPr/>
              <a:t>‹Nr.›</a:t>
            </a:fld>
            <a:endParaRPr lang="de-AT" dirty="0"/>
          </a:p>
        </p:txBody>
      </p:sp>
      <p:sp>
        <p:nvSpPr>
          <p:cNvPr id="5" name="Bildplatzhalter 6"/>
          <p:cNvSpPr>
            <a:spLocks noGrp="1"/>
          </p:cNvSpPr>
          <p:nvPr>
            <p:ph type="pic" sz="quarter" idx="13"/>
          </p:nvPr>
        </p:nvSpPr>
        <p:spPr>
          <a:xfrm>
            <a:off x="539750" y="1630800"/>
            <a:ext cx="3813175" cy="2976125"/>
          </a:xfrm>
        </p:spPr>
        <p:txBody>
          <a:bodyPr/>
          <a:lstStyle/>
          <a:p>
            <a:r>
              <a:rPr lang="de-DE" smtClean="0"/>
              <a:t>Bild durch Klicken auf Symbol hinzufügen</a:t>
            </a:r>
            <a:endParaRPr lang="de-DE" dirty="0"/>
          </a:p>
        </p:txBody>
      </p:sp>
      <p:sp>
        <p:nvSpPr>
          <p:cNvPr id="7" name="Textplatzhalter 6"/>
          <p:cNvSpPr>
            <a:spLocks noGrp="1"/>
          </p:cNvSpPr>
          <p:nvPr>
            <p:ph type="body" sz="quarter" idx="14"/>
          </p:nvPr>
        </p:nvSpPr>
        <p:spPr>
          <a:xfrm>
            <a:off x="4706125" y="1630800"/>
            <a:ext cx="3812400" cy="2976125"/>
          </a:xfrm>
        </p:spPr>
        <p:txBody>
          <a:bodyPr/>
          <a:lstStyle/>
          <a:p>
            <a:pPr lvl="0"/>
            <a:r>
              <a:rPr lang="de-DE" smtClean="0"/>
              <a:t>Textmasterformat bearbeiten</a:t>
            </a:r>
          </a:p>
        </p:txBody>
      </p:sp>
    </p:spTree>
    <p:extLst>
      <p:ext uri="{BB962C8B-B14F-4D97-AF65-F5344CB8AC3E}">
        <p14:creationId xmlns:p14="http://schemas.microsoft.com/office/powerpoint/2010/main" val="2394268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Inhalte beliebig - nebeneinand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ußzeilenplatzhalter 2"/>
          <p:cNvSpPr>
            <a:spLocks noGrp="1"/>
          </p:cNvSpPr>
          <p:nvPr>
            <p:ph type="ftr" sz="quarter" idx="10"/>
          </p:nvPr>
        </p:nvSpPr>
        <p:spPr>
          <a:xfrm>
            <a:off x="540000" y="4790252"/>
            <a:ext cx="6875916" cy="200025"/>
          </a:xfrm>
          <a:prstGeom prst="rect">
            <a:avLst/>
          </a:prstGeom>
        </p:spPr>
        <p:txBody>
          <a:bodyPr/>
          <a:lstStyle/>
          <a:p>
            <a:r>
              <a:rPr lang="de-AT" smtClean="0"/>
              <a:t>Präsentationstitel</a:t>
            </a:r>
            <a:endParaRPr lang="de-AT" dirty="0"/>
          </a:p>
        </p:txBody>
      </p:sp>
      <p:sp>
        <p:nvSpPr>
          <p:cNvPr id="4" name="Foliennummernplatzhalter 3"/>
          <p:cNvSpPr>
            <a:spLocks noGrp="1"/>
          </p:cNvSpPr>
          <p:nvPr>
            <p:ph type="sldNum" sz="quarter" idx="11"/>
          </p:nvPr>
        </p:nvSpPr>
        <p:spPr/>
        <p:txBody>
          <a:bodyPr/>
          <a:lstStyle/>
          <a:p>
            <a:fld id="{1206269C-C24E-4E80-9A4B-E7E19BB59A67}" type="slidenum">
              <a:rPr lang="de-AT" smtClean="0"/>
              <a:pPr/>
              <a:t>‹Nr.›</a:t>
            </a:fld>
            <a:endParaRPr lang="de-AT" dirty="0"/>
          </a:p>
        </p:txBody>
      </p:sp>
      <p:sp>
        <p:nvSpPr>
          <p:cNvPr id="8" name="Inhaltsplatzhalter 7"/>
          <p:cNvSpPr>
            <a:spLocks noGrp="1"/>
          </p:cNvSpPr>
          <p:nvPr>
            <p:ph sz="quarter" idx="15"/>
          </p:nvPr>
        </p:nvSpPr>
        <p:spPr>
          <a:xfrm>
            <a:off x="540000" y="1630800"/>
            <a:ext cx="3838575" cy="2976125"/>
          </a:xfrm>
        </p:spPr>
        <p:txBody>
          <a:bodyPr/>
          <a:lstStyle/>
          <a:p>
            <a:pPr lvl="0"/>
            <a:r>
              <a:rPr lang="de-DE" smtClean="0"/>
              <a:t>Textmasterformat bearbeiten</a:t>
            </a:r>
          </a:p>
          <a:p>
            <a:pPr lvl="1"/>
            <a:r>
              <a:rPr lang="de-DE" smtClean="0"/>
              <a:t>Zweite Ebene</a:t>
            </a:r>
          </a:p>
          <a:p>
            <a:pPr lvl="2"/>
            <a:r>
              <a:rPr lang="de-DE" smtClean="0"/>
              <a:t>Dritte Ebene</a:t>
            </a:r>
          </a:p>
        </p:txBody>
      </p:sp>
      <p:sp>
        <p:nvSpPr>
          <p:cNvPr id="9" name="Inhaltsplatzhalter 7"/>
          <p:cNvSpPr>
            <a:spLocks noGrp="1"/>
          </p:cNvSpPr>
          <p:nvPr>
            <p:ph sz="quarter" idx="16"/>
          </p:nvPr>
        </p:nvSpPr>
        <p:spPr>
          <a:xfrm>
            <a:off x="4679951" y="1630800"/>
            <a:ext cx="3838575" cy="2976125"/>
          </a:xfrm>
        </p:spPr>
        <p:txBody>
          <a:bodyPr/>
          <a:lstStyle/>
          <a:p>
            <a:pPr lvl="0"/>
            <a:r>
              <a:rPr lang="de-DE" smtClean="0"/>
              <a:t>Textmasterformat bearbeiten</a:t>
            </a:r>
          </a:p>
          <a:p>
            <a:pPr lvl="1"/>
            <a:r>
              <a:rPr lang="de-DE" smtClean="0"/>
              <a:t>Zweite Ebene</a:t>
            </a:r>
          </a:p>
          <a:p>
            <a:pPr lvl="2"/>
            <a:r>
              <a:rPr lang="de-DE" smtClean="0"/>
              <a:t>Dritte Ebene</a:t>
            </a:r>
          </a:p>
        </p:txBody>
      </p:sp>
    </p:spTree>
    <p:extLst>
      <p:ext uri="{BB962C8B-B14F-4D97-AF65-F5344CB8AC3E}">
        <p14:creationId xmlns:p14="http://schemas.microsoft.com/office/powerpoint/2010/main" val="666192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halt-beliebig mit 1-zeiligem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9" name="Inhaltsplatzhalter 8"/>
          <p:cNvSpPr>
            <a:spLocks noGrp="1"/>
          </p:cNvSpPr>
          <p:nvPr>
            <p:ph sz="quarter" idx="13"/>
          </p:nvPr>
        </p:nvSpPr>
        <p:spPr>
          <a:xfrm>
            <a:off x="539751" y="1630800"/>
            <a:ext cx="7978775" cy="2976125"/>
          </a:xfrm>
        </p:spPr>
        <p:txBody>
          <a:bodyPr/>
          <a:lstStyle/>
          <a:p>
            <a:pPr lvl="0"/>
            <a:r>
              <a:rPr lang="de-DE" smtClean="0"/>
              <a:t>Textmasterformat bearbeiten</a:t>
            </a:r>
          </a:p>
          <a:p>
            <a:pPr lvl="1"/>
            <a:r>
              <a:rPr lang="de-DE" smtClean="0"/>
              <a:t>Zweite Ebene</a:t>
            </a:r>
          </a:p>
          <a:p>
            <a:pPr lvl="2"/>
            <a:r>
              <a:rPr lang="de-DE" smtClean="0"/>
              <a:t>Dritte Ebene</a:t>
            </a:r>
          </a:p>
        </p:txBody>
      </p:sp>
      <p:sp>
        <p:nvSpPr>
          <p:cNvPr id="4" name="Fußzeilenplatzhalter 3"/>
          <p:cNvSpPr>
            <a:spLocks noGrp="1"/>
          </p:cNvSpPr>
          <p:nvPr>
            <p:ph type="ftr" sz="quarter" idx="11"/>
          </p:nvPr>
        </p:nvSpPr>
        <p:spPr>
          <a:xfrm>
            <a:off x="540000" y="4790252"/>
            <a:ext cx="6875916" cy="200025"/>
          </a:xfrm>
          <a:prstGeom prst="rect">
            <a:avLst/>
          </a:prstGeom>
        </p:spPr>
        <p:txBody>
          <a:bodyPr/>
          <a:lstStyle/>
          <a:p>
            <a:r>
              <a:rPr lang="de-AT" smtClean="0"/>
              <a:t>Präsentationstitel</a:t>
            </a:r>
            <a:endParaRPr lang="de-AT" dirty="0"/>
          </a:p>
        </p:txBody>
      </p:sp>
      <p:sp>
        <p:nvSpPr>
          <p:cNvPr id="5" name="Foliennummernplatzhalter 4"/>
          <p:cNvSpPr>
            <a:spLocks noGrp="1"/>
          </p:cNvSpPr>
          <p:nvPr>
            <p:ph type="sldNum" sz="quarter" idx="12"/>
          </p:nvPr>
        </p:nvSpPr>
        <p:spPr/>
        <p:txBody>
          <a:bodyPr/>
          <a:lstStyle/>
          <a:p>
            <a:fld id="{1206269C-C24E-4E80-9A4B-E7E19BB59A67}" type="slidenum">
              <a:rPr lang="de-AT" smtClean="0"/>
              <a:pPr/>
              <a:t>‹Nr.›</a:t>
            </a:fld>
            <a:endParaRPr lang="de-AT" dirty="0"/>
          </a:p>
        </p:txBody>
      </p:sp>
    </p:spTree>
    <p:extLst>
      <p:ext uri="{BB962C8B-B14F-4D97-AF65-F5344CB8AC3E}">
        <p14:creationId xmlns:p14="http://schemas.microsoft.com/office/powerpoint/2010/main" val="2550449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39999" y="1004430"/>
            <a:ext cx="5389200" cy="1063206"/>
          </a:xfrm>
        </p:spPr>
        <p:txBody>
          <a:bodyPr/>
          <a:lstStyle>
            <a:lvl1pPr>
              <a:lnSpc>
                <a:spcPts val="4000"/>
              </a:lnSpc>
              <a:defRPr sz="3000" b="0">
                <a:solidFill>
                  <a:schemeClr val="tx1"/>
                </a:solidFill>
              </a:defRPr>
            </a:lvl1pPr>
          </a:lstStyle>
          <a:p>
            <a:r>
              <a:rPr lang="de-DE" dirty="0" smtClean="0"/>
              <a:t>Titelmasterformat durch Klicken </a:t>
            </a:r>
            <a:br>
              <a:rPr lang="de-DE" dirty="0" smtClean="0"/>
            </a:br>
            <a:r>
              <a:rPr lang="de-DE" dirty="0" smtClean="0"/>
              <a:t>bearbeiten</a:t>
            </a:r>
            <a:endParaRPr lang="de-DE" dirty="0"/>
          </a:p>
        </p:txBody>
      </p:sp>
      <p:sp>
        <p:nvSpPr>
          <p:cNvPr id="9" name="Textplatzhalter 8"/>
          <p:cNvSpPr>
            <a:spLocks noGrp="1"/>
          </p:cNvSpPr>
          <p:nvPr>
            <p:ph type="body" sz="quarter" idx="10"/>
          </p:nvPr>
        </p:nvSpPr>
        <p:spPr>
          <a:xfrm>
            <a:off x="539750" y="3643313"/>
            <a:ext cx="3423600" cy="963216"/>
          </a:xfrm>
        </p:spPr>
        <p:txBody>
          <a:bodyPr anchor="b" anchorCtr="0"/>
          <a:lstStyle>
            <a:lvl1pPr marL="0" indent="0">
              <a:lnSpc>
                <a:spcPts val="1800"/>
              </a:lnSpc>
              <a:spcAft>
                <a:spcPts val="0"/>
              </a:spcAft>
              <a:buNone/>
              <a:defRPr sz="1400"/>
            </a:lvl1pPr>
          </a:lstStyle>
          <a:p>
            <a:pPr lvl="0"/>
            <a:r>
              <a:rPr lang="de-DE" smtClean="0"/>
              <a:t>Textmasterformat bearbeiten</a:t>
            </a:r>
          </a:p>
        </p:txBody>
      </p:sp>
    </p:spTree>
    <p:extLst>
      <p:ext uri="{BB962C8B-B14F-4D97-AF65-F5344CB8AC3E}">
        <p14:creationId xmlns:p14="http://schemas.microsoft.com/office/powerpoint/2010/main" val="1274369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540001" y="1054894"/>
            <a:ext cx="7978525" cy="622091"/>
          </a:xfrm>
          <a:prstGeom prst="rect">
            <a:avLst/>
          </a:prstGeom>
        </p:spPr>
        <p:txBody>
          <a:bodyPr vert="horz" wrap="none" lIns="0" tIns="0" rIns="0" bIns="0" rtlCol="0" anchor="t" anchorCtr="0">
            <a:noAutofit/>
          </a:bodyPr>
          <a:lstStyle/>
          <a:p>
            <a:r>
              <a:rPr lang="de-DE" dirty="0" smtClean="0"/>
              <a:t>Titelmasterformat durch Klicken bearbeiten</a:t>
            </a:r>
            <a:endParaRPr lang="de-AT" dirty="0"/>
          </a:p>
        </p:txBody>
      </p:sp>
      <p:sp>
        <p:nvSpPr>
          <p:cNvPr id="3" name="Textplatzhalter 2"/>
          <p:cNvSpPr>
            <a:spLocks noGrp="1"/>
          </p:cNvSpPr>
          <p:nvPr>
            <p:ph type="body" idx="1"/>
          </p:nvPr>
        </p:nvSpPr>
        <p:spPr>
          <a:xfrm>
            <a:off x="540001" y="1623576"/>
            <a:ext cx="7978525" cy="2983349"/>
          </a:xfrm>
          <a:prstGeom prst="rect">
            <a:avLst/>
          </a:prstGeom>
        </p:spPr>
        <p:txBody>
          <a:bodyPr vert="horz" lIns="0" tIns="0" rIns="0" bIns="0" rtlCol="0">
            <a:noAutofit/>
          </a:bodyPr>
          <a:lstStyle/>
          <a:p>
            <a:pPr lvl="0"/>
            <a:r>
              <a:rPr lang="de-DE" dirty="0" smtClean="0"/>
              <a:t>Textmasterformat bearbeiten </a:t>
            </a:r>
            <a:br>
              <a:rPr lang="de-DE" dirty="0" smtClean="0"/>
            </a:br>
            <a:r>
              <a:rPr lang="de-DE" dirty="0" smtClean="0"/>
              <a:t>Erste Ebene </a:t>
            </a:r>
          </a:p>
          <a:p>
            <a:pPr lvl="1"/>
            <a:r>
              <a:rPr lang="de-DE" dirty="0" smtClean="0"/>
              <a:t>Zweite Ebene – wie Ebene zuvor</a:t>
            </a:r>
          </a:p>
          <a:p>
            <a:pPr lvl="2"/>
            <a:r>
              <a:rPr lang="de-DE" dirty="0" smtClean="0"/>
              <a:t>Dritte Ebene – wie Ebene zuvor</a:t>
            </a:r>
          </a:p>
        </p:txBody>
      </p:sp>
      <p:sp>
        <p:nvSpPr>
          <p:cNvPr id="20" name="Foliennummernplatzhalter 13"/>
          <p:cNvSpPr>
            <a:spLocks noGrp="1"/>
          </p:cNvSpPr>
          <p:nvPr>
            <p:ph type="sldNum" sz="quarter" idx="4"/>
          </p:nvPr>
        </p:nvSpPr>
        <p:spPr>
          <a:xfrm>
            <a:off x="7558201" y="4790252"/>
            <a:ext cx="960324" cy="200025"/>
          </a:xfrm>
          <a:prstGeom prst="rect">
            <a:avLst/>
          </a:prstGeom>
        </p:spPr>
        <p:txBody>
          <a:bodyPr vert="horz" lIns="0" tIns="0" rIns="0" bIns="0" rtlCol="0" anchor="ctr"/>
          <a:lstStyle>
            <a:lvl1pPr algn="r">
              <a:defRPr sz="1400">
                <a:solidFill>
                  <a:schemeClr val="tx1"/>
                </a:solidFill>
              </a:defRPr>
            </a:lvl1pPr>
          </a:lstStyle>
          <a:p>
            <a:fld id="{1206269C-C24E-4E80-9A4B-E7E19BB59A67}" type="slidenum">
              <a:rPr lang="de-AT" smtClean="0"/>
              <a:pPr/>
              <a:t>‹Nr.›</a:t>
            </a:fld>
            <a:endParaRPr lang="de-AT" dirty="0"/>
          </a:p>
        </p:txBody>
      </p:sp>
      <p:sp>
        <p:nvSpPr>
          <p:cNvPr id="10" name="Textfeld 9"/>
          <p:cNvSpPr txBox="1"/>
          <p:nvPr/>
        </p:nvSpPr>
        <p:spPr>
          <a:xfrm>
            <a:off x="6651752" y="230400"/>
            <a:ext cx="2200274" cy="184666"/>
          </a:xfrm>
          <a:prstGeom prst="rect">
            <a:avLst/>
          </a:prstGeom>
          <a:noFill/>
        </p:spPr>
        <p:txBody>
          <a:bodyPr wrap="square" lIns="0" tIns="0" rIns="0" bIns="0" rtlCol="0">
            <a:spAutoFit/>
          </a:bodyPr>
          <a:lstStyle/>
          <a:p>
            <a:pPr algn="r"/>
            <a:r>
              <a:rPr lang="de-AT" sz="1200" dirty="0" smtClean="0">
                <a:solidFill>
                  <a:schemeClr val="tx2"/>
                </a:solidFill>
              </a:rPr>
              <a:t>bmbwf.gv.at</a:t>
            </a:r>
            <a:endParaRPr lang="de-AT" sz="1200" dirty="0">
              <a:solidFill>
                <a:schemeClr val="tx2"/>
              </a:solidFill>
            </a:endParaRPr>
          </a:p>
        </p:txBody>
      </p:sp>
      <p:pic>
        <p:nvPicPr>
          <p:cNvPr id="12" name="Grafik 11"/>
          <p:cNvPicPr/>
          <p:nvPr/>
        </p:nvPicPr>
        <p:blipFill>
          <a:blip r:embed="rId9" cstate="print">
            <a:extLst>
              <a:ext uri="{28A0092B-C50C-407E-A947-70E740481C1C}">
                <a14:useLocalDpi xmlns:a14="http://schemas.microsoft.com/office/drawing/2010/main" val="0"/>
              </a:ext>
            </a:extLst>
          </a:blip>
          <a:stretch>
            <a:fillRect/>
          </a:stretch>
        </p:blipFill>
        <p:spPr bwMode="auto">
          <a:xfrm>
            <a:off x="226802" y="208971"/>
            <a:ext cx="1888510" cy="449397"/>
          </a:xfrm>
          <a:prstGeom prst="rect">
            <a:avLst/>
          </a:prstGeom>
          <a:noFill/>
          <a:ln>
            <a:noFill/>
          </a:ln>
        </p:spPr>
      </p:pic>
    </p:spTree>
    <p:extLst>
      <p:ext uri="{BB962C8B-B14F-4D97-AF65-F5344CB8AC3E}">
        <p14:creationId xmlns:p14="http://schemas.microsoft.com/office/powerpoint/2010/main" val="1263382439"/>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7" r:id="rId3"/>
    <p:sldLayoutId id="2147483721" r:id="rId4"/>
    <p:sldLayoutId id="2147483722" r:id="rId5"/>
    <p:sldLayoutId id="2147483718" r:id="rId6"/>
    <p:sldLayoutId id="2147483720" r:id="rId7"/>
  </p:sldLayoutIdLst>
  <p:timing>
    <p:tnLst>
      <p:par>
        <p:cTn id="1" dur="indefinite" restart="never" nodeType="tmRoot"/>
      </p:par>
    </p:tnLst>
  </p:timing>
  <p:hf hdr="0" dt="0"/>
  <p:txStyles>
    <p:titleStyle>
      <a:lvl1pPr algn="l" defTabSz="914400" rtl="0" eaLnBrk="1" latinLnBrk="0" hangingPunct="1">
        <a:lnSpc>
          <a:spcPts val="3000"/>
        </a:lnSpc>
        <a:spcBef>
          <a:spcPct val="0"/>
        </a:spcBef>
        <a:buNone/>
        <a:defRPr sz="2400" b="1" kern="1200">
          <a:solidFill>
            <a:schemeClr val="tx2"/>
          </a:solidFill>
          <a:latin typeface="+mj-lt"/>
          <a:ea typeface="+mj-ea"/>
          <a:cs typeface="+mj-cs"/>
        </a:defRPr>
      </a:lvl1pPr>
    </p:titleStyle>
    <p:bodyStyle>
      <a:lvl1pPr marL="252000" marR="0" indent="-252000" algn="l" defTabSz="914400" rtl="0" eaLnBrk="1" fontAlgn="auto" latinLnBrk="0" hangingPunct="1">
        <a:lnSpc>
          <a:spcPts val="2400"/>
        </a:lnSpc>
        <a:spcBef>
          <a:spcPts val="0"/>
        </a:spcBef>
        <a:spcAft>
          <a:spcPts val="1425"/>
        </a:spcAft>
        <a:buClr>
          <a:schemeClr val="tx2"/>
        </a:buClr>
        <a:buSzTx/>
        <a:buFont typeface="Arial" panose="020B0604020202020204" pitchFamily="34" charset="0"/>
        <a:buChar char="•"/>
        <a:tabLst/>
        <a:defRPr sz="1800" kern="1200">
          <a:solidFill>
            <a:schemeClr val="bg1">
              <a:lumMod val="10000"/>
            </a:schemeClr>
          </a:solidFill>
          <a:latin typeface="+mn-lt"/>
          <a:ea typeface="+mn-ea"/>
          <a:cs typeface="+mn-cs"/>
        </a:defRPr>
      </a:lvl1pPr>
      <a:lvl2pPr marL="504000" marR="0" indent="-252000" algn="l" defTabSz="914400" rtl="0" eaLnBrk="1" fontAlgn="auto" latinLnBrk="0" hangingPunct="1">
        <a:lnSpc>
          <a:spcPts val="2400"/>
        </a:lnSpc>
        <a:spcBef>
          <a:spcPts val="0"/>
        </a:spcBef>
        <a:spcAft>
          <a:spcPts val="1425"/>
        </a:spcAft>
        <a:buClrTx/>
        <a:buSzTx/>
        <a:buFont typeface="Corbel" panose="020B0503020204020204" pitchFamily="34" charset="0"/>
        <a:buChar char="−"/>
        <a:tabLst/>
        <a:defRPr sz="1800" kern="1200">
          <a:solidFill>
            <a:schemeClr val="bg1">
              <a:lumMod val="10000"/>
            </a:schemeClr>
          </a:solidFill>
          <a:latin typeface="+mn-lt"/>
          <a:ea typeface="+mn-ea"/>
          <a:cs typeface="+mn-cs"/>
        </a:defRPr>
      </a:lvl2pPr>
      <a:lvl3pPr marL="756000" indent="-252000" algn="l" defTabSz="914400" rtl="0" eaLnBrk="1" latinLnBrk="0" hangingPunct="1">
        <a:lnSpc>
          <a:spcPts val="2400"/>
        </a:lnSpc>
        <a:spcBef>
          <a:spcPts val="0"/>
        </a:spcBef>
        <a:spcAft>
          <a:spcPts val="1425"/>
        </a:spcAft>
        <a:buClr>
          <a:schemeClr val="tx2"/>
        </a:buClr>
        <a:buFont typeface="Arial" pitchFamily="34" charset="0"/>
        <a:buChar char="•"/>
        <a:defRPr sz="1800" kern="1200">
          <a:solidFill>
            <a:schemeClr val="bg1">
              <a:lumMod val="10000"/>
            </a:schemeClr>
          </a:solidFill>
          <a:latin typeface="+mn-lt"/>
          <a:ea typeface="+mn-ea"/>
          <a:cs typeface="+mn-cs"/>
        </a:defRPr>
      </a:lvl3pPr>
      <a:lvl4pPr marL="1600200" indent="-228600" algn="l" defTabSz="914400" rtl="0" eaLnBrk="1" latinLnBrk="0" hangingPunct="1">
        <a:lnSpc>
          <a:spcPct val="90000"/>
        </a:lnSpc>
        <a:spcBef>
          <a:spcPts val="600"/>
        </a:spcBef>
        <a:buClr>
          <a:schemeClr val="tx2"/>
        </a:buClr>
        <a:buFont typeface="Arial" pitchFamily="34" charset="0"/>
        <a:buChar char="–"/>
        <a:defRPr sz="1800" kern="1200">
          <a:solidFill>
            <a:schemeClr val="bg1">
              <a:lumMod val="10000"/>
            </a:schemeClr>
          </a:solidFill>
          <a:latin typeface="+mn-lt"/>
          <a:ea typeface="+mn-ea"/>
          <a:cs typeface="+mn-cs"/>
        </a:defRPr>
      </a:lvl4pPr>
      <a:lvl5pPr marL="2057400" indent="-228600" algn="l" defTabSz="914400" rtl="0" eaLnBrk="1" latinLnBrk="0" hangingPunct="1">
        <a:lnSpc>
          <a:spcPct val="90000"/>
        </a:lnSpc>
        <a:spcBef>
          <a:spcPts val="400"/>
        </a:spcBef>
        <a:buClr>
          <a:schemeClr val="tx2"/>
        </a:buClr>
        <a:buFont typeface="Arial" pitchFamily="34" charset="0"/>
        <a:buChar char="»"/>
        <a:defRPr sz="1800" kern="1200">
          <a:solidFill>
            <a:schemeClr val="bg1">
              <a:lumMod val="1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osc18-ati.univie.ac.at/live/" TargetMode="External"/><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open4innovation.at/de/" TargetMode="External"/><Relationship Id="rId2" Type="http://schemas.openxmlformats.org/officeDocument/2006/relationships/hyperlink" Target="https://www.bmvit.gv.at/en/innovation/humanresources/index.html" TargetMode="External"/><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9999" y="1093216"/>
            <a:ext cx="7390897" cy="996791"/>
          </a:xfrm>
        </p:spPr>
        <p:txBody>
          <a:bodyPr/>
          <a:lstStyle/>
          <a:p>
            <a:r>
              <a:rPr lang="en-GB" i="1" dirty="0" smtClean="0">
                <a:solidFill>
                  <a:srgbClr val="0070C0"/>
                </a:solidFill>
              </a:rPr>
              <a:t>The European Open Science Cloud</a:t>
            </a:r>
            <a:br>
              <a:rPr lang="en-GB" i="1" dirty="0" smtClean="0">
                <a:solidFill>
                  <a:srgbClr val="0070C0"/>
                </a:solidFill>
              </a:rPr>
            </a:br>
            <a:r>
              <a:rPr lang="en-GB" i="1" dirty="0" smtClean="0">
                <a:solidFill>
                  <a:srgbClr val="0070C0"/>
                </a:solidFill>
              </a:rPr>
              <a:t>Austria takes initiative</a:t>
            </a:r>
            <a:endParaRPr lang="de-AT" dirty="0">
              <a:solidFill>
                <a:srgbClr val="0070C0"/>
              </a:solidFill>
            </a:endParaRPr>
          </a:p>
        </p:txBody>
      </p:sp>
      <p:sp>
        <p:nvSpPr>
          <p:cNvPr id="6" name="Textplatzhalter 3"/>
          <p:cNvSpPr>
            <a:spLocks noGrp="1"/>
          </p:cNvSpPr>
          <p:nvPr>
            <p:ph type="body" sz="quarter" idx="10"/>
          </p:nvPr>
        </p:nvSpPr>
        <p:spPr>
          <a:xfrm>
            <a:off x="692399" y="4144249"/>
            <a:ext cx="3422650" cy="415529"/>
          </a:xfrm>
        </p:spPr>
        <p:txBody>
          <a:bodyPr/>
          <a:lstStyle/>
          <a:p>
            <a:endParaRPr lang="de-DE" sz="2000" dirty="0"/>
          </a:p>
          <a:p>
            <a:r>
              <a:rPr lang="de-DE" sz="2000" dirty="0" smtClean="0">
                <a:solidFill>
                  <a:srgbClr val="0070C0"/>
                </a:solidFill>
              </a:rPr>
              <a:t>Vienna</a:t>
            </a:r>
            <a:endParaRPr lang="de-DE" sz="2000" dirty="0">
              <a:solidFill>
                <a:srgbClr val="0070C0"/>
              </a:solidFill>
            </a:endParaRPr>
          </a:p>
          <a:p>
            <a:r>
              <a:rPr lang="de-DE" sz="2000" dirty="0" smtClean="0">
                <a:solidFill>
                  <a:srgbClr val="0070C0"/>
                </a:solidFill>
              </a:rPr>
              <a:t>9:30 – 17:00</a:t>
            </a:r>
            <a:endParaRPr lang="de-DE" sz="2000" dirty="0">
              <a:solidFill>
                <a:srgbClr val="0070C0"/>
              </a:solidFill>
            </a:endParaRPr>
          </a:p>
        </p:txBody>
      </p:sp>
      <p:pic>
        <p:nvPicPr>
          <p:cNvPr id="1026" name="Picture 2" descr="\\UB-DOM\U_Dom\Users A-F\budroni\Desktop\Visual_mehr Kontrast_Beamer versio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658" y="25400"/>
            <a:ext cx="9031857" cy="5080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platzhalter 3"/>
          <p:cNvSpPr txBox="1">
            <a:spLocks/>
          </p:cNvSpPr>
          <p:nvPr/>
        </p:nvSpPr>
        <p:spPr>
          <a:xfrm>
            <a:off x="698749" y="3413999"/>
            <a:ext cx="3422650" cy="415529"/>
          </a:xfrm>
          <a:prstGeom prst="rect">
            <a:avLst/>
          </a:prstGeom>
        </p:spPr>
        <p:txBody>
          <a:bodyPr vert="horz" lIns="0" tIns="0" rIns="0" bIns="0" rtlCol="0" anchor="b" anchorCtr="0">
            <a:noAutofit/>
          </a:bodyPr>
          <a:lstStyle>
            <a:lvl1pPr marL="0" marR="0" indent="0" algn="l" defTabSz="914400" rtl="0" eaLnBrk="1" fontAlgn="auto" latinLnBrk="0" hangingPunct="1">
              <a:lnSpc>
                <a:spcPts val="1800"/>
              </a:lnSpc>
              <a:spcBef>
                <a:spcPts val="0"/>
              </a:spcBef>
              <a:spcAft>
                <a:spcPts val="0"/>
              </a:spcAft>
              <a:buClr>
                <a:schemeClr val="tx2"/>
              </a:buClr>
              <a:buSzTx/>
              <a:buFont typeface="Arial" panose="020B0604020202020204" pitchFamily="34" charset="0"/>
              <a:buNone/>
              <a:tabLst/>
              <a:defRPr sz="1400" kern="1200">
                <a:solidFill>
                  <a:schemeClr val="bg1">
                    <a:lumMod val="10000"/>
                  </a:schemeClr>
                </a:solidFill>
                <a:latin typeface="+mn-lt"/>
                <a:ea typeface="+mn-ea"/>
                <a:cs typeface="+mn-cs"/>
              </a:defRPr>
            </a:lvl1pPr>
            <a:lvl2pPr marL="504000" marR="0" indent="-252000" algn="l" defTabSz="914400" rtl="0" eaLnBrk="1" fontAlgn="auto" latinLnBrk="0" hangingPunct="1">
              <a:lnSpc>
                <a:spcPts val="2400"/>
              </a:lnSpc>
              <a:spcBef>
                <a:spcPts val="0"/>
              </a:spcBef>
              <a:spcAft>
                <a:spcPts val="1425"/>
              </a:spcAft>
              <a:buClrTx/>
              <a:buSzTx/>
              <a:buFont typeface="Corbel" panose="020B0503020204020204" pitchFamily="34" charset="0"/>
              <a:buChar char="−"/>
              <a:tabLst/>
              <a:defRPr sz="1800" kern="1200">
                <a:solidFill>
                  <a:schemeClr val="bg1">
                    <a:lumMod val="10000"/>
                  </a:schemeClr>
                </a:solidFill>
                <a:latin typeface="+mn-lt"/>
                <a:ea typeface="+mn-ea"/>
                <a:cs typeface="+mn-cs"/>
              </a:defRPr>
            </a:lvl2pPr>
            <a:lvl3pPr marL="756000" indent="-252000" algn="l" defTabSz="914400" rtl="0" eaLnBrk="1" latinLnBrk="0" hangingPunct="1">
              <a:lnSpc>
                <a:spcPts val="2400"/>
              </a:lnSpc>
              <a:spcBef>
                <a:spcPts val="0"/>
              </a:spcBef>
              <a:spcAft>
                <a:spcPts val="1425"/>
              </a:spcAft>
              <a:buClr>
                <a:schemeClr val="tx2"/>
              </a:buClr>
              <a:buFont typeface="Arial" pitchFamily="34" charset="0"/>
              <a:buChar char="•"/>
              <a:defRPr sz="1800" kern="1200">
                <a:solidFill>
                  <a:schemeClr val="bg1">
                    <a:lumMod val="10000"/>
                  </a:schemeClr>
                </a:solidFill>
                <a:latin typeface="+mn-lt"/>
                <a:ea typeface="+mn-ea"/>
                <a:cs typeface="+mn-cs"/>
              </a:defRPr>
            </a:lvl3pPr>
            <a:lvl4pPr marL="1600200" indent="-228600" algn="l" defTabSz="914400" rtl="0" eaLnBrk="1" latinLnBrk="0" hangingPunct="1">
              <a:lnSpc>
                <a:spcPct val="90000"/>
              </a:lnSpc>
              <a:spcBef>
                <a:spcPts val="600"/>
              </a:spcBef>
              <a:buClr>
                <a:schemeClr val="tx2"/>
              </a:buClr>
              <a:buFont typeface="Arial" pitchFamily="34" charset="0"/>
              <a:buChar char="–"/>
              <a:defRPr sz="1800" kern="1200">
                <a:solidFill>
                  <a:schemeClr val="bg1">
                    <a:lumMod val="10000"/>
                  </a:schemeClr>
                </a:solidFill>
                <a:latin typeface="+mn-lt"/>
                <a:ea typeface="+mn-ea"/>
                <a:cs typeface="+mn-cs"/>
              </a:defRPr>
            </a:lvl4pPr>
            <a:lvl5pPr marL="2057400" indent="-228600" algn="l" defTabSz="914400" rtl="0" eaLnBrk="1" latinLnBrk="0" hangingPunct="1">
              <a:lnSpc>
                <a:spcPct val="90000"/>
              </a:lnSpc>
              <a:spcBef>
                <a:spcPts val="400"/>
              </a:spcBef>
              <a:buClr>
                <a:schemeClr val="tx2"/>
              </a:buClr>
              <a:buFont typeface="Arial" pitchFamily="34" charset="0"/>
              <a:buChar char="»"/>
              <a:defRPr sz="1800" kern="1200">
                <a:solidFill>
                  <a:schemeClr val="bg1">
                    <a:lumMod val="1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de-DE" sz="2000" dirty="0" smtClean="0">
              <a:solidFill>
                <a:srgbClr val="0070C0"/>
              </a:solidFill>
            </a:endParaRPr>
          </a:p>
        </p:txBody>
      </p:sp>
    </p:spTree>
    <p:extLst>
      <p:ext uri="{BB962C8B-B14F-4D97-AF65-F5344CB8AC3E}">
        <p14:creationId xmlns:p14="http://schemas.microsoft.com/office/powerpoint/2010/main" val="18498758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a:xfrm>
            <a:off x="244024" y="1097940"/>
            <a:ext cx="7860198" cy="938947"/>
          </a:xfrm>
        </p:spPr>
        <p:txBody>
          <a:bodyPr/>
          <a:lstStyle/>
          <a:p>
            <a:r>
              <a:rPr lang="de-AT" sz="2000" dirty="0" smtClean="0"/>
              <a:t>Stefan Hanslik</a:t>
            </a:r>
            <a:endParaRPr lang="de-DE" sz="2000" dirty="0"/>
          </a:p>
        </p:txBody>
      </p:sp>
      <p:sp>
        <p:nvSpPr>
          <p:cNvPr id="6" name="Rechteck 5"/>
          <p:cNvSpPr/>
          <p:nvPr/>
        </p:nvSpPr>
        <p:spPr>
          <a:xfrm>
            <a:off x="2264019" y="568726"/>
            <a:ext cx="6702181" cy="4216539"/>
          </a:xfrm>
          <a:prstGeom prst="rect">
            <a:avLst/>
          </a:prstGeom>
        </p:spPr>
        <p:txBody>
          <a:bodyPr wrap="square">
            <a:spAutoFit/>
          </a:bodyPr>
          <a:lstStyle/>
          <a:p>
            <a:pPr lvl="0"/>
            <a:r>
              <a:rPr lang="en-GB" i="1" dirty="0" smtClean="0">
                <a:solidFill>
                  <a:srgbClr val="0070C0"/>
                </a:solidFill>
              </a:rPr>
              <a:t>“In </a:t>
            </a:r>
            <a:r>
              <a:rPr lang="en-GB" i="1" dirty="0">
                <a:solidFill>
                  <a:srgbClr val="0070C0"/>
                </a:solidFill>
              </a:rPr>
              <a:t>recent years we have made a lot of effort in Europe to open up access to data to all researchers. </a:t>
            </a:r>
            <a:endParaRPr lang="en-GB" i="1" dirty="0" smtClean="0">
              <a:solidFill>
                <a:srgbClr val="0070C0"/>
              </a:solidFill>
            </a:endParaRPr>
          </a:p>
          <a:p>
            <a:pPr lvl="0"/>
            <a:endParaRPr lang="en-GB" i="1" dirty="0">
              <a:solidFill>
                <a:srgbClr val="0070C0"/>
              </a:solidFill>
            </a:endParaRPr>
          </a:p>
          <a:p>
            <a:pPr lvl="0"/>
            <a:r>
              <a:rPr lang="en-GB" i="1" dirty="0" smtClean="0">
                <a:solidFill>
                  <a:srgbClr val="0070C0"/>
                </a:solidFill>
              </a:rPr>
              <a:t>Now </a:t>
            </a:r>
            <a:r>
              <a:rPr lang="en-GB" i="1" dirty="0">
                <a:solidFill>
                  <a:srgbClr val="0070C0"/>
                </a:solidFill>
              </a:rPr>
              <a:t>we are making a true leap forward: Europe is moving towards the establishment of an effective European Open Science Cloud (EOSC), which will help create a trusted environment for hosting and processing research data to support EU science in its global leading role and will revolutionise access to research data across Europe. </a:t>
            </a:r>
          </a:p>
          <a:p>
            <a:pPr lvl="0"/>
            <a:endParaRPr lang="de-AT" i="1" dirty="0">
              <a:solidFill>
                <a:srgbClr val="0070C0"/>
              </a:solidFill>
            </a:endParaRPr>
          </a:p>
          <a:p>
            <a:r>
              <a:rPr lang="en-US" i="1" dirty="0">
                <a:solidFill>
                  <a:srgbClr val="0070C0"/>
                </a:solidFill>
              </a:rPr>
              <a:t>It is very clear to me that the EOSC should be a </a:t>
            </a:r>
            <a:r>
              <a:rPr lang="en-GB" i="1" dirty="0">
                <a:solidFill>
                  <a:srgbClr val="0070C0"/>
                </a:solidFill>
              </a:rPr>
              <a:t>pan-European federation of existing and planned data infrastructures, a federation that respects the governance and funding mechanisms of its individual components; we should intend to build a scientific cloud “made in Europe”.</a:t>
            </a:r>
          </a:p>
          <a:p>
            <a:pPr algn="just"/>
            <a:endParaRPr lang="en-US" sz="1600" dirty="0">
              <a:solidFill>
                <a:srgbClr val="0070C0"/>
              </a:solidFill>
            </a:endParaRPr>
          </a:p>
        </p:txBody>
      </p:sp>
      <p:pic>
        <p:nvPicPr>
          <p:cNvPr id="1026" name="Picture 2" descr="https://eosc18-ati.univie.ac.at/fileadmin/_processed_/csm_Stefan_Hanslik_2d51f56cf9.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208" y="2029965"/>
            <a:ext cx="1834642" cy="14989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5085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a:xfrm>
            <a:off x="420808" y="898042"/>
            <a:ext cx="7860198" cy="938947"/>
          </a:xfrm>
        </p:spPr>
        <p:txBody>
          <a:bodyPr/>
          <a:lstStyle/>
          <a:p>
            <a:r>
              <a:rPr lang="de-AT" sz="2000" dirty="0" smtClean="0">
                <a:solidFill>
                  <a:srgbClr val="0070C0"/>
                </a:solidFill>
              </a:rPr>
              <a:t>Ingrid Dillo</a:t>
            </a:r>
            <a:endParaRPr lang="de-DE" sz="2000" dirty="0">
              <a:solidFill>
                <a:srgbClr val="0070C0"/>
              </a:solidFill>
            </a:endParaRPr>
          </a:p>
        </p:txBody>
      </p:sp>
      <p:sp>
        <p:nvSpPr>
          <p:cNvPr id="3" name="Rechteck 2"/>
          <p:cNvSpPr/>
          <p:nvPr/>
        </p:nvSpPr>
        <p:spPr>
          <a:xfrm>
            <a:off x="2127758" y="531543"/>
            <a:ext cx="6693408" cy="4708981"/>
          </a:xfrm>
          <a:prstGeom prst="rect">
            <a:avLst/>
          </a:prstGeom>
        </p:spPr>
        <p:txBody>
          <a:bodyPr wrap="square">
            <a:spAutoFit/>
          </a:bodyPr>
          <a:lstStyle/>
          <a:p>
            <a:r>
              <a:rPr lang="en-US" sz="2000" i="1" dirty="0" smtClean="0">
                <a:solidFill>
                  <a:srgbClr val="0070C0"/>
                </a:solidFill>
              </a:rPr>
              <a:t>“After having a 1000 or more e-, research and data infrastructures blossom, it is only logical to prune and graft the plants in the infrastructure garden. Will the EOSC be a strictly and formally organized French garden, or will it have the looser and more natural English landscape garden style? And be aware, it takes many years to grow a garden. It needs a lot of care. But if you love your garden, you don’t mind working in it.</a:t>
            </a:r>
            <a:endParaRPr lang="de-AT" sz="2000" dirty="0" smtClean="0">
              <a:solidFill>
                <a:srgbClr val="0070C0"/>
              </a:solidFill>
            </a:endParaRPr>
          </a:p>
          <a:p>
            <a:r>
              <a:rPr lang="en-US" sz="2000" i="1" dirty="0" smtClean="0">
                <a:solidFill>
                  <a:srgbClr val="0070C0"/>
                </a:solidFill>
              </a:rPr>
              <a:t> </a:t>
            </a:r>
            <a:endParaRPr lang="de-AT" sz="2000" dirty="0" smtClean="0">
              <a:solidFill>
                <a:srgbClr val="0070C0"/>
              </a:solidFill>
            </a:endParaRPr>
          </a:p>
          <a:p>
            <a:r>
              <a:rPr lang="en-US" sz="2000" i="1" dirty="0" smtClean="0">
                <a:solidFill>
                  <a:srgbClr val="0070C0"/>
                </a:solidFill>
              </a:rPr>
              <a:t>From the perspective of a national data service provider like DANS, the creation of an EOSC sometimes feels like a daunting task, but the concept of a trusted and FAIR European environment for sharing and reusing research data is also an inspiration and a catalyst for action and movement in the right direction.”</a:t>
            </a:r>
            <a:endParaRPr lang="de-AT" sz="2000" dirty="0" smtClean="0">
              <a:solidFill>
                <a:srgbClr val="0070C0"/>
              </a:solidFill>
            </a:endParaRPr>
          </a:p>
          <a:p>
            <a:pPr algn="just"/>
            <a:endParaRPr lang="en-US" sz="2000" dirty="0">
              <a:solidFill>
                <a:srgbClr val="0070C0"/>
              </a:solidFill>
            </a:endParaRPr>
          </a:p>
        </p:txBody>
      </p:sp>
      <p:pic>
        <p:nvPicPr>
          <p:cNvPr id="6146" name="Picture 2" descr="https://eosc18-ati.univie.ac.at/fileadmin/_processed_/csm_ingrid_dillo_f66b9924f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4284" y="1963654"/>
            <a:ext cx="1774004" cy="14493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08414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a:xfrm>
            <a:off x="73336" y="684682"/>
            <a:ext cx="7860198" cy="938947"/>
          </a:xfrm>
        </p:spPr>
        <p:txBody>
          <a:bodyPr/>
          <a:lstStyle/>
          <a:p>
            <a:r>
              <a:rPr lang="en-GB" sz="2000" dirty="0"/>
              <a:t>Judith Rabfogel-Scheer</a:t>
            </a:r>
            <a:endParaRPr lang="de-DE" sz="2000" dirty="0"/>
          </a:p>
        </p:txBody>
      </p:sp>
      <p:sp>
        <p:nvSpPr>
          <p:cNvPr id="6" name="Rechteck 5"/>
          <p:cNvSpPr/>
          <p:nvPr/>
        </p:nvSpPr>
        <p:spPr>
          <a:xfrm>
            <a:off x="2730500" y="1232836"/>
            <a:ext cx="6127750" cy="2462213"/>
          </a:xfrm>
          <a:prstGeom prst="rect">
            <a:avLst/>
          </a:prstGeom>
        </p:spPr>
        <p:txBody>
          <a:bodyPr wrap="square">
            <a:spAutoFit/>
          </a:bodyPr>
          <a:lstStyle/>
          <a:p>
            <a:pPr algn="just"/>
            <a:r>
              <a:rPr lang="en-GB" sz="2200" i="1" dirty="0" smtClean="0">
                <a:solidFill>
                  <a:srgbClr val="0070C0"/>
                </a:solidFill>
              </a:rPr>
              <a:t>“We </a:t>
            </a:r>
            <a:r>
              <a:rPr lang="en-GB" sz="2200" i="1" dirty="0">
                <a:solidFill>
                  <a:srgbClr val="0070C0"/>
                </a:solidFill>
              </a:rPr>
              <a:t>at BMVIT aim to foster innovation and technology by supporting foresight solutions to solve the grand challenges. This needs clear communication, governance and policies, pilots also on RTI data to set up our shared, sustainable European data-service ecosystem - which is our vision of a EOSC </a:t>
            </a:r>
            <a:r>
              <a:rPr lang="en-GB" sz="2200" i="1" dirty="0" smtClean="0">
                <a:solidFill>
                  <a:srgbClr val="0070C0"/>
                </a:solidFill>
              </a:rPr>
              <a:t>2.0”</a:t>
            </a:r>
            <a:endParaRPr lang="en-US" sz="2200" i="1" dirty="0">
              <a:solidFill>
                <a:srgbClr val="0070C0"/>
              </a:solidFill>
            </a:endParaRPr>
          </a:p>
        </p:txBody>
      </p:sp>
      <p:pic>
        <p:nvPicPr>
          <p:cNvPr id="5" name="Picture 2" descr="https://eosc18-ati.univie.ac.at/fileadmin/_processed_/csm_Judith_Rabfogel-Scheer_4da3c4385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23" y="1885950"/>
            <a:ext cx="2106469" cy="1720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0984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a:xfrm>
            <a:off x="262312" y="958748"/>
            <a:ext cx="7860198" cy="938947"/>
          </a:xfrm>
        </p:spPr>
        <p:txBody>
          <a:bodyPr/>
          <a:lstStyle/>
          <a:p>
            <a:r>
              <a:rPr lang="de-AT" sz="2000" dirty="0" smtClean="0"/>
              <a:t>Peter </a:t>
            </a:r>
            <a:r>
              <a:rPr lang="de-AT" sz="2000" dirty="0" err="1" smtClean="0"/>
              <a:t>Stanchev</a:t>
            </a:r>
            <a:endParaRPr lang="de-DE" sz="2000" dirty="0"/>
          </a:p>
        </p:txBody>
      </p:sp>
      <p:sp>
        <p:nvSpPr>
          <p:cNvPr id="3" name="Rechteck 2"/>
          <p:cNvSpPr/>
          <p:nvPr/>
        </p:nvSpPr>
        <p:spPr>
          <a:xfrm>
            <a:off x="2419350" y="1491663"/>
            <a:ext cx="5791200" cy="1938992"/>
          </a:xfrm>
          <a:prstGeom prst="rect">
            <a:avLst/>
          </a:prstGeom>
        </p:spPr>
        <p:txBody>
          <a:bodyPr wrap="square">
            <a:spAutoFit/>
          </a:bodyPr>
          <a:lstStyle/>
          <a:p>
            <a:r>
              <a:rPr lang="en-GB" sz="2400" i="1" dirty="0" smtClean="0">
                <a:solidFill>
                  <a:srgbClr val="0070C0"/>
                </a:solidFill>
              </a:rPr>
              <a:t>“The </a:t>
            </a:r>
            <a:r>
              <a:rPr lang="en-GB" sz="2400" i="1" dirty="0">
                <a:solidFill>
                  <a:srgbClr val="0070C0"/>
                </a:solidFill>
              </a:rPr>
              <a:t>European Open Science Cloud </a:t>
            </a:r>
            <a:r>
              <a:rPr lang="en-US" sz="2400" i="1" dirty="0">
                <a:solidFill>
                  <a:srgbClr val="0070C0"/>
                </a:solidFill>
              </a:rPr>
              <a:t>is like autonomous cars. The technology behind the construction is known, but when it comes to use, there are many </a:t>
            </a:r>
            <a:r>
              <a:rPr lang="de-AT" sz="2400" i="1" dirty="0">
                <a:solidFill>
                  <a:srgbClr val="0070C0"/>
                </a:solidFill>
              </a:rPr>
              <a:t>legal, </a:t>
            </a:r>
            <a:r>
              <a:rPr lang="de-AT" sz="2400" i="1" dirty="0" err="1">
                <a:solidFill>
                  <a:srgbClr val="0070C0"/>
                </a:solidFill>
              </a:rPr>
              <a:t>organizational</a:t>
            </a:r>
            <a:r>
              <a:rPr lang="de-AT" sz="2400" i="1" dirty="0">
                <a:solidFill>
                  <a:srgbClr val="0070C0"/>
                </a:solidFill>
              </a:rPr>
              <a:t> </a:t>
            </a:r>
            <a:r>
              <a:rPr lang="de-AT" sz="2400" i="1" dirty="0" err="1">
                <a:solidFill>
                  <a:srgbClr val="0070C0"/>
                </a:solidFill>
              </a:rPr>
              <a:t>and</a:t>
            </a:r>
            <a:r>
              <a:rPr lang="de-AT" sz="2400" i="1" dirty="0">
                <a:solidFill>
                  <a:srgbClr val="0070C0"/>
                </a:solidFill>
              </a:rPr>
              <a:t> </a:t>
            </a:r>
            <a:r>
              <a:rPr lang="de-AT" sz="2400" i="1" dirty="0" err="1">
                <a:solidFill>
                  <a:srgbClr val="0070C0"/>
                </a:solidFill>
              </a:rPr>
              <a:t>bureaucratic</a:t>
            </a:r>
            <a:r>
              <a:rPr lang="de-AT" sz="2400" i="1" dirty="0">
                <a:solidFill>
                  <a:srgbClr val="0070C0"/>
                </a:solidFill>
              </a:rPr>
              <a:t> </a:t>
            </a:r>
            <a:r>
              <a:rPr lang="de-AT" sz="2400" i="1" dirty="0" err="1">
                <a:solidFill>
                  <a:srgbClr val="0070C0"/>
                </a:solidFill>
              </a:rPr>
              <a:t>issues</a:t>
            </a:r>
            <a:r>
              <a:rPr lang="en-US" sz="2400" i="1" dirty="0" smtClean="0">
                <a:solidFill>
                  <a:srgbClr val="0070C0"/>
                </a:solidFill>
              </a:rPr>
              <a:t>.”</a:t>
            </a:r>
            <a:endParaRPr lang="de-AT" sz="2400" i="1" dirty="0">
              <a:solidFill>
                <a:srgbClr val="0070C0"/>
              </a:solidFill>
            </a:endParaRPr>
          </a:p>
        </p:txBody>
      </p:sp>
      <p:pic>
        <p:nvPicPr>
          <p:cNvPr id="8" name="Picture 2" descr="https://eosc18-ati.univie.ac.at/fileadmin/_processed_/csm_Peter_Stanchev_3ece25ee4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301" y="1987296"/>
            <a:ext cx="1775821" cy="14508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67538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a:xfrm>
            <a:off x="214306" y="856132"/>
            <a:ext cx="7860198" cy="938947"/>
          </a:xfrm>
        </p:spPr>
        <p:txBody>
          <a:bodyPr/>
          <a:lstStyle/>
          <a:p>
            <a:r>
              <a:rPr lang="de-AT" sz="2000" dirty="0" smtClean="0"/>
              <a:t>Gabriele von Voigt</a:t>
            </a:r>
            <a:endParaRPr lang="de-DE" sz="2000" dirty="0"/>
          </a:p>
        </p:txBody>
      </p:sp>
      <p:sp>
        <p:nvSpPr>
          <p:cNvPr id="3" name="Rechteck 2"/>
          <p:cNvSpPr/>
          <p:nvPr/>
        </p:nvSpPr>
        <p:spPr>
          <a:xfrm>
            <a:off x="2603500" y="1116251"/>
            <a:ext cx="5899150" cy="3139321"/>
          </a:xfrm>
          <a:prstGeom prst="rect">
            <a:avLst/>
          </a:prstGeom>
        </p:spPr>
        <p:txBody>
          <a:bodyPr wrap="square">
            <a:spAutoFit/>
          </a:bodyPr>
          <a:lstStyle/>
          <a:p>
            <a:r>
              <a:rPr lang="en-US" sz="2200" i="1" dirty="0" smtClean="0">
                <a:solidFill>
                  <a:srgbClr val="0070C0"/>
                </a:solidFill>
              </a:rPr>
              <a:t>“The </a:t>
            </a:r>
            <a:r>
              <a:rPr lang="en-US" sz="2200" i="1" dirty="0">
                <a:solidFill>
                  <a:srgbClr val="0070C0"/>
                </a:solidFill>
              </a:rPr>
              <a:t>success of EOSC requires an EU wide concept with a suitable structure. </a:t>
            </a:r>
            <a:endParaRPr lang="en-US" sz="2200" i="1" dirty="0" smtClean="0">
              <a:solidFill>
                <a:srgbClr val="0070C0"/>
              </a:solidFill>
            </a:endParaRPr>
          </a:p>
          <a:p>
            <a:endParaRPr lang="en-US" sz="2200" i="1" dirty="0" smtClean="0">
              <a:solidFill>
                <a:srgbClr val="0070C0"/>
              </a:solidFill>
            </a:endParaRPr>
          </a:p>
          <a:p>
            <a:r>
              <a:rPr lang="en-US" sz="2200" i="1" dirty="0" smtClean="0">
                <a:solidFill>
                  <a:srgbClr val="0070C0"/>
                </a:solidFill>
              </a:rPr>
              <a:t>The </a:t>
            </a:r>
            <a:r>
              <a:rPr lang="en-US" sz="2200" i="1" dirty="0">
                <a:solidFill>
                  <a:srgbClr val="0070C0"/>
                </a:solidFill>
              </a:rPr>
              <a:t>national nodes play a major role. They have to be coordinated and goal-orientated. </a:t>
            </a:r>
            <a:endParaRPr lang="en-US" sz="2200" i="1" dirty="0" smtClean="0">
              <a:solidFill>
                <a:srgbClr val="0070C0"/>
              </a:solidFill>
            </a:endParaRPr>
          </a:p>
          <a:p>
            <a:endParaRPr lang="en-US" sz="2200" i="1" dirty="0">
              <a:solidFill>
                <a:srgbClr val="0070C0"/>
              </a:solidFill>
            </a:endParaRPr>
          </a:p>
          <a:p>
            <a:r>
              <a:rPr lang="en-US" sz="2200" i="1" dirty="0" smtClean="0">
                <a:solidFill>
                  <a:srgbClr val="0070C0"/>
                </a:solidFill>
              </a:rPr>
              <a:t>Three </a:t>
            </a:r>
            <a:r>
              <a:rPr lang="en-US" sz="2200" i="1" dirty="0">
                <a:solidFill>
                  <a:srgbClr val="0070C0"/>
                </a:solidFill>
              </a:rPr>
              <a:t>important issues are </a:t>
            </a:r>
            <a:r>
              <a:rPr lang="en-US" sz="2200" i="1" dirty="0" smtClean="0">
                <a:solidFill>
                  <a:srgbClr val="0070C0"/>
                </a:solidFill>
              </a:rPr>
              <a:t>suitable: </a:t>
            </a:r>
            <a:r>
              <a:rPr lang="en-US" sz="2200" i="1" dirty="0">
                <a:solidFill>
                  <a:srgbClr val="0070C0"/>
                </a:solidFill>
              </a:rPr>
              <a:t>governance structure, production and innovation efforts, dealing with computing, network and data</a:t>
            </a:r>
            <a:r>
              <a:rPr lang="en-US" sz="2200" i="1" dirty="0" smtClean="0">
                <a:solidFill>
                  <a:srgbClr val="0070C0"/>
                </a:solidFill>
              </a:rPr>
              <a:t>.”</a:t>
            </a:r>
            <a:endParaRPr lang="en-US" sz="2200" i="1" dirty="0">
              <a:solidFill>
                <a:srgbClr val="0070C0"/>
              </a:solidFill>
            </a:endParaRPr>
          </a:p>
        </p:txBody>
      </p:sp>
      <p:pic>
        <p:nvPicPr>
          <p:cNvPr id="5122" name="Picture 2" descr="https://eosc18-ati.univie.ac.at/fileadmin/_processed_/csm_Gabriele_von_Voigt_3fda2cd29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3048" y="1931416"/>
            <a:ext cx="1858839" cy="1518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38997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9999" y="1093216"/>
            <a:ext cx="7390897" cy="996791"/>
          </a:xfrm>
        </p:spPr>
        <p:txBody>
          <a:bodyPr/>
          <a:lstStyle/>
          <a:p>
            <a:r>
              <a:rPr lang="en-GB" i="1" dirty="0" smtClean="0">
                <a:solidFill>
                  <a:srgbClr val="0070C0"/>
                </a:solidFill>
              </a:rPr>
              <a:t>The European Open Science Cloud</a:t>
            </a:r>
            <a:br>
              <a:rPr lang="en-GB" i="1" dirty="0" smtClean="0">
                <a:solidFill>
                  <a:srgbClr val="0070C0"/>
                </a:solidFill>
              </a:rPr>
            </a:br>
            <a:r>
              <a:rPr lang="en-GB" i="1" dirty="0" smtClean="0">
                <a:solidFill>
                  <a:srgbClr val="0070C0"/>
                </a:solidFill>
              </a:rPr>
              <a:t>Austria takes initiative</a:t>
            </a:r>
            <a:endParaRPr lang="de-AT" dirty="0">
              <a:solidFill>
                <a:srgbClr val="0070C0"/>
              </a:solidFill>
            </a:endParaRPr>
          </a:p>
        </p:txBody>
      </p:sp>
      <p:sp>
        <p:nvSpPr>
          <p:cNvPr id="6" name="Textplatzhalter 3"/>
          <p:cNvSpPr>
            <a:spLocks noGrp="1"/>
          </p:cNvSpPr>
          <p:nvPr>
            <p:ph type="body" sz="quarter" idx="10"/>
          </p:nvPr>
        </p:nvSpPr>
        <p:spPr>
          <a:xfrm>
            <a:off x="692399" y="4144249"/>
            <a:ext cx="3422650" cy="415529"/>
          </a:xfrm>
        </p:spPr>
        <p:txBody>
          <a:bodyPr/>
          <a:lstStyle/>
          <a:p>
            <a:endParaRPr lang="de-DE" sz="2000" dirty="0"/>
          </a:p>
          <a:p>
            <a:r>
              <a:rPr lang="de-DE" sz="2000" dirty="0" smtClean="0">
                <a:solidFill>
                  <a:srgbClr val="0070C0"/>
                </a:solidFill>
              </a:rPr>
              <a:t>Vienna</a:t>
            </a:r>
            <a:endParaRPr lang="de-DE" sz="2000" dirty="0">
              <a:solidFill>
                <a:srgbClr val="0070C0"/>
              </a:solidFill>
            </a:endParaRPr>
          </a:p>
          <a:p>
            <a:r>
              <a:rPr lang="de-DE" sz="2000" dirty="0" smtClean="0">
                <a:solidFill>
                  <a:srgbClr val="0070C0"/>
                </a:solidFill>
              </a:rPr>
              <a:t>9:30 – 17:00</a:t>
            </a:r>
            <a:endParaRPr lang="de-DE" sz="2000" dirty="0">
              <a:solidFill>
                <a:srgbClr val="0070C0"/>
              </a:solidFill>
            </a:endParaRPr>
          </a:p>
        </p:txBody>
      </p:sp>
      <p:pic>
        <p:nvPicPr>
          <p:cNvPr id="1026" name="Picture 2" descr="\\UB-DOM\U_Dom\Users A-F\budroni\Desktop\Visual_mehr Kontrast_Beamer versio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658" y="25400"/>
            <a:ext cx="9031857" cy="5080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platzhalter 3"/>
          <p:cNvSpPr txBox="1">
            <a:spLocks/>
          </p:cNvSpPr>
          <p:nvPr/>
        </p:nvSpPr>
        <p:spPr>
          <a:xfrm>
            <a:off x="698749" y="3413999"/>
            <a:ext cx="3422650" cy="415529"/>
          </a:xfrm>
          <a:prstGeom prst="rect">
            <a:avLst/>
          </a:prstGeom>
        </p:spPr>
        <p:txBody>
          <a:bodyPr vert="horz" lIns="0" tIns="0" rIns="0" bIns="0" rtlCol="0" anchor="b" anchorCtr="0">
            <a:noAutofit/>
          </a:bodyPr>
          <a:lstStyle>
            <a:lvl1pPr marL="0" marR="0" indent="0" algn="l" defTabSz="914400" rtl="0" eaLnBrk="1" fontAlgn="auto" latinLnBrk="0" hangingPunct="1">
              <a:lnSpc>
                <a:spcPts val="1800"/>
              </a:lnSpc>
              <a:spcBef>
                <a:spcPts val="0"/>
              </a:spcBef>
              <a:spcAft>
                <a:spcPts val="0"/>
              </a:spcAft>
              <a:buClr>
                <a:schemeClr val="tx2"/>
              </a:buClr>
              <a:buSzTx/>
              <a:buFont typeface="Arial" panose="020B0604020202020204" pitchFamily="34" charset="0"/>
              <a:buNone/>
              <a:tabLst/>
              <a:defRPr sz="1400" kern="1200">
                <a:solidFill>
                  <a:schemeClr val="bg1">
                    <a:lumMod val="10000"/>
                  </a:schemeClr>
                </a:solidFill>
                <a:latin typeface="+mn-lt"/>
                <a:ea typeface="+mn-ea"/>
                <a:cs typeface="+mn-cs"/>
              </a:defRPr>
            </a:lvl1pPr>
            <a:lvl2pPr marL="504000" marR="0" indent="-252000" algn="l" defTabSz="914400" rtl="0" eaLnBrk="1" fontAlgn="auto" latinLnBrk="0" hangingPunct="1">
              <a:lnSpc>
                <a:spcPts val="2400"/>
              </a:lnSpc>
              <a:spcBef>
                <a:spcPts val="0"/>
              </a:spcBef>
              <a:spcAft>
                <a:spcPts val="1425"/>
              </a:spcAft>
              <a:buClrTx/>
              <a:buSzTx/>
              <a:buFont typeface="Corbel" panose="020B0503020204020204" pitchFamily="34" charset="0"/>
              <a:buChar char="−"/>
              <a:tabLst/>
              <a:defRPr sz="1800" kern="1200">
                <a:solidFill>
                  <a:schemeClr val="bg1">
                    <a:lumMod val="10000"/>
                  </a:schemeClr>
                </a:solidFill>
                <a:latin typeface="+mn-lt"/>
                <a:ea typeface="+mn-ea"/>
                <a:cs typeface="+mn-cs"/>
              </a:defRPr>
            </a:lvl2pPr>
            <a:lvl3pPr marL="756000" indent="-252000" algn="l" defTabSz="914400" rtl="0" eaLnBrk="1" latinLnBrk="0" hangingPunct="1">
              <a:lnSpc>
                <a:spcPts val="2400"/>
              </a:lnSpc>
              <a:spcBef>
                <a:spcPts val="0"/>
              </a:spcBef>
              <a:spcAft>
                <a:spcPts val="1425"/>
              </a:spcAft>
              <a:buClr>
                <a:schemeClr val="tx2"/>
              </a:buClr>
              <a:buFont typeface="Arial" pitchFamily="34" charset="0"/>
              <a:buChar char="•"/>
              <a:defRPr sz="1800" kern="1200">
                <a:solidFill>
                  <a:schemeClr val="bg1">
                    <a:lumMod val="10000"/>
                  </a:schemeClr>
                </a:solidFill>
                <a:latin typeface="+mn-lt"/>
                <a:ea typeface="+mn-ea"/>
                <a:cs typeface="+mn-cs"/>
              </a:defRPr>
            </a:lvl3pPr>
            <a:lvl4pPr marL="1600200" indent="-228600" algn="l" defTabSz="914400" rtl="0" eaLnBrk="1" latinLnBrk="0" hangingPunct="1">
              <a:lnSpc>
                <a:spcPct val="90000"/>
              </a:lnSpc>
              <a:spcBef>
                <a:spcPts val="600"/>
              </a:spcBef>
              <a:buClr>
                <a:schemeClr val="tx2"/>
              </a:buClr>
              <a:buFont typeface="Arial" pitchFamily="34" charset="0"/>
              <a:buChar char="–"/>
              <a:defRPr sz="1800" kern="1200">
                <a:solidFill>
                  <a:schemeClr val="bg1">
                    <a:lumMod val="10000"/>
                  </a:schemeClr>
                </a:solidFill>
                <a:latin typeface="+mn-lt"/>
                <a:ea typeface="+mn-ea"/>
                <a:cs typeface="+mn-cs"/>
              </a:defRPr>
            </a:lvl4pPr>
            <a:lvl5pPr marL="2057400" indent="-228600" algn="l" defTabSz="914400" rtl="0" eaLnBrk="1" latinLnBrk="0" hangingPunct="1">
              <a:lnSpc>
                <a:spcPct val="90000"/>
              </a:lnSpc>
              <a:spcBef>
                <a:spcPts val="400"/>
              </a:spcBef>
              <a:buClr>
                <a:schemeClr val="tx2"/>
              </a:buClr>
              <a:buFont typeface="Arial" pitchFamily="34" charset="0"/>
              <a:buChar char="»"/>
              <a:defRPr sz="1800" kern="1200">
                <a:solidFill>
                  <a:schemeClr val="bg1">
                    <a:lumMod val="1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de-DE" sz="2000" dirty="0" smtClean="0">
              <a:solidFill>
                <a:srgbClr val="0070C0"/>
              </a:solidFill>
            </a:endParaRPr>
          </a:p>
        </p:txBody>
      </p:sp>
    </p:spTree>
    <p:extLst>
      <p:ext uri="{BB962C8B-B14F-4D97-AF65-F5344CB8AC3E}">
        <p14:creationId xmlns:p14="http://schemas.microsoft.com/office/powerpoint/2010/main" val="18498758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9999" y="1391666"/>
            <a:ext cx="7390897" cy="996791"/>
          </a:xfrm>
        </p:spPr>
        <p:txBody>
          <a:bodyPr/>
          <a:lstStyle/>
          <a:p>
            <a:r>
              <a:rPr lang="en-GB" i="1" dirty="0" smtClean="0">
                <a:solidFill>
                  <a:srgbClr val="0070C0"/>
                </a:solidFill>
              </a:rPr>
              <a:t>The European Open Science Cloud.</a:t>
            </a:r>
            <a:br>
              <a:rPr lang="en-GB" i="1" dirty="0" smtClean="0">
                <a:solidFill>
                  <a:srgbClr val="0070C0"/>
                </a:solidFill>
              </a:rPr>
            </a:br>
            <a:r>
              <a:rPr lang="en-GB" i="1" dirty="0" smtClean="0">
                <a:solidFill>
                  <a:srgbClr val="0070C0"/>
                </a:solidFill>
              </a:rPr>
              <a:t>Domestic experiences vs the pan-</a:t>
            </a:r>
            <a:br>
              <a:rPr lang="en-GB" i="1" dirty="0" smtClean="0">
                <a:solidFill>
                  <a:srgbClr val="0070C0"/>
                </a:solidFill>
              </a:rPr>
            </a:br>
            <a:r>
              <a:rPr lang="en-GB" i="1" dirty="0" smtClean="0">
                <a:solidFill>
                  <a:srgbClr val="0070C0"/>
                </a:solidFill>
              </a:rPr>
              <a:t>European experiences</a:t>
            </a:r>
            <a:endParaRPr lang="de-AT" dirty="0">
              <a:solidFill>
                <a:srgbClr val="0070C0"/>
              </a:solidFill>
            </a:endParaRPr>
          </a:p>
        </p:txBody>
      </p:sp>
      <p:sp>
        <p:nvSpPr>
          <p:cNvPr id="4" name="Textplatzhalter 3"/>
          <p:cNvSpPr>
            <a:spLocks noGrp="1"/>
          </p:cNvSpPr>
          <p:nvPr>
            <p:ph type="body" sz="quarter" idx="10"/>
          </p:nvPr>
        </p:nvSpPr>
        <p:spPr>
          <a:xfrm>
            <a:off x="597149" y="4118849"/>
            <a:ext cx="3422650" cy="415529"/>
          </a:xfrm>
        </p:spPr>
        <p:txBody>
          <a:bodyPr/>
          <a:lstStyle/>
          <a:p>
            <a:endParaRPr lang="de-DE" sz="2000" dirty="0"/>
          </a:p>
          <a:p>
            <a:r>
              <a:rPr lang="de-DE" sz="2000" dirty="0">
                <a:solidFill>
                  <a:srgbClr val="0070C0"/>
                </a:solidFill>
              </a:rPr>
              <a:t>Panel </a:t>
            </a:r>
            <a:r>
              <a:rPr lang="de-DE" sz="2000" dirty="0" err="1">
                <a:solidFill>
                  <a:srgbClr val="0070C0"/>
                </a:solidFill>
              </a:rPr>
              <a:t>Discussion</a:t>
            </a:r>
            <a:r>
              <a:rPr lang="de-DE" sz="2000" dirty="0">
                <a:solidFill>
                  <a:srgbClr val="0070C0"/>
                </a:solidFill>
              </a:rPr>
              <a:t>  16:00 – 16:45 </a:t>
            </a:r>
          </a:p>
          <a:p>
            <a:endParaRPr lang="de-DE" sz="2000" dirty="0">
              <a:solidFill>
                <a:srgbClr val="0070C0"/>
              </a:solidFill>
            </a:endParaRPr>
          </a:p>
          <a:p>
            <a:r>
              <a:rPr lang="de-DE" sz="2000" dirty="0" smtClean="0">
                <a:solidFill>
                  <a:srgbClr val="0070C0"/>
                </a:solidFill>
              </a:rPr>
              <a:t>Moderation</a:t>
            </a:r>
          </a:p>
          <a:p>
            <a:r>
              <a:rPr lang="de-DE" sz="2000" dirty="0" smtClean="0">
                <a:solidFill>
                  <a:srgbClr val="0070C0"/>
                </a:solidFill>
              </a:rPr>
              <a:t>Paolo Budroni </a:t>
            </a:r>
            <a:endParaRPr lang="de-DE" sz="2000" dirty="0">
              <a:solidFill>
                <a:srgbClr val="0070C0"/>
              </a:solidFill>
            </a:endParaRPr>
          </a:p>
          <a:p>
            <a:r>
              <a:rPr lang="de-DE" sz="2000" dirty="0" smtClean="0">
                <a:solidFill>
                  <a:srgbClr val="0070C0"/>
                </a:solidFill>
              </a:rPr>
              <a:t> </a:t>
            </a:r>
          </a:p>
          <a:p>
            <a:r>
              <a:rPr lang="de-DE" sz="1800" dirty="0" smtClean="0">
                <a:solidFill>
                  <a:srgbClr val="0070C0"/>
                </a:solidFill>
              </a:rPr>
              <a:t>University </a:t>
            </a:r>
            <a:r>
              <a:rPr lang="de-DE" sz="1800" dirty="0" err="1" smtClean="0">
                <a:solidFill>
                  <a:srgbClr val="0070C0"/>
                </a:solidFill>
              </a:rPr>
              <a:t>of</a:t>
            </a:r>
            <a:r>
              <a:rPr lang="de-DE" sz="1800" dirty="0" smtClean="0">
                <a:solidFill>
                  <a:srgbClr val="0070C0"/>
                </a:solidFill>
              </a:rPr>
              <a:t> Vienna</a:t>
            </a:r>
            <a:endParaRPr lang="de-DE" sz="1800" dirty="0">
              <a:solidFill>
                <a:srgbClr val="0070C0"/>
              </a:solidFill>
            </a:endParaRPr>
          </a:p>
        </p:txBody>
      </p:sp>
      <p:pic>
        <p:nvPicPr>
          <p:cNvPr id="6" name="Picture 2" descr="\\UB-DOM\U_Dom\Users A-F\budroni\Desktop\Visual_mehr Kontrast_Beamer versio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76699" y="2299557"/>
            <a:ext cx="4473575" cy="2516178"/>
          </a:xfrm>
          <a:prstGeom prst="rect">
            <a:avLst/>
          </a:prstGeom>
          <a:noFill/>
          <a:extLst>
            <a:ext uri="{909E8E84-426E-40DD-AFC4-6F175D3DCCD1}">
              <a14:hiddenFill xmlns:a14="http://schemas.microsoft.com/office/drawing/2010/main">
                <a:solidFill>
                  <a:srgbClr val="FFFFFF"/>
                </a:solidFill>
              </a14:hiddenFill>
            </a:ext>
          </a:extLst>
        </p:spPr>
      </p:pic>
      <p:sp>
        <p:nvSpPr>
          <p:cNvPr id="7" name="Rechteck 6"/>
          <p:cNvSpPr/>
          <p:nvPr/>
        </p:nvSpPr>
        <p:spPr>
          <a:xfrm>
            <a:off x="4114800" y="4796393"/>
            <a:ext cx="7258050" cy="276999"/>
          </a:xfrm>
          <a:prstGeom prst="rect">
            <a:avLst/>
          </a:prstGeom>
        </p:spPr>
        <p:txBody>
          <a:bodyPr wrap="square">
            <a:spAutoFit/>
          </a:bodyPr>
          <a:lstStyle/>
          <a:p>
            <a:r>
              <a:rPr lang="de-DE" sz="1200" dirty="0" smtClean="0"/>
              <a:t>Twitter  #eosc18   -    Livestream  </a:t>
            </a:r>
            <a:r>
              <a:rPr lang="de-AT" sz="1200" u="sng" dirty="0" smtClean="0">
                <a:hlinkClick r:id="rId3"/>
              </a:rPr>
              <a:t>https://eosc18-ati.univie.ac.at/live/</a:t>
            </a:r>
            <a:endParaRPr lang="de-DE" sz="1200" dirty="0">
              <a:solidFill>
                <a:srgbClr val="0070C0"/>
              </a:solidFill>
            </a:endParaRPr>
          </a:p>
        </p:txBody>
      </p:sp>
    </p:spTree>
    <p:extLst>
      <p:ext uri="{BB962C8B-B14F-4D97-AF65-F5344CB8AC3E}">
        <p14:creationId xmlns:p14="http://schemas.microsoft.com/office/powerpoint/2010/main" val="14934324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a:xfrm>
            <a:off x="183064" y="535838"/>
            <a:ext cx="7860198" cy="938947"/>
          </a:xfrm>
        </p:spPr>
        <p:txBody>
          <a:bodyPr/>
          <a:lstStyle/>
          <a:p>
            <a:r>
              <a:rPr lang="de-AT" sz="2000" dirty="0" smtClean="0"/>
              <a:t>Donatella Castelli</a:t>
            </a:r>
            <a:endParaRPr lang="de-DE" sz="2000" dirty="0"/>
          </a:p>
        </p:txBody>
      </p:sp>
      <p:sp>
        <p:nvSpPr>
          <p:cNvPr id="3" name="Rechteck 2"/>
          <p:cNvSpPr/>
          <p:nvPr/>
        </p:nvSpPr>
        <p:spPr>
          <a:xfrm>
            <a:off x="2194560" y="491919"/>
            <a:ext cx="6620256" cy="4524315"/>
          </a:xfrm>
          <a:prstGeom prst="rect">
            <a:avLst/>
          </a:prstGeom>
        </p:spPr>
        <p:txBody>
          <a:bodyPr wrap="square">
            <a:spAutoFit/>
          </a:bodyPr>
          <a:lstStyle/>
          <a:p>
            <a:pPr algn="just"/>
            <a:r>
              <a:rPr lang="en-US" dirty="0" smtClean="0"/>
              <a:t>Donatella </a:t>
            </a:r>
            <a:r>
              <a:rPr lang="en-US" dirty="0"/>
              <a:t>Castelli is a Research Director at </a:t>
            </a:r>
            <a:r>
              <a:rPr lang="en-US" dirty="0" err="1"/>
              <a:t>Istituto</a:t>
            </a:r>
            <a:r>
              <a:rPr lang="en-US" dirty="0"/>
              <a:t> di </a:t>
            </a:r>
            <a:r>
              <a:rPr lang="en-US" dirty="0" err="1"/>
              <a:t>Scienza</a:t>
            </a:r>
            <a:r>
              <a:rPr lang="en-US" dirty="0"/>
              <a:t> e </a:t>
            </a:r>
            <a:r>
              <a:rPr lang="en-US" dirty="0" err="1"/>
              <a:t>Tecnologie</a:t>
            </a:r>
            <a:r>
              <a:rPr lang="en-US" dirty="0"/>
              <a:t> </a:t>
            </a:r>
            <a:r>
              <a:rPr lang="en-US" dirty="0" err="1"/>
              <a:t>della</a:t>
            </a:r>
            <a:r>
              <a:rPr lang="en-US" dirty="0"/>
              <a:t> </a:t>
            </a:r>
            <a:r>
              <a:rPr lang="en-US" dirty="0" err="1"/>
              <a:t>Informazione</a:t>
            </a:r>
            <a:r>
              <a:rPr lang="en-US" dirty="0"/>
              <a:t>  “A. </a:t>
            </a:r>
            <a:r>
              <a:rPr lang="en-US" dirty="0" err="1"/>
              <a:t>Faedo</a:t>
            </a:r>
            <a:r>
              <a:rPr lang="en-US" dirty="0"/>
              <a:t>” of the Italian National Research Council (CNR-ISTI). She has been the principal investigator of several European and International funded projects on digital libraries and data e-Infrastructures acquiring considerable experience in these domains. </a:t>
            </a:r>
            <a:endParaRPr lang="en-US" dirty="0" smtClean="0"/>
          </a:p>
          <a:p>
            <a:pPr algn="just"/>
            <a:r>
              <a:rPr lang="en-US" dirty="0" smtClean="0"/>
              <a:t>Currently</a:t>
            </a:r>
            <a:r>
              <a:rPr lang="en-US" dirty="0"/>
              <a:t>, she is the technical director of </a:t>
            </a:r>
            <a:r>
              <a:rPr lang="en-US" dirty="0" err="1"/>
              <a:t>OpenAIRE</a:t>
            </a:r>
            <a:r>
              <a:rPr lang="en-US" dirty="0"/>
              <a:t>, the Open Access infrastructure for Research in Europe, and she leads the definition of the Architecture of the European Open Science Cloud in the EU </a:t>
            </a:r>
            <a:r>
              <a:rPr lang="en-US" dirty="0" err="1"/>
              <a:t>EOSCPilot</a:t>
            </a:r>
            <a:r>
              <a:rPr lang="en-US" dirty="0"/>
              <a:t> project. </a:t>
            </a:r>
            <a:endParaRPr lang="en-US" dirty="0" smtClean="0"/>
          </a:p>
          <a:p>
            <a:pPr algn="just"/>
            <a:r>
              <a:rPr lang="en-US" dirty="0" smtClean="0"/>
              <a:t>She </a:t>
            </a:r>
            <a:r>
              <a:rPr lang="en-US" dirty="0"/>
              <a:t>is also co-designed the D4Science data Infrastructure that is currently supporting more than one hundred virtual research environments from multiple domains including marine biodiversity, fisheries, social science, humanities and geothermal science. Her scientific interests are centered on data modeling, data interoperability and data </a:t>
            </a:r>
            <a:r>
              <a:rPr lang="en-US" dirty="0" smtClean="0"/>
              <a:t>infrastructures.</a:t>
            </a:r>
            <a:endParaRPr lang="en-US" dirty="0"/>
          </a:p>
        </p:txBody>
      </p:sp>
      <p:pic>
        <p:nvPicPr>
          <p:cNvPr id="1026" name="Picture 2" descr="https://eosc18-ati.univie.ac.at/fileadmin/_processed_/csm_Donatella_Castelli_3cc7f97d0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8904" y="1530096"/>
            <a:ext cx="1633246" cy="13343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75315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a:xfrm>
            <a:off x="451288" y="771793"/>
            <a:ext cx="7860198" cy="938947"/>
          </a:xfrm>
        </p:spPr>
        <p:txBody>
          <a:bodyPr/>
          <a:lstStyle/>
          <a:p>
            <a:r>
              <a:rPr lang="de-AT" sz="2000" dirty="0" smtClean="0"/>
              <a:t>Ingrid Dillo</a:t>
            </a:r>
            <a:endParaRPr lang="de-DE" sz="2000" dirty="0"/>
          </a:p>
        </p:txBody>
      </p:sp>
      <p:sp>
        <p:nvSpPr>
          <p:cNvPr id="3" name="Rechteck 2"/>
          <p:cNvSpPr/>
          <p:nvPr/>
        </p:nvSpPr>
        <p:spPr>
          <a:xfrm>
            <a:off x="2121408" y="977821"/>
            <a:ext cx="6693408" cy="3416320"/>
          </a:xfrm>
          <a:prstGeom prst="rect">
            <a:avLst/>
          </a:prstGeom>
        </p:spPr>
        <p:txBody>
          <a:bodyPr wrap="square">
            <a:spAutoFit/>
          </a:bodyPr>
          <a:lstStyle/>
          <a:p>
            <a:pPr algn="just"/>
            <a:r>
              <a:rPr lang="en-US" dirty="0"/>
              <a:t>Dr Ingrid Dillo is Deputy Director at DANS (Data Archiving and Networked Services) in the </a:t>
            </a:r>
            <a:r>
              <a:rPr lang="en-US" dirty="0" smtClean="0"/>
              <a:t>Netherlands. </a:t>
            </a:r>
            <a:r>
              <a:rPr lang="en-US" dirty="0"/>
              <a:t>She holds a PhD in history and has worked in the field of policy development for the last 30 years, including as senior policy advisor at the Dutch Ministry of Education, Culture and Science and the National Library of the Netherlands (KB). </a:t>
            </a:r>
            <a:endParaRPr lang="en-US" dirty="0" smtClean="0"/>
          </a:p>
          <a:p>
            <a:pPr algn="just"/>
            <a:r>
              <a:rPr lang="en-US" dirty="0" smtClean="0"/>
              <a:t>Among </a:t>
            </a:r>
            <a:r>
              <a:rPr lang="en-US" dirty="0"/>
              <a:t>her areas of expertise are research data management and the certification of digital repositories. </a:t>
            </a:r>
            <a:endParaRPr lang="en-US" dirty="0" smtClean="0"/>
          </a:p>
          <a:p>
            <a:pPr algn="just"/>
            <a:r>
              <a:rPr lang="en-US" dirty="0" smtClean="0"/>
              <a:t>Ingrid </a:t>
            </a:r>
            <a:r>
              <a:rPr lang="en-US" dirty="0"/>
              <a:t>is Co Chair of the Research Data Alliance (RDA) Council. </a:t>
            </a:r>
            <a:endParaRPr lang="en-US" dirty="0" smtClean="0"/>
          </a:p>
          <a:p>
            <a:pPr algn="just"/>
            <a:r>
              <a:rPr lang="en-US" dirty="0" smtClean="0"/>
              <a:t>She </a:t>
            </a:r>
            <a:r>
              <a:rPr lang="en-US" dirty="0"/>
              <a:t>is also Treasurer of the Board of </a:t>
            </a:r>
            <a:r>
              <a:rPr lang="en-US" dirty="0" err="1"/>
              <a:t>CoreTrustSeal</a:t>
            </a:r>
            <a:r>
              <a:rPr lang="en-US" dirty="0"/>
              <a:t> (CTS) and Vice Chair of the Scientific Committee of the ICSU/World Data System (WDS</a:t>
            </a:r>
            <a:r>
              <a:rPr lang="en-US" dirty="0" smtClean="0"/>
              <a:t>).</a:t>
            </a:r>
            <a:endParaRPr lang="en-US" dirty="0"/>
          </a:p>
        </p:txBody>
      </p:sp>
      <p:pic>
        <p:nvPicPr>
          <p:cNvPr id="6146" name="Picture 2" descr="https://eosc18-ati.univie.ac.at/fileadmin/_processed_/csm_ingrid_dillo_f66b9924f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4284" y="2090928"/>
            <a:ext cx="1774004" cy="14493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77209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a:xfrm>
            <a:off x="244024" y="920140"/>
            <a:ext cx="7860198" cy="938947"/>
          </a:xfrm>
        </p:spPr>
        <p:txBody>
          <a:bodyPr/>
          <a:lstStyle/>
          <a:p>
            <a:r>
              <a:rPr lang="de-AT" sz="2000" dirty="0" smtClean="0"/>
              <a:t>Stefan Hanslik</a:t>
            </a:r>
            <a:endParaRPr lang="de-DE" sz="2000" dirty="0"/>
          </a:p>
        </p:txBody>
      </p:sp>
      <p:sp>
        <p:nvSpPr>
          <p:cNvPr id="3" name="Rechteck 2"/>
          <p:cNvSpPr/>
          <p:nvPr/>
        </p:nvSpPr>
        <p:spPr>
          <a:xfrm>
            <a:off x="2165350" y="1485821"/>
            <a:ext cx="6460490" cy="2800767"/>
          </a:xfrm>
          <a:prstGeom prst="rect">
            <a:avLst/>
          </a:prstGeom>
        </p:spPr>
        <p:txBody>
          <a:bodyPr wrap="square">
            <a:spAutoFit/>
          </a:bodyPr>
          <a:lstStyle/>
          <a:p>
            <a:pPr algn="just"/>
            <a:r>
              <a:rPr lang="en-US" sz="1600" dirty="0"/>
              <a:t>Stefan Hanslik, Ph.D., Federal Ministry of Education, Science and </a:t>
            </a:r>
            <a:r>
              <a:rPr lang="en-US" sz="1600" dirty="0" smtClean="0"/>
              <a:t>Research,  </a:t>
            </a:r>
            <a:r>
              <a:rPr lang="en-US" sz="1600" dirty="0"/>
              <a:t>Head of Unit Technical Science. </a:t>
            </a:r>
            <a:endParaRPr lang="en-US" sz="1600" dirty="0" smtClean="0"/>
          </a:p>
          <a:p>
            <a:pPr algn="just"/>
            <a:r>
              <a:rPr lang="en-US" sz="1600" dirty="0" smtClean="0"/>
              <a:t>Delegate</a:t>
            </a:r>
            <a:r>
              <a:rPr lang="en-US" sz="1600" dirty="0"/>
              <a:t>: </a:t>
            </a:r>
            <a:r>
              <a:rPr lang="en-US" sz="1600" dirty="0" err="1"/>
              <a:t>Euratom</a:t>
            </a:r>
            <a:r>
              <a:rPr lang="en-US" sz="1600" dirty="0"/>
              <a:t> </a:t>
            </a:r>
            <a:r>
              <a:rPr lang="en-US" sz="1600" dirty="0" err="1"/>
              <a:t>Programme</a:t>
            </a:r>
            <a:r>
              <a:rPr lang="en-US" sz="1600" dirty="0"/>
              <a:t> Committee (‘Fission’ configuration), OECD-Working Party on Biotechnology, Council of ESRF (European Synchrotron Radiation Facility), High Level Group of EU Member States and Associated Countries on </a:t>
            </a:r>
            <a:r>
              <a:rPr lang="en-US" sz="1600" dirty="0" err="1"/>
              <a:t>Nanosciences</a:t>
            </a:r>
            <a:r>
              <a:rPr lang="en-US" sz="1600" dirty="0"/>
              <a:t>, Nanotechnologies and Advanced Materials. </a:t>
            </a:r>
            <a:endParaRPr lang="en-US" sz="1600" dirty="0" smtClean="0"/>
          </a:p>
          <a:p>
            <a:pPr algn="just"/>
            <a:r>
              <a:rPr lang="en-US" sz="1600" dirty="0" smtClean="0"/>
              <a:t>Expert: PC-NMPB </a:t>
            </a:r>
            <a:r>
              <a:rPr lang="en-US" sz="1600" dirty="0"/>
              <a:t>(=Nanotechnologies, Advanced materials, Biotechnology, Advanced manufacturing and processing), PC-Research Infrastructures, member of the ERC-FET-MSCA </a:t>
            </a:r>
            <a:r>
              <a:rPr lang="en-US" sz="1600" dirty="0" err="1"/>
              <a:t>Programme</a:t>
            </a:r>
            <a:r>
              <a:rPr lang="en-US" sz="1600" dirty="0"/>
              <a:t> Committee. NCP: JRC National Contact Point.</a:t>
            </a:r>
          </a:p>
        </p:txBody>
      </p:sp>
      <p:pic>
        <p:nvPicPr>
          <p:cNvPr id="1026" name="Picture 2" descr="https://eosc18-ati.univie.ac.at/fileadmin/_processed_/csm_Stefan_Hanslik_2d51f56cf9.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208" y="1971101"/>
            <a:ext cx="1774561" cy="14498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77209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a:xfrm>
            <a:off x="73336" y="405282"/>
            <a:ext cx="7860198" cy="938947"/>
          </a:xfrm>
        </p:spPr>
        <p:txBody>
          <a:bodyPr/>
          <a:lstStyle/>
          <a:p>
            <a:r>
              <a:rPr lang="en-GB" sz="2000" dirty="0"/>
              <a:t>Judith </a:t>
            </a:r>
            <a:r>
              <a:rPr lang="en-GB" sz="2000" dirty="0" smtClean="0"/>
              <a:t>Rabfogel-Scheer</a:t>
            </a:r>
            <a:endParaRPr lang="de-DE" sz="2000" dirty="0"/>
          </a:p>
        </p:txBody>
      </p:sp>
      <p:sp>
        <p:nvSpPr>
          <p:cNvPr id="3" name="Rechteck 2"/>
          <p:cNvSpPr/>
          <p:nvPr/>
        </p:nvSpPr>
        <p:spPr>
          <a:xfrm>
            <a:off x="2736850" y="444675"/>
            <a:ext cx="6159500" cy="4739759"/>
          </a:xfrm>
          <a:prstGeom prst="rect">
            <a:avLst/>
          </a:prstGeom>
        </p:spPr>
        <p:txBody>
          <a:bodyPr wrap="square">
            <a:spAutoFit/>
          </a:bodyPr>
          <a:lstStyle/>
          <a:p>
            <a:r>
              <a:rPr lang="en-GB" sz="1600" b="1" dirty="0"/>
              <a:t>Judith Rabfogel-Scheer </a:t>
            </a:r>
            <a:r>
              <a:rPr lang="en-GB" sz="1600" dirty="0"/>
              <a:t>is…</a:t>
            </a:r>
          </a:p>
          <a:p>
            <a:pPr marL="285750" indent="-285750">
              <a:buFont typeface="Courier New" panose="02070309020205020404" pitchFamily="49" charset="0"/>
              <a:buChar char="o"/>
            </a:pPr>
            <a:r>
              <a:rPr lang="en-GB" sz="1600" dirty="0"/>
              <a:t>senior policy officer at the directorate for Innovation, BMVIT /III/ I2. </a:t>
            </a:r>
          </a:p>
          <a:p>
            <a:pPr marL="285750" indent="-285750">
              <a:buFont typeface="Courier New" panose="02070309020205020404" pitchFamily="49" charset="0"/>
              <a:buChar char="o"/>
            </a:pPr>
            <a:r>
              <a:rPr lang="en-GB" sz="1600" dirty="0"/>
              <a:t>former program officer for  - </a:t>
            </a:r>
            <a:r>
              <a:rPr lang="en-GB" sz="1600" dirty="0">
                <a:hlinkClick r:id="rId2"/>
              </a:rPr>
              <a:t>talents</a:t>
            </a:r>
            <a:r>
              <a:rPr lang="en-GB" sz="1600" dirty="0"/>
              <a:t> to foster youth involvement in science and research</a:t>
            </a:r>
          </a:p>
          <a:p>
            <a:pPr marL="285750" indent="-285750">
              <a:buFont typeface="Courier New" panose="02070309020205020404" pitchFamily="49" charset="0"/>
              <a:buChar char="o"/>
            </a:pPr>
            <a:r>
              <a:rPr lang="en-GB" sz="1600" dirty="0"/>
              <a:t>in charge of the platform </a:t>
            </a:r>
            <a:r>
              <a:rPr lang="en-GB" sz="1600" dirty="0">
                <a:hlinkClick r:id="rId3"/>
              </a:rPr>
              <a:t>open4innovation.at</a:t>
            </a:r>
            <a:r>
              <a:rPr lang="en-GB" sz="1600" dirty="0"/>
              <a:t> seeking to open the access to research and technology results</a:t>
            </a:r>
          </a:p>
          <a:p>
            <a:pPr marL="285750" indent="-285750">
              <a:buFont typeface="Courier New" panose="02070309020205020404" pitchFamily="49" charset="0"/>
              <a:buChar char="o"/>
            </a:pPr>
            <a:r>
              <a:rPr lang="en-GB" sz="1600" dirty="0"/>
              <a:t>Founding member of the Austrian informal, </a:t>
            </a:r>
            <a:r>
              <a:rPr lang="en-GB" sz="1600" dirty="0" err="1"/>
              <a:t>interministerial</a:t>
            </a:r>
            <a:r>
              <a:rPr lang="en-GB" sz="1600" dirty="0"/>
              <a:t> working group on the European Open Science Cloud</a:t>
            </a:r>
          </a:p>
          <a:p>
            <a:pPr marL="285750" indent="-285750">
              <a:buFont typeface="Courier New" panose="02070309020205020404" pitchFamily="49" charset="0"/>
              <a:buChar char="o"/>
            </a:pPr>
            <a:r>
              <a:rPr lang="en-GB" sz="1600" dirty="0"/>
              <a:t>Austrian delegate to the ERAC standing Working Group on Open Science and Innovation</a:t>
            </a:r>
          </a:p>
          <a:p>
            <a:pPr marL="285750" indent="-285750">
              <a:buFont typeface="Courier New" panose="02070309020205020404" pitchFamily="49" charset="0"/>
              <a:buChar char="o"/>
            </a:pPr>
            <a:r>
              <a:rPr lang="en-GB" sz="1600" dirty="0"/>
              <a:t>Master in political science from the University of Oslo and </a:t>
            </a:r>
            <a:r>
              <a:rPr lang="en-GB" sz="1600" dirty="0" err="1"/>
              <a:t>Magistra</a:t>
            </a:r>
            <a:r>
              <a:rPr lang="en-GB" sz="1600" dirty="0"/>
              <a:t> of philosophy and Judaic studies from the University of Vienna. </a:t>
            </a:r>
            <a:endParaRPr lang="en-US" sz="1600" dirty="0"/>
          </a:p>
          <a:p>
            <a:r>
              <a:rPr lang="en-GB" sz="1600" dirty="0"/>
              <a:t>Her mission is to open innovation by involving all stakeholders in an inclusive manner. </a:t>
            </a:r>
            <a:r>
              <a:rPr lang="en-US" sz="1600" dirty="0"/>
              <a:t>Use Case Austria – important to have shared Austrian/MS and European/EC communication to allow national coordination – the basis to create a sustainable European - EOSC - ecosystem (see also ERAC SWG OSI opinion on the EOSC Governance Models and Strategic Implementation Plan, ERAC 1212/18).</a:t>
            </a:r>
            <a:r>
              <a:rPr lang="en-GB" sz="1600" dirty="0"/>
              <a:t>  </a:t>
            </a:r>
          </a:p>
          <a:p>
            <a:pPr algn="just"/>
            <a:endParaRPr lang="en-US" sz="1400" dirty="0"/>
          </a:p>
        </p:txBody>
      </p:sp>
      <p:pic>
        <p:nvPicPr>
          <p:cNvPr id="2" name="Picture 2" descr="https://eosc18-ati.univie.ac.at/fileadmin/_processed_/csm_Judith_Rabfogel-Scheer_4da3c43854.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2973" y="1606550"/>
            <a:ext cx="2106469" cy="1720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97402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a:xfrm>
            <a:off x="262312" y="958748"/>
            <a:ext cx="7860198" cy="938947"/>
          </a:xfrm>
        </p:spPr>
        <p:txBody>
          <a:bodyPr/>
          <a:lstStyle/>
          <a:p>
            <a:r>
              <a:rPr lang="de-AT" sz="2000" dirty="0" smtClean="0"/>
              <a:t>Peter </a:t>
            </a:r>
            <a:r>
              <a:rPr lang="de-AT" sz="2000" dirty="0" err="1" smtClean="0"/>
              <a:t>Stanchev</a:t>
            </a:r>
            <a:endParaRPr lang="de-DE" sz="2000" dirty="0"/>
          </a:p>
        </p:txBody>
      </p:sp>
      <p:sp>
        <p:nvSpPr>
          <p:cNvPr id="3" name="Rechteck 2"/>
          <p:cNvSpPr/>
          <p:nvPr/>
        </p:nvSpPr>
        <p:spPr>
          <a:xfrm>
            <a:off x="2178558" y="907463"/>
            <a:ext cx="6693408" cy="3785652"/>
          </a:xfrm>
          <a:prstGeom prst="rect">
            <a:avLst/>
          </a:prstGeom>
        </p:spPr>
        <p:txBody>
          <a:bodyPr wrap="square">
            <a:spAutoFit/>
          </a:bodyPr>
          <a:lstStyle/>
          <a:p>
            <a:r>
              <a:rPr lang="en-US" sz="2000" dirty="0"/>
              <a:t>Peter </a:t>
            </a:r>
            <a:r>
              <a:rPr lang="en-US" sz="2000" dirty="0" err="1"/>
              <a:t>Stanchev</a:t>
            </a:r>
            <a:r>
              <a:rPr lang="en-US" sz="2000" dirty="0"/>
              <a:t> is a professor in the Software Engineering and Information Systems Department at the Institute of Mathematics and Informatics, Bulgarian Academy of Sciences. He has forty-five years of professional experience </a:t>
            </a:r>
            <a:r>
              <a:rPr lang="en-US" sz="2000" dirty="0" smtClean="0"/>
              <a:t>in </a:t>
            </a:r>
            <a:r>
              <a:rPr lang="en-US" sz="2000" dirty="0"/>
              <a:t>multimedia systems, database systems, multimedia semantics, education, open access to scientific information and data and medical systems. </a:t>
            </a:r>
            <a:endParaRPr lang="en-US" sz="2000" dirty="0" smtClean="0"/>
          </a:p>
          <a:p>
            <a:r>
              <a:rPr lang="en-US" sz="2000" dirty="0" smtClean="0"/>
              <a:t>Serving </a:t>
            </a:r>
            <a:r>
              <a:rPr lang="en-US" sz="2000" dirty="0"/>
              <a:t>also on many database and multimedia conference program committees, he is currently editor-in-chief and member of the editorial boards of several journals. </a:t>
            </a:r>
            <a:endParaRPr lang="en-US" sz="2000" dirty="0" smtClean="0"/>
          </a:p>
          <a:p>
            <a:r>
              <a:rPr lang="en-US" sz="2000" dirty="0" smtClean="0"/>
              <a:t>He </a:t>
            </a:r>
            <a:r>
              <a:rPr lang="en-US" sz="2000" dirty="0"/>
              <a:t>is the Bulgarian representative in the EU </a:t>
            </a:r>
            <a:r>
              <a:rPr lang="en-US" sz="2000" dirty="0" err="1"/>
              <a:t>OpenAIRE</a:t>
            </a:r>
            <a:r>
              <a:rPr lang="en-US" sz="2000" dirty="0"/>
              <a:t> projects since </a:t>
            </a:r>
            <a:r>
              <a:rPr lang="en-US" sz="2000" dirty="0" smtClean="0"/>
              <a:t>2008.</a:t>
            </a:r>
            <a:endParaRPr lang="en-US" sz="2000" dirty="0"/>
          </a:p>
        </p:txBody>
      </p:sp>
      <p:pic>
        <p:nvPicPr>
          <p:cNvPr id="8" name="Picture 2" descr="https://eosc18-ati.univie.ac.at/fileadmin/_processed_/csm_Peter_Stanchev_3ece25ee4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301" y="1987296"/>
            <a:ext cx="1775821" cy="14508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7720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a:xfrm>
            <a:off x="214306" y="856132"/>
            <a:ext cx="7860198" cy="938947"/>
          </a:xfrm>
        </p:spPr>
        <p:txBody>
          <a:bodyPr/>
          <a:lstStyle/>
          <a:p>
            <a:r>
              <a:rPr lang="de-AT" sz="2000" dirty="0" smtClean="0"/>
              <a:t>Gabriele von Voigt</a:t>
            </a:r>
            <a:endParaRPr lang="de-DE" sz="2000" dirty="0"/>
          </a:p>
        </p:txBody>
      </p:sp>
      <p:sp>
        <p:nvSpPr>
          <p:cNvPr id="3" name="Rechteck 2"/>
          <p:cNvSpPr/>
          <p:nvPr/>
        </p:nvSpPr>
        <p:spPr>
          <a:xfrm>
            <a:off x="2328672" y="1395651"/>
            <a:ext cx="6534912" cy="2800767"/>
          </a:xfrm>
          <a:prstGeom prst="rect">
            <a:avLst/>
          </a:prstGeom>
        </p:spPr>
        <p:txBody>
          <a:bodyPr wrap="square">
            <a:spAutoFit/>
          </a:bodyPr>
          <a:lstStyle/>
          <a:p>
            <a:pPr algn="just"/>
            <a:r>
              <a:rPr lang="en-US" sz="1600" dirty="0"/>
              <a:t>Prof. Dr. Gabriele von Voigt is Professor at Leibniz University Hanover (LUH) where she leads the institute Computational Health Informatics. </a:t>
            </a:r>
            <a:endParaRPr lang="en-US" sz="1600" dirty="0" smtClean="0"/>
          </a:p>
          <a:p>
            <a:pPr algn="just"/>
            <a:r>
              <a:rPr lang="en-US" sz="1600" dirty="0" smtClean="0"/>
              <a:t>Her </a:t>
            </a:r>
            <a:r>
              <a:rPr lang="en-US" sz="1600" dirty="0"/>
              <a:t>Ph.D. was on the design of user interfaces for medical workstations and her Habilitation was dedicated to the application of virtual reality within medicine. </a:t>
            </a:r>
            <a:endParaRPr lang="en-US" sz="1600" dirty="0" smtClean="0"/>
          </a:p>
          <a:p>
            <a:pPr algn="just"/>
            <a:r>
              <a:rPr lang="en-US" sz="1600" dirty="0" smtClean="0"/>
              <a:t>Apart </a:t>
            </a:r>
            <a:r>
              <a:rPr lang="en-US" sz="1600" dirty="0"/>
              <a:t>from employments as a lecturer, project member and project leader in various areas of Computer Science, she worked as the head of information services, was the project leader for the installation of SAP in a University Hospital, and run the computing </a:t>
            </a:r>
            <a:r>
              <a:rPr lang="en-US" sz="1600" dirty="0" err="1"/>
              <a:t>centre</a:t>
            </a:r>
            <a:r>
              <a:rPr lang="en-US" sz="1600" dirty="0"/>
              <a:t> of LUH. </a:t>
            </a:r>
            <a:endParaRPr lang="en-US" sz="1600" dirty="0" smtClean="0"/>
          </a:p>
          <a:p>
            <a:pPr algn="just"/>
            <a:r>
              <a:rPr lang="en-US" sz="1600" dirty="0" smtClean="0"/>
              <a:t>Currently </a:t>
            </a:r>
            <a:r>
              <a:rPr lang="en-US" sz="1600" dirty="0"/>
              <a:t>she is the Chair of the European e-Infrastructure Reflection Group (e-IRG).</a:t>
            </a:r>
          </a:p>
        </p:txBody>
      </p:sp>
      <p:pic>
        <p:nvPicPr>
          <p:cNvPr id="5122" name="Picture 2" descr="https://eosc18-ati.univie.ac.at/fileadmin/_processed_/csm_Gabriele_von_Voigt_3fda2cd29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3048" y="1931416"/>
            <a:ext cx="1858839" cy="1518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77209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a:xfrm>
            <a:off x="183064" y="688238"/>
            <a:ext cx="7860198" cy="938947"/>
          </a:xfrm>
        </p:spPr>
        <p:txBody>
          <a:bodyPr/>
          <a:lstStyle/>
          <a:p>
            <a:r>
              <a:rPr lang="de-AT" sz="2000" dirty="0" smtClean="0"/>
              <a:t>Donatella Castelli</a:t>
            </a:r>
            <a:endParaRPr lang="de-DE" sz="2000" dirty="0"/>
          </a:p>
        </p:txBody>
      </p:sp>
      <p:sp>
        <p:nvSpPr>
          <p:cNvPr id="3" name="Rechteck 2"/>
          <p:cNvSpPr/>
          <p:nvPr/>
        </p:nvSpPr>
        <p:spPr>
          <a:xfrm>
            <a:off x="2425700" y="669719"/>
            <a:ext cx="6389116" cy="4555093"/>
          </a:xfrm>
          <a:prstGeom prst="rect">
            <a:avLst/>
          </a:prstGeom>
        </p:spPr>
        <p:txBody>
          <a:bodyPr wrap="square">
            <a:spAutoFit/>
          </a:bodyPr>
          <a:lstStyle/>
          <a:p>
            <a:r>
              <a:rPr lang="de-AT" sz="2200" i="1" dirty="0" smtClean="0">
                <a:solidFill>
                  <a:srgbClr val="0070C0"/>
                </a:solidFill>
              </a:rPr>
              <a:t>„EOSC </a:t>
            </a:r>
            <a:r>
              <a:rPr lang="de-AT" sz="2200" i="1" dirty="0" err="1">
                <a:solidFill>
                  <a:srgbClr val="0070C0"/>
                </a:solidFill>
              </a:rPr>
              <a:t>should</a:t>
            </a:r>
            <a:r>
              <a:rPr lang="de-AT" sz="2200" i="1" dirty="0">
                <a:solidFill>
                  <a:srgbClr val="0070C0"/>
                </a:solidFill>
              </a:rPr>
              <a:t> </a:t>
            </a:r>
            <a:r>
              <a:rPr lang="de-AT" sz="2200" i="1" dirty="0" err="1">
                <a:solidFill>
                  <a:srgbClr val="0070C0"/>
                </a:solidFill>
              </a:rPr>
              <a:t>provide</a:t>
            </a:r>
            <a:r>
              <a:rPr lang="de-AT" sz="2200" i="1" dirty="0">
                <a:solidFill>
                  <a:srgbClr val="0070C0"/>
                </a:solidFill>
              </a:rPr>
              <a:t> </a:t>
            </a:r>
            <a:r>
              <a:rPr lang="de-AT" sz="2200" i="1" dirty="0" err="1">
                <a:solidFill>
                  <a:srgbClr val="0070C0"/>
                </a:solidFill>
              </a:rPr>
              <a:t>the</a:t>
            </a:r>
            <a:r>
              <a:rPr lang="de-AT" sz="2200" i="1" dirty="0">
                <a:solidFill>
                  <a:srgbClr val="0070C0"/>
                </a:solidFill>
              </a:rPr>
              <a:t> </a:t>
            </a:r>
            <a:r>
              <a:rPr lang="de-AT" sz="2200" i="1" dirty="0" err="1">
                <a:solidFill>
                  <a:srgbClr val="0070C0"/>
                </a:solidFill>
              </a:rPr>
              <a:t>necessary</a:t>
            </a:r>
            <a:r>
              <a:rPr lang="de-AT" sz="2200" i="1" dirty="0">
                <a:solidFill>
                  <a:srgbClr val="0070C0"/>
                </a:solidFill>
              </a:rPr>
              <a:t> </a:t>
            </a:r>
            <a:r>
              <a:rPr lang="de-AT" sz="2200" i="1" dirty="0" err="1">
                <a:solidFill>
                  <a:srgbClr val="0070C0"/>
                </a:solidFill>
              </a:rPr>
              <a:t>framework</a:t>
            </a:r>
            <a:r>
              <a:rPr lang="de-AT" sz="2200" i="1" dirty="0">
                <a:solidFill>
                  <a:srgbClr val="0070C0"/>
                </a:solidFill>
              </a:rPr>
              <a:t> </a:t>
            </a:r>
            <a:r>
              <a:rPr lang="de-AT" sz="2200" i="1" dirty="0" err="1">
                <a:solidFill>
                  <a:srgbClr val="0070C0"/>
                </a:solidFill>
              </a:rPr>
              <a:t>and</a:t>
            </a:r>
            <a:r>
              <a:rPr lang="de-AT" sz="2200" i="1" dirty="0">
                <a:solidFill>
                  <a:srgbClr val="0070C0"/>
                </a:solidFill>
              </a:rPr>
              <a:t> digital </a:t>
            </a:r>
            <a:r>
              <a:rPr lang="de-AT" sz="2200" i="1" dirty="0" err="1">
                <a:solidFill>
                  <a:srgbClr val="0070C0"/>
                </a:solidFill>
              </a:rPr>
              <a:t>technologies</a:t>
            </a:r>
            <a:r>
              <a:rPr lang="de-AT" sz="2200" i="1" dirty="0">
                <a:solidFill>
                  <a:srgbClr val="0070C0"/>
                </a:solidFill>
              </a:rPr>
              <a:t> </a:t>
            </a:r>
            <a:r>
              <a:rPr lang="de-AT" sz="2200" i="1" dirty="0" err="1">
                <a:solidFill>
                  <a:srgbClr val="0070C0"/>
                </a:solidFill>
              </a:rPr>
              <a:t>for</a:t>
            </a:r>
            <a:r>
              <a:rPr lang="de-AT" sz="2200" i="1" dirty="0">
                <a:solidFill>
                  <a:srgbClr val="0070C0"/>
                </a:solidFill>
              </a:rPr>
              <a:t> </a:t>
            </a:r>
            <a:r>
              <a:rPr lang="de-AT" sz="2200" i="1" dirty="0" err="1">
                <a:solidFill>
                  <a:srgbClr val="0070C0"/>
                </a:solidFill>
              </a:rPr>
              <a:t>enabling</a:t>
            </a:r>
            <a:r>
              <a:rPr lang="de-AT" sz="2200" i="1" dirty="0">
                <a:solidFill>
                  <a:srgbClr val="0070C0"/>
                </a:solidFill>
              </a:rPr>
              <a:t> a </a:t>
            </a:r>
            <a:r>
              <a:rPr lang="de-AT" sz="2200" i="1" dirty="0" err="1">
                <a:solidFill>
                  <a:srgbClr val="0070C0"/>
                </a:solidFill>
              </a:rPr>
              <a:t>new</a:t>
            </a:r>
            <a:r>
              <a:rPr lang="de-AT" sz="2200" i="1" dirty="0">
                <a:solidFill>
                  <a:srgbClr val="0070C0"/>
                </a:solidFill>
              </a:rPr>
              <a:t> </a:t>
            </a:r>
            <a:r>
              <a:rPr lang="de-AT" sz="2200" i="1" dirty="0" err="1">
                <a:solidFill>
                  <a:srgbClr val="0070C0"/>
                </a:solidFill>
              </a:rPr>
              <a:t>approach</a:t>
            </a:r>
            <a:r>
              <a:rPr lang="de-AT" sz="2200" i="1" dirty="0">
                <a:solidFill>
                  <a:srgbClr val="0070C0"/>
                </a:solidFill>
              </a:rPr>
              <a:t> </a:t>
            </a:r>
            <a:r>
              <a:rPr lang="de-AT" sz="2200" i="1" dirty="0" err="1">
                <a:solidFill>
                  <a:srgbClr val="0070C0"/>
                </a:solidFill>
              </a:rPr>
              <a:t>to</a:t>
            </a:r>
            <a:r>
              <a:rPr lang="de-AT" sz="2200" i="1" dirty="0">
                <a:solidFill>
                  <a:srgbClr val="0070C0"/>
                </a:solidFill>
              </a:rPr>
              <a:t> </a:t>
            </a:r>
            <a:r>
              <a:rPr lang="de-AT" sz="2200" i="1" dirty="0" err="1">
                <a:solidFill>
                  <a:srgbClr val="0070C0"/>
                </a:solidFill>
              </a:rPr>
              <a:t>the</a:t>
            </a:r>
            <a:r>
              <a:rPr lang="de-AT" sz="2200" i="1" dirty="0">
                <a:solidFill>
                  <a:srgbClr val="0070C0"/>
                </a:solidFill>
              </a:rPr>
              <a:t> </a:t>
            </a:r>
            <a:r>
              <a:rPr lang="de-AT" sz="2200" i="1" dirty="0" err="1">
                <a:solidFill>
                  <a:srgbClr val="0070C0"/>
                </a:solidFill>
              </a:rPr>
              <a:t>scientific</a:t>
            </a:r>
            <a:r>
              <a:rPr lang="de-AT" sz="2200" i="1" dirty="0">
                <a:solidFill>
                  <a:srgbClr val="0070C0"/>
                </a:solidFill>
              </a:rPr>
              <a:t> </a:t>
            </a:r>
            <a:r>
              <a:rPr lang="de-AT" sz="2200" i="1" dirty="0" err="1">
                <a:solidFill>
                  <a:srgbClr val="0070C0"/>
                </a:solidFill>
              </a:rPr>
              <a:t>process</a:t>
            </a:r>
            <a:r>
              <a:rPr lang="de-AT" sz="2200" i="1" dirty="0">
                <a:solidFill>
                  <a:srgbClr val="0070C0"/>
                </a:solidFill>
              </a:rPr>
              <a:t> </a:t>
            </a:r>
            <a:r>
              <a:rPr lang="de-AT" sz="2200" i="1" dirty="0" err="1">
                <a:solidFill>
                  <a:srgbClr val="0070C0"/>
                </a:solidFill>
              </a:rPr>
              <a:t>based</a:t>
            </a:r>
            <a:r>
              <a:rPr lang="de-AT" sz="2200" i="1" dirty="0">
                <a:solidFill>
                  <a:srgbClr val="0070C0"/>
                </a:solidFill>
              </a:rPr>
              <a:t> on </a:t>
            </a:r>
            <a:r>
              <a:rPr lang="de-AT" sz="2200" i="1" dirty="0" err="1">
                <a:solidFill>
                  <a:srgbClr val="0070C0"/>
                </a:solidFill>
              </a:rPr>
              <a:t>cooperative</a:t>
            </a:r>
            <a:r>
              <a:rPr lang="de-AT" sz="2200" i="1" dirty="0">
                <a:solidFill>
                  <a:srgbClr val="0070C0"/>
                </a:solidFill>
              </a:rPr>
              <a:t> </a:t>
            </a:r>
            <a:r>
              <a:rPr lang="de-AT" sz="2200" i="1" dirty="0" err="1">
                <a:solidFill>
                  <a:srgbClr val="0070C0"/>
                </a:solidFill>
              </a:rPr>
              <a:t>work</a:t>
            </a:r>
            <a:r>
              <a:rPr lang="de-AT" sz="2200" i="1" dirty="0">
                <a:solidFill>
                  <a:srgbClr val="0070C0"/>
                </a:solidFill>
              </a:rPr>
              <a:t> </a:t>
            </a:r>
            <a:r>
              <a:rPr lang="de-AT" sz="2200" i="1" dirty="0" err="1">
                <a:solidFill>
                  <a:srgbClr val="0070C0"/>
                </a:solidFill>
              </a:rPr>
              <a:t>and</a:t>
            </a:r>
            <a:r>
              <a:rPr lang="de-AT" sz="2200" i="1" dirty="0">
                <a:solidFill>
                  <a:srgbClr val="0070C0"/>
                </a:solidFill>
              </a:rPr>
              <a:t> </a:t>
            </a:r>
            <a:r>
              <a:rPr lang="de-AT" sz="2200" i="1" dirty="0" err="1">
                <a:solidFill>
                  <a:srgbClr val="0070C0"/>
                </a:solidFill>
              </a:rPr>
              <a:t>new</a:t>
            </a:r>
            <a:r>
              <a:rPr lang="de-AT" sz="2200" i="1" dirty="0">
                <a:solidFill>
                  <a:srgbClr val="0070C0"/>
                </a:solidFill>
              </a:rPr>
              <a:t> </a:t>
            </a:r>
            <a:r>
              <a:rPr lang="de-AT" sz="2200" i="1" dirty="0" err="1">
                <a:solidFill>
                  <a:srgbClr val="0070C0"/>
                </a:solidFill>
              </a:rPr>
              <a:t>ways</a:t>
            </a:r>
            <a:r>
              <a:rPr lang="de-AT" sz="2200" i="1" dirty="0">
                <a:solidFill>
                  <a:srgbClr val="0070C0"/>
                </a:solidFill>
              </a:rPr>
              <a:t> </a:t>
            </a:r>
            <a:r>
              <a:rPr lang="de-AT" sz="2200" i="1" dirty="0" err="1">
                <a:solidFill>
                  <a:srgbClr val="0070C0"/>
                </a:solidFill>
              </a:rPr>
              <a:t>of</a:t>
            </a:r>
            <a:r>
              <a:rPr lang="de-AT" sz="2200" i="1" dirty="0">
                <a:solidFill>
                  <a:srgbClr val="0070C0"/>
                </a:solidFill>
              </a:rPr>
              <a:t> </a:t>
            </a:r>
            <a:r>
              <a:rPr lang="de-AT" sz="2200" i="1" dirty="0" err="1">
                <a:solidFill>
                  <a:srgbClr val="0070C0"/>
                </a:solidFill>
              </a:rPr>
              <a:t>disseminating</a:t>
            </a:r>
            <a:r>
              <a:rPr lang="de-AT" sz="2200" i="1" dirty="0">
                <a:solidFill>
                  <a:srgbClr val="0070C0"/>
                </a:solidFill>
              </a:rPr>
              <a:t> </a:t>
            </a:r>
            <a:r>
              <a:rPr lang="de-AT" sz="2200" i="1" dirty="0" err="1">
                <a:solidFill>
                  <a:srgbClr val="0070C0"/>
                </a:solidFill>
              </a:rPr>
              <a:t>knowledge</a:t>
            </a:r>
            <a:r>
              <a:rPr lang="de-AT" sz="2200" i="1" dirty="0">
                <a:solidFill>
                  <a:srgbClr val="0070C0"/>
                </a:solidFill>
              </a:rPr>
              <a:t>, </a:t>
            </a:r>
            <a:r>
              <a:rPr lang="de-AT" sz="2200" i="1" dirty="0" err="1">
                <a:solidFill>
                  <a:srgbClr val="0070C0"/>
                </a:solidFill>
              </a:rPr>
              <a:t>improving</a:t>
            </a:r>
            <a:r>
              <a:rPr lang="de-AT" sz="2200" i="1" dirty="0">
                <a:solidFill>
                  <a:srgbClr val="0070C0"/>
                </a:solidFill>
              </a:rPr>
              <a:t> </a:t>
            </a:r>
            <a:r>
              <a:rPr lang="de-AT" sz="2200" i="1" dirty="0" err="1">
                <a:solidFill>
                  <a:srgbClr val="0070C0"/>
                </a:solidFill>
              </a:rPr>
              <a:t>accessibility</a:t>
            </a:r>
            <a:r>
              <a:rPr lang="de-AT" sz="2200" i="1" dirty="0">
                <a:solidFill>
                  <a:srgbClr val="0070C0"/>
                </a:solidFill>
              </a:rPr>
              <a:t> </a:t>
            </a:r>
            <a:r>
              <a:rPr lang="de-AT" sz="2200" i="1" dirty="0" err="1">
                <a:solidFill>
                  <a:srgbClr val="0070C0"/>
                </a:solidFill>
              </a:rPr>
              <a:t>to</a:t>
            </a:r>
            <a:r>
              <a:rPr lang="de-AT" sz="2200" i="1" dirty="0">
                <a:solidFill>
                  <a:srgbClr val="0070C0"/>
                </a:solidFill>
              </a:rPr>
              <a:t> </a:t>
            </a:r>
            <a:r>
              <a:rPr lang="de-AT" sz="2200" i="1" dirty="0" err="1">
                <a:solidFill>
                  <a:srgbClr val="0070C0"/>
                </a:solidFill>
              </a:rPr>
              <a:t>and</a:t>
            </a:r>
            <a:r>
              <a:rPr lang="de-AT" sz="2200" i="1" dirty="0">
                <a:solidFill>
                  <a:srgbClr val="0070C0"/>
                </a:solidFill>
              </a:rPr>
              <a:t> </a:t>
            </a:r>
            <a:r>
              <a:rPr lang="de-AT" sz="2200" i="1" dirty="0" err="1">
                <a:solidFill>
                  <a:srgbClr val="0070C0"/>
                </a:solidFill>
              </a:rPr>
              <a:t>re-usability</a:t>
            </a:r>
            <a:r>
              <a:rPr lang="de-AT" sz="2200" i="1" dirty="0">
                <a:solidFill>
                  <a:srgbClr val="0070C0"/>
                </a:solidFill>
              </a:rPr>
              <a:t> </a:t>
            </a:r>
            <a:r>
              <a:rPr lang="de-AT" sz="2200" i="1" dirty="0" err="1">
                <a:solidFill>
                  <a:srgbClr val="0070C0"/>
                </a:solidFill>
              </a:rPr>
              <a:t>of</a:t>
            </a:r>
            <a:r>
              <a:rPr lang="de-AT" sz="2200" i="1" dirty="0">
                <a:solidFill>
                  <a:srgbClr val="0070C0"/>
                </a:solidFill>
              </a:rPr>
              <a:t> </a:t>
            </a:r>
            <a:r>
              <a:rPr lang="de-AT" sz="2200" i="1" dirty="0" err="1">
                <a:solidFill>
                  <a:srgbClr val="0070C0"/>
                </a:solidFill>
              </a:rPr>
              <a:t>research</a:t>
            </a:r>
            <a:r>
              <a:rPr lang="de-AT" sz="2200" i="1" dirty="0">
                <a:solidFill>
                  <a:srgbClr val="0070C0"/>
                </a:solidFill>
              </a:rPr>
              <a:t> </a:t>
            </a:r>
            <a:r>
              <a:rPr lang="de-AT" sz="2200" i="1" dirty="0" err="1">
                <a:solidFill>
                  <a:srgbClr val="0070C0"/>
                </a:solidFill>
              </a:rPr>
              <a:t>outputs</a:t>
            </a:r>
            <a:r>
              <a:rPr lang="de-AT" sz="2200" i="1" dirty="0">
                <a:solidFill>
                  <a:srgbClr val="0070C0"/>
                </a:solidFill>
              </a:rPr>
              <a:t>.  </a:t>
            </a:r>
            <a:endParaRPr lang="de-AT" sz="2200" i="1" dirty="0" smtClean="0">
              <a:solidFill>
                <a:srgbClr val="0070C0"/>
              </a:solidFill>
            </a:endParaRPr>
          </a:p>
          <a:p>
            <a:r>
              <a:rPr lang="de-AT" sz="2200" i="1" dirty="0" smtClean="0">
                <a:solidFill>
                  <a:srgbClr val="0070C0"/>
                </a:solidFill>
              </a:rPr>
              <a:t>As </a:t>
            </a:r>
            <a:r>
              <a:rPr lang="de-AT" sz="2200" i="1" dirty="0">
                <a:solidFill>
                  <a:srgbClr val="0070C0"/>
                </a:solidFill>
              </a:rPr>
              <a:t>such </a:t>
            </a:r>
            <a:r>
              <a:rPr lang="de-AT" sz="2200" i="1" dirty="0" err="1">
                <a:solidFill>
                  <a:srgbClr val="0070C0"/>
                </a:solidFill>
              </a:rPr>
              <a:t>it</a:t>
            </a:r>
            <a:r>
              <a:rPr lang="de-AT" sz="2200" i="1" dirty="0">
                <a:solidFill>
                  <a:srgbClr val="0070C0"/>
                </a:solidFill>
              </a:rPr>
              <a:t> </a:t>
            </a:r>
            <a:r>
              <a:rPr lang="de-AT" sz="2200" i="1" dirty="0" err="1">
                <a:solidFill>
                  <a:srgbClr val="0070C0"/>
                </a:solidFill>
              </a:rPr>
              <a:t>should</a:t>
            </a:r>
            <a:r>
              <a:rPr lang="de-AT" sz="2200" i="1" dirty="0">
                <a:solidFill>
                  <a:srgbClr val="0070C0"/>
                </a:solidFill>
              </a:rPr>
              <a:t> also promote </a:t>
            </a:r>
            <a:r>
              <a:rPr lang="de-AT" sz="2200" i="1" dirty="0" err="1">
                <a:solidFill>
                  <a:srgbClr val="0070C0"/>
                </a:solidFill>
              </a:rPr>
              <a:t>and</a:t>
            </a:r>
            <a:r>
              <a:rPr lang="de-AT" sz="2200" i="1" dirty="0">
                <a:solidFill>
                  <a:srgbClr val="0070C0"/>
                </a:solidFill>
              </a:rPr>
              <a:t> </a:t>
            </a:r>
            <a:r>
              <a:rPr lang="de-AT" sz="2200" i="1" dirty="0" err="1">
                <a:solidFill>
                  <a:srgbClr val="0070C0"/>
                </a:solidFill>
              </a:rPr>
              <a:t>facilitate</a:t>
            </a:r>
            <a:r>
              <a:rPr lang="de-AT" sz="2200" i="1" dirty="0">
                <a:solidFill>
                  <a:srgbClr val="0070C0"/>
                </a:solidFill>
              </a:rPr>
              <a:t> </a:t>
            </a:r>
            <a:r>
              <a:rPr lang="de-AT" sz="2200" i="1" dirty="0" smtClean="0">
                <a:solidFill>
                  <a:srgbClr val="0070C0"/>
                </a:solidFill>
              </a:rPr>
              <a:t>Open </a:t>
            </a:r>
            <a:r>
              <a:rPr lang="de-AT" sz="2200" i="1" dirty="0">
                <a:solidFill>
                  <a:srgbClr val="0070C0"/>
                </a:solidFill>
              </a:rPr>
              <a:t>A</a:t>
            </a:r>
            <a:r>
              <a:rPr lang="de-AT" sz="2200" i="1" dirty="0" smtClean="0">
                <a:solidFill>
                  <a:srgbClr val="0070C0"/>
                </a:solidFill>
              </a:rPr>
              <a:t>ccess.</a:t>
            </a:r>
          </a:p>
          <a:p>
            <a:endParaRPr lang="de-AT" sz="2200" i="1" dirty="0">
              <a:solidFill>
                <a:srgbClr val="0070C0"/>
              </a:solidFill>
            </a:endParaRPr>
          </a:p>
          <a:p>
            <a:r>
              <a:rPr lang="de-AT" sz="2200" i="1" dirty="0">
                <a:solidFill>
                  <a:srgbClr val="0070C0"/>
                </a:solidFill>
              </a:rPr>
              <a:t>I </a:t>
            </a:r>
            <a:r>
              <a:rPr lang="de-AT" sz="2200" i="1" dirty="0" err="1">
                <a:solidFill>
                  <a:srgbClr val="0070C0"/>
                </a:solidFill>
              </a:rPr>
              <a:t>would</a:t>
            </a:r>
            <a:r>
              <a:rPr lang="de-AT" sz="2200" i="1" dirty="0">
                <a:solidFill>
                  <a:srgbClr val="0070C0"/>
                </a:solidFill>
              </a:rPr>
              <a:t> promote EOSC </a:t>
            </a:r>
            <a:r>
              <a:rPr lang="de-AT" sz="2200" i="1" dirty="0" err="1">
                <a:solidFill>
                  <a:srgbClr val="0070C0"/>
                </a:solidFill>
              </a:rPr>
              <a:t>giving</a:t>
            </a:r>
            <a:r>
              <a:rPr lang="de-AT" sz="2200" i="1" dirty="0">
                <a:solidFill>
                  <a:srgbClr val="0070C0"/>
                </a:solidFill>
              </a:rPr>
              <a:t> </a:t>
            </a:r>
            <a:r>
              <a:rPr lang="de-AT" sz="2200" i="1" dirty="0" err="1">
                <a:solidFill>
                  <a:srgbClr val="0070C0"/>
                </a:solidFill>
              </a:rPr>
              <a:t>visibility</a:t>
            </a:r>
            <a:r>
              <a:rPr lang="de-AT" sz="2200" i="1" dirty="0">
                <a:solidFill>
                  <a:srgbClr val="0070C0"/>
                </a:solidFill>
              </a:rPr>
              <a:t> </a:t>
            </a:r>
            <a:r>
              <a:rPr lang="de-AT" sz="2200" i="1" dirty="0" err="1">
                <a:solidFill>
                  <a:srgbClr val="0070C0"/>
                </a:solidFill>
              </a:rPr>
              <a:t>to</a:t>
            </a:r>
            <a:r>
              <a:rPr lang="de-AT" sz="2200" i="1" dirty="0">
                <a:solidFill>
                  <a:srgbClr val="0070C0"/>
                </a:solidFill>
              </a:rPr>
              <a:t> </a:t>
            </a:r>
            <a:r>
              <a:rPr lang="de-AT" sz="2200" i="1" dirty="0" err="1">
                <a:solidFill>
                  <a:srgbClr val="0070C0"/>
                </a:solidFill>
              </a:rPr>
              <a:t>early</a:t>
            </a:r>
            <a:r>
              <a:rPr lang="de-AT" sz="2200" i="1" dirty="0">
                <a:solidFill>
                  <a:srgbClr val="0070C0"/>
                </a:solidFill>
              </a:rPr>
              <a:t> </a:t>
            </a:r>
            <a:r>
              <a:rPr lang="de-AT" sz="2200" i="1" dirty="0" err="1">
                <a:solidFill>
                  <a:srgbClr val="0070C0"/>
                </a:solidFill>
              </a:rPr>
              <a:t>adopters</a:t>
            </a:r>
            <a:r>
              <a:rPr lang="de-AT" sz="2200" i="1" dirty="0">
                <a:solidFill>
                  <a:srgbClr val="0070C0"/>
                </a:solidFill>
              </a:rPr>
              <a:t> </a:t>
            </a:r>
            <a:r>
              <a:rPr lang="de-AT" sz="2200" i="1" dirty="0" err="1">
                <a:solidFill>
                  <a:srgbClr val="0070C0"/>
                </a:solidFill>
              </a:rPr>
              <a:t>use</a:t>
            </a:r>
            <a:r>
              <a:rPr lang="de-AT" sz="2200" i="1" dirty="0">
                <a:solidFill>
                  <a:srgbClr val="0070C0"/>
                </a:solidFill>
              </a:rPr>
              <a:t> </a:t>
            </a:r>
            <a:r>
              <a:rPr lang="de-AT" sz="2200" i="1" dirty="0" err="1">
                <a:solidFill>
                  <a:srgbClr val="0070C0"/>
                </a:solidFill>
              </a:rPr>
              <a:t>cases</a:t>
            </a:r>
            <a:r>
              <a:rPr lang="de-AT" sz="2200" i="1" dirty="0">
                <a:solidFill>
                  <a:srgbClr val="0070C0"/>
                </a:solidFill>
              </a:rPr>
              <a:t>, </a:t>
            </a:r>
            <a:r>
              <a:rPr lang="de-AT" sz="2200" i="1" dirty="0" err="1">
                <a:solidFill>
                  <a:srgbClr val="0070C0"/>
                </a:solidFill>
              </a:rPr>
              <a:t>showing</a:t>
            </a:r>
            <a:r>
              <a:rPr lang="de-AT" sz="2200" i="1" dirty="0">
                <a:solidFill>
                  <a:srgbClr val="0070C0"/>
                </a:solidFill>
              </a:rPr>
              <a:t> </a:t>
            </a:r>
            <a:r>
              <a:rPr lang="de-AT" sz="2200" i="1" dirty="0" err="1" smtClean="0">
                <a:solidFill>
                  <a:srgbClr val="0070C0"/>
                </a:solidFill>
              </a:rPr>
              <a:t>advantages</a:t>
            </a:r>
            <a:r>
              <a:rPr lang="de-AT" sz="2200" i="1" dirty="0" smtClean="0">
                <a:solidFill>
                  <a:srgbClr val="0070C0"/>
                </a:solidFill>
              </a:rPr>
              <a:t> </a:t>
            </a:r>
            <a:r>
              <a:rPr lang="de-AT" sz="2200" i="1" dirty="0">
                <a:solidFill>
                  <a:srgbClr val="0070C0"/>
                </a:solidFill>
              </a:rPr>
              <a:t>in </a:t>
            </a:r>
            <a:r>
              <a:rPr lang="de-AT" sz="2200" i="1" dirty="0" err="1">
                <a:solidFill>
                  <a:srgbClr val="0070C0"/>
                </a:solidFill>
              </a:rPr>
              <a:t>concrete</a:t>
            </a:r>
            <a:r>
              <a:rPr lang="de-AT" sz="2200" i="1" dirty="0">
                <a:solidFill>
                  <a:srgbClr val="0070C0"/>
                </a:solidFill>
              </a:rPr>
              <a:t>,  also </a:t>
            </a:r>
            <a:r>
              <a:rPr lang="de-AT" sz="2200" i="1" dirty="0" err="1">
                <a:solidFill>
                  <a:srgbClr val="0070C0"/>
                </a:solidFill>
              </a:rPr>
              <a:t>through</a:t>
            </a:r>
            <a:r>
              <a:rPr lang="de-AT" sz="2200" i="1" dirty="0">
                <a:solidFill>
                  <a:srgbClr val="0070C0"/>
                </a:solidFill>
              </a:rPr>
              <a:t> </a:t>
            </a:r>
            <a:r>
              <a:rPr lang="de-AT" sz="2200" i="1" dirty="0" err="1">
                <a:solidFill>
                  <a:srgbClr val="0070C0"/>
                </a:solidFill>
              </a:rPr>
              <a:t>dedicated</a:t>
            </a:r>
            <a:r>
              <a:rPr lang="de-AT" sz="2200" i="1" dirty="0">
                <a:solidFill>
                  <a:srgbClr val="0070C0"/>
                </a:solidFill>
              </a:rPr>
              <a:t> </a:t>
            </a:r>
            <a:r>
              <a:rPr lang="de-AT" sz="2200" i="1" dirty="0" err="1">
                <a:solidFill>
                  <a:srgbClr val="0070C0"/>
                </a:solidFill>
              </a:rPr>
              <a:t>hands</a:t>
            </a:r>
            <a:r>
              <a:rPr lang="de-AT" sz="2200" i="1" dirty="0">
                <a:solidFill>
                  <a:srgbClr val="0070C0"/>
                </a:solidFill>
              </a:rPr>
              <a:t>-on </a:t>
            </a:r>
            <a:r>
              <a:rPr lang="de-AT" sz="2200" i="1" dirty="0" err="1" smtClean="0">
                <a:solidFill>
                  <a:srgbClr val="0070C0"/>
                </a:solidFill>
              </a:rPr>
              <a:t>training</a:t>
            </a:r>
            <a:r>
              <a:rPr lang="de-AT" sz="2200" i="1" dirty="0" smtClean="0">
                <a:solidFill>
                  <a:srgbClr val="0070C0"/>
                </a:solidFill>
              </a:rPr>
              <a:t>“.</a:t>
            </a:r>
            <a:endParaRPr lang="de-AT" sz="2200" i="1" dirty="0">
              <a:solidFill>
                <a:srgbClr val="0070C0"/>
              </a:solidFill>
            </a:endParaRPr>
          </a:p>
          <a:p>
            <a:endParaRPr lang="de-AT" sz="1600" dirty="0"/>
          </a:p>
          <a:p>
            <a:pPr algn="just"/>
            <a:endParaRPr lang="en-US" sz="1600" dirty="0">
              <a:solidFill>
                <a:srgbClr val="0070C0"/>
              </a:solidFill>
            </a:endParaRPr>
          </a:p>
          <a:p>
            <a:pPr algn="just"/>
            <a:r>
              <a:rPr lang="en-US" sz="1600" dirty="0" smtClean="0">
                <a:solidFill>
                  <a:srgbClr val="0070C0"/>
                </a:solidFill>
              </a:rPr>
              <a:t> </a:t>
            </a:r>
            <a:endParaRPr lang="en-US" sz="1600" dirty="0">
              <a:solidFill>
                <a:srgbClr val="0070C0"/>
              </a:solidFill>
            </a:endParaRPr>
          </a:p>
        </p:txBody>
      </p:sp>
      <p:pic>
        <p:nvPicPr>
          <p:cNvPr id="1026" name="Picture 2" descr="https://eosc18-ati.univie.ac.at/fileadmin/_processed_/csm_Donatella_Castelli_3cc7f97d0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636" y="1758696"/>
            <a:ext cx="1522133" cy="1243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9998952"/>
      </p:ext>
    </p:extLst>
  </p:cSld>
  <p:clrMapOvr>
    <a:masterClrMapping/>
  </p:clrMapOvr>
  <p:timing>
    <p:tnLst>
      <p:par>
        <p:cTn id="1" dur="indefinite" restart="never" nodeType="tmRoot"/>
      </p:par>
    </p:tnLst>
  </p:timing>
</p:sld>
</file>

<file path=ppt/theme/theme1.xml><?xml version="1.0" encoding="utf-8"?>
<a:theme xmlns:a="http://schemas.openxmlformats.org/drawingml/2006/main" name="BMBWF-16x9">
  <a:themeElements>
    <a:clrScheme name="Republik-AT">
      <a:dk1>
        <a:srgbClr val="000000"/>
      </a:dk1>
      <a:lt1>
        <a:srgbClr val="E6EFF3"/>
      </a:lt1>
      <a:dk2>
        <a:srgbClr val="E6320F"/>
      </a:dk2>
      <a:lt2>
        <a:srgbClr val="FFFFFF"/>
      </a:lt2>
      <a:accent1>
        <a:srgbClr val="CA0237"/>
      </a:accent1>
      <a:accent2>
        <a:srgbClr val="5FB564"/>
      </a:accent2>
      <a:accent3>
        <a:srgbClr val="950F53"/>
      </a:accent3>
      <a:accent4>
        <a:srgbClr val="F59C00"/>
      </a:accent4>
      <a:accent5>
        <a:srgbClr val="3BACBE"/>
      </a:accent5>
      <a:accent6>
        <a:srgbClr val="BCCF00"/>
      </a:accent6>
      <a:hlink>
        <a:srgbClr val="1C1C1C"/>
      </a:hlink>
      <a:folHlink>
        <a:srgbClr val="636362"/>
      </a:folHlink>
    </a:clrScheme>
    <a:fontScheme name="BKA2018-Schriften">
      <a:majorFont>
        <a:latin typeface="Corbel"/>
        <a:ea typeface=""/>
        <a:cs typeface=""/>
      </a:majorFont>
      <a:minorFont>
        <a:latin typeface="Corbel"/>
        <a:ea typeface=""/>
        <a:cs typeface=""/>
      </a:minorFont>
    </a:fontScheme>
    <a:fmtScheme name="Klarhei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f:fields xmlns:f="http://schemas.fabasoft.com/folio/2007/fields">
  <f:record>
    <f:field ref="objname" par="" text="BMBWF-16x9" edit="true"/>
    <f:field ref="objsubject" par="" text="" edit="true"/>
    <f:field ref="objcreatedby" par="" text="Schüller, Karin"/>
    <f:field ref="objcreatedat" par="" date="2018-09-06T11:08:25" text="06.09.2018 11:08:25"/>
    <f:field ref="objchangedby" par="" text="Schüller, Karin"/>
    <f:field ref="objmodifiedat" par="" date="2018-09-06T11:08:25" text="06.09.2018 11:08:25"/>
    <f:field ref="doc_FSCFOLIO_1_1001_FieldDocumentNumber" par="" text=""/>
    <f:field ref="doc_FSCFOLIO_1_1001_FieldSubject" par="" text="" edit="true"/>
    <f:field ref="FSCFOLIO_1_1001_FieldCurrentUser" par="" text="Karin Schüller"/>
    <f:field ref="CCAPRECONFIG_15_1001_Objektname" par="" text="BMBWF-16x9" edit="true"/>
    <f:field ref="CCAPRECONFIG_15_1001_Objektname" par="" text="BMBWF-16x9" edit="true"/>
    <f:field ref="EIBPRECONFIG_1_1001_FieldEIBAttachments" par="" text=""/>
    <f:field ref="EIBPRECONFIG_1_1001_FieldEIBNextFiles" par="" text=""/>
    <f:field ref="EIBPRECONFIG_1_1001_FieldEIBPreviousFiles" par="" text=""/>
    <f:field ref="EIBPRECONFIG_1_1001_FieldEIBRelatedFiles" par="" text=""/>
    <f:field ref="EIBPRECONFIG_1_1001_FieldEIBCompletedOrdinals" par="" text=""/>
    <f:field ref="EIBPRECONFIG_1_1001_FieldEIBOUAddr" par="" text=" ,  "/>
    <f:field ref="EIBPRECONFIG_1_1001_FieldEIBRecipients" par="" text=""/>
    <f:field ref="EIBPRECONFIG_1_1001_FieldEIBSignatures" par="" text=""/>
    <f:field ref="EIBPRECONFIG_1_1001_FieldCCAAddrAbschriftsbemerkung" par="" text=""/>
    <f:field ref="EIBPRECONFIG_1_1001_FieldCCAAddrAdresse" par="" text=""/>
    <f:field ref="EIBPRECONFIG_1_1001_FieldCCAAddrPostalischeAdresse" par="" text=""/>
    <f:field ref="EIBPRECONFIG_1_1001_FieldCCAIncomingSubject" par="" text=""/>
    <f:field ref="EIBPRECONFIG_1_1001_FieldCCAPersonalSubjAddress" par="" text=""/>
    <f:field ref="EIBPRECONFIG_1_1001_FieldCCASubfileSubject" par="" text=""/>
    <f:field ref="EIBPRECONFIG_1_1001_FieldCCASubject" par="" text=""/>
    <f:field ref="EIBVFGH_15_1700_FieldPartPlaintiffList" par="" text=""/>
    <f:field ref="EIBVFGH_15_1700_FieldGoesOutToList" par="" text=""/>
  </f:record>
  <f:display par="" text="Allgemein">
    <f:field ref="EIBPRECONFIG_1_1001_FieldCCAAddrAbschriftsbemerkung" text="Abschriftsbemerkung"/>
    <f:field ref="EIBPRECONFIG_1_1001_FieldCCAAddrAdresse" text="Adresse"/>
    <f:field ref="EIBPRECONFIG_1_1001_FieldCCAPersonalSubjAddress" text="Adresse (Namenszahl)"/>
    <f:field ref="EIBPRECONFIG_1_1001_FieldEIBOUAddr" text="Adresse der OE"/>
    <f:field ref="FSCFOLIO_1_1001_FieldCurrentUser" text="Aktueller Benutzer"/>
    <f:field ref="objsubject" text="Anmerkungen"/>
    <f:field ref="EIBPRECONFIG_1_1001_FieldEIBAttachments" text="Beilagen"/>
    <f:field ref="EIBPRECONFIG_1_1001_FieldCCASubfileSubject" text="Betreff des Geschäftsstücks"/>
    <f:field ref="EIBPRECONFIG_1_1001_FieldEIBRelatedFiles" text="Bezugszahlen"/>
    <f:field ref="EIBPRECONFIG_1_1001_FieldEIBRecipients" text="Empfänger"/>
    <f:field ref="EIBVFGH_15_1700_FieldGoesOutToList" text="Ergeht an Liste"/>
    <f:field ref="objcreatedat" text="Erzeugt am/um"/>
    <f:field ref="objcreatedby" text="Erzeugt von"/>
    <f:field ref="EIBPRECONFIG_1_1001_FieldCCAIncomingSubject" text="EST-Betreff"/>
    <f:field ref="EIBPRECONFIG_1_1001_FieldCCASubject" text="Gegenstand"/>
    <f:field ref="objmodifiedat" text="Letzte Änderung am/um"/>
    <f:field ref="objchangedby" text="Letzte Änderung von"/>
    <f:field ref="EIBVFGH_15_1700_FieldPartPlaintiffList" text="Liste der Antragsteller"/>
    <f:field ref="EIBPRECONFIG_1_1001_FieldEIBCompletedOrdinals" text="Miterledigte Akten"/>
    <f:field ref="EIBPRECONFIG_1_1001_FieldEIBNextFiles" text="Nachzahlen"/>
    <f:field ref="objname" text="Name"/>
    <f:field ref="CCAPRECONFIG_15_1001_Objektname" text="Objektname"/>
    <f:field ref="EIBPRECONFIG_1_1001_FieldCCAAddrPostalischeAdresse" text="PostalischeAdresse"/>
    <f:field ref="EIBPRECONFIG_1_1001_FieldEIBSignatures" text="Unterschriften"/>
    <f:field ref="EIBPRECONFIG_1_1001_FieldEIBPreviousFiles" text="Vorzahlen"/>
  </f:display>
  <f:display par="" text="Serienbrief">
    <f:field ref="doc_FSCFOLIO_1_1001_FieldSubject" text="Betreff"/>
    <f:field ref="doc_FSCFOLIO_1_1001_FieldDocumentNumber" text="Dokument Nummer"/>
  </f:display>
</f:fields>
</file>

<file path=customXml/itemProps1.xml><?xml version="1.0" encoding="utf-8"?>
<ds:datastoreItem xmlns:ds="http://schemas.openxmlformats.org/officeDocument/2006/customXml" ds:itemID="{4E8A9591-F074-446B-902F-511FF79C122F}">
  <ds:schemaRefs>
    <ds:schemaRef ds:uri="http://schemas.fabasoft.com/folio/2007/fields"/>
  </ds:schemaRefs>
</ds:datastoreItem>
</file>

<file path=docProps/app.xml><?xml version="1.0" encoding="utf-8"?>
<Properties xmlns="http://schemas.openxmlformats.org/officeDocument/2006/extended-properties" xmlns:vt="http://schemas.openxmlformats.org/officeDocument/2006/docPropsVTypes">
  <Template>BMBWF-16x9</Template>
  <TotalTime>0</TotalTime>
  <Words>1075</Words>
  <Application>Microsoft Office PowerPoint</Application>
  <PresentationFormat>Bildschirmpräsentation (16:9)</PresentationFormat>
  <Paragraphs>76</Paragraphs>
  <Slides>15</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15</vt:i4>
      </vt:variant>
    </vt:vector>
  </HeadingPairs>
  <TitlesOfParts>
    <vt:vector size="22" baseType="lpstr">
      <vt:lpstr>Arial</vt:lpstr>
      <vt:lpstr>Calibri</vt:lpstr>
      <vt:lpstr>Corbel</vt:lpstr>
      <vt:lpstr>Courier New</vt:lpstr>
      <vt:lpstr>Symbol</vt:lpstr>
      <vt:lpstr>Wingdings</vt:lpstr>
      <vt:lpstr>BMBWF-16x9</vt:lpstr>
      <vt:lpstr>The European Open Science Cloud Austria takes initiative</vt:lpstr>
      <vt:lpstr>The European Open Science Cloud. Domestic experiences vs the pan- European experiences</vt:lpstr>
      <vt:lpstr>Donatella Castelli</vt:lpstr>
      <vt:lpstr>Ingrid Dillo</vt:lpstr>
      <vt:lpstr>Stefan Hanslik</vt:lpstr>
      <vt:lpstr>Judith Rabfogel-Scheer</vt:lpstr>
      <vt:lpstr>Peter Stanchev</vt:lpstr>
      <vt:lpstr>Gabriele von Voigt</vt:lpstr>
      <vt:lpstr>Donatella Castelli</vt:lpstr>
      <vt:lpstr>Stefan Hanslik</vt:lpstr>
      <vt:lpstr>Ingrid Dillo</vt:lpstr>
      <vt:lpstr>Judith Rabfogel-Scheer</vt:lpstr>
      <vt:lpstr>Peter Stanchev</vt:lpstr>
      <vt:lpstr>Gabriele von Voigt</vt:lpstr>
      <vt:lpstr>The European Open Science Cloud Austria takes initiative</vt:lpstr>
    </vt:vector>
  </TitlesOfParts>
  <Company>bmwf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der Folienpräsentation maximal zweizeilig</dc:title>
  <dc:creator>Paolo Budroni</dc:creator>
  <cp:lastModifiedBy>Sanchez Solis Barbara</cp:lastModifiedBy>
  <cp:revision>82</cp:revision>
  <cp:lastPrinted>2018-07-05T18:23:58Z</cp:lastPrinted>
  <dcterms:created xsi:type="dcterms:W3CDTF">2018-09-13T13:42:24Z</dcterms:created>
  <dcterms:modified xsi:type="dcterms:W3CDTF">2018-10-29T13:57:58Z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FSC#EIBPRECONFIG@1.1001:EIBInternalApprovedAt">
    <vt:lpwstr/>
  </property>
  <property fmtid="{D5CDD505-2E9C-101B-9397-08002B2CF9AE}" pid="3" name="FSC#EIBPRECONFIG@1.1001:EIBInternalApprovedBy">
    <vt:lpwstr/>
  </property>
  <property fmtid="{D5CDD505-2E9C-101B-9397-08002B2CF9AE}" pid="4" name="FSC#EIBPRECONFIG@1.1001:EIBInternalApprovedByPostTitle">
    <vt:lpwstr/>
  </property>
  <property fmtid="{D5CDD505-2E9C-101B-9397-08002B2CF9AE}" pid="5" name="FSC#EIBPRECONFIG@1.1001:EIBSettlementApprovedBy">
    <vt:lpwstr/>
  </property>
  <property fmtid="{D5CDD505-2E9C-101B-9397-08002B2CF9AE}" pid="6" name="FSC#EIBPRECONFIG@1.1001:EIBSettlementApprovedByPostTitle">
    <vt:lpwstr/>
  </property>
  <property fmtid="{D5CDD505-2E9C-101B-9397-08002B2CF9AE}" pid="7" name="FSC#EIBPRECONFIG@1.1001:EIBApprovedAt">
    <vt:lpwstr/>
  </property>
  <property fmtid="{D5CDD505-2E9C-101B-9397-08002B2CF9AE}" pid="8" name="FSC#EIBPRECONFIG@1.1001:EIBApprovedBy">
    <vt:lpwstr/>
  </property>
  <property fmtid="{D5CDD505-2E9C-101B-9397-08002B2CF9AE}" pid="9" name="FSC#EIBPRECONFIG@1.1001:EIBApprovedBySubst">
    <vt:lpwstr/>
  </property>
  <property fmtid="{D5CDD505-2E9C-101B-9397-08002B2CF9AE}" pid="10" name="FSC#EIBPRECONFIG@1.1001:EIBApprovedByTitle">
    <vt:lpwstr/>
  </property>
  <property fmtid="{D5CDD505-2E9C-101B-9397-08002B2CF9AE}" pid="11" name="FSC#EIBPRECONFIG@1.1001:EIBApprovedByPostTitle">
    <vt:lpwstr/>
  </property>
  <property fmtid="{D5CDD505-2E9C-101B-9397-08002B2CF9AE}" pid="12" name="FSC#EIBPRECONFIG@1.1001:EIBDepartment">
    <vt:lpwstr>BMBWF - Admin (Ressortadministration BMBWF)</vt:lpwstr>
  </property>
  <property fmtid="{D5CDD505-2E9C-101B-9397-08002B2CF9AE}" pid="13" name="FSC#EIBPRECONFIG@1.1001:EIBDispatchedBy">
    <vt:lpwstr/>
  </property>
  <property fmtid="{D5CDD505-2E9C-101B-9397-08002B2CF9AE}" pid="14" name="FSC#EIBPRECONFIG@1.1001:EIBDispatchedByPostTitle">
    <vt:lpwstr/>
  </property>
  <property fmtid="{D5CDD505-2E9C-101B-9397-08002B2CF9AE}" pid="15" name="FSC#EIBPRECONFIG@1.1001:ExtRefInc">
    <vt:lpwstr/>
  </property>
  <property fmtid="{D5CDD505-2E9C-101B-9397-08002B2CF9AE}" pid="16" name="FSC#EIBPRECONFIG@1.1001:IncomingAddrdate">
    <vt:lpwstr/>
  </property>
  <property fmtid="{D5CDD505-2E9C-101B-9397-08002B2CF9AE}" pid="17" name="FSC#EIBPRECONFIG@1.1001:IncomingDelivery">
    <vt:lpwstr/>
  </property>
  <property fmtid="{D5CDD505-2E9C-101B-9397-08002B2CF9AE}" pid="18" name="FSC#EIBPRECONFIG@1.1001:OwnerEmail">
    <vt:lpwstr>karin.schueller@bmbwf.gv.at</vt:lpwstr>
  </property>
  <property fmtid="{D5CDD505-2E9C-101B-9397-08002B2CF9AE}" pid="19" name="FSC#EIBPRECONFIG@1.1001:OUEmail">
    <vt:lpwstr>ministerium@bmbwf.gv.at</vt:lpwstr>
  </property>
  <property fmtid="{D5CDD505-2E9C-101B-9397-08002B2CF9AE}" pid="20" name="FSC#EIBPRECONFIG@1.1001:OwnerGender">
    <vt:lpwstr>Weiblich</vt:lpwstr>
  </property>
  <property fmtid="{D5CDD505-2E9C-101B-9397-08002B2CF9AE}" pid="21" name="FSC#EIBPRECONFIG@1.1001:Priority">
    <vt:lpwstr>Nein</vt:lpwstr>
  </property>
  <property fmtid="{D5CDD505-2E9C-101B-9397-08002B2CF9AE}" pid="22" name="FSC#EIBPRECONFIG@1.1001:PreviousFiles">
    <vt:lpwstr/>
  </property>
  <property fmtid="{D5CDD505-2E9C-101B-9397-08002B2CF9AE}" pid="23" name="FSC#EIBPRECONFIG@1.1001:NextFiles">
    <vt:lpwstr/>
  </property>
  <property fmtid="{D5CDD505-2E9C-101B-9397-08002B2CF9AE}" pid="24" name="FSC#EIBPRECONFIG@1.1001:RelatedFiles">
    <vt:lpwstr/>
  </property>
  <property fmtid="{D5CDD505-2E9C-101B-9397-08002B2CF9AE}" pid="25" name="FSC#EIBPRECONFIG@1.1001:CompletedOrdinals">
    <vt:lpwstr/>
  </property>
  <property fmtid="{D5CDD505-2E9C-101B-9397-08002B2CF9AE}" pid="26" name="FSC#EIBPRECONFIG@1.1001:NrAttachments">
    <vt:lpwstr/>
  </property>
  <property fmtid="{D5CDD505-2E9C-101B-9397-08002B2CF9AE}" pid="27" name="FSC#EIBPRECONFIG@1.1001:Attachments">
    <vt:lpwstr/>
  </property>
  <property fmtid="{D5CDD505-2E9C-101B-9397-08002B2CF9AE}" pid="28" name="FSC#EIBPRECONFIG@1.1001:SubjectArea">
    <vt:lpwstr/>
  </property>
  <property fmtid="{D5CDD505-2E9C-101B-9397-08002B2CF9AE}" pid="29" name="FSC#EIBPRECONFIG@1.1001:Recipients">
    <vt:lpwstr/>
  </property>
  <property fmtid="{D5CDD505-2E9C-101B-9397-08002B2CF9AE}" pid="30" name="FSC#EIBPRECONFIG@1.1001:Classified">
    <vt:lpwstr/>
  </property>
  <property fmtid="{D5CDD505-2E9C-101B-9397-08002B2CF9AE}" pid="31" name="FSC#EIBPRECONFIG@1.1001:Deadline">
    <vt:lpwstr/>
  </property>
  <property fmtid="{D5CDD505-2E9C-101B-9397-08002B2CF9AE}" pid="32" name="FSC#EIBPRECONFIG@1.1001:SettlementSubj">
    <vt:lpwstr/>
  </property>
  <property fmtid="{D5CDD505-2E9C-101B-9397-08002B2CF9AE}" pid="33" name="FSC#EIBPRECONFIG@1.1001:OUAddr">
    <vt:lpwstr> ,  </vt:lpwstr>
  </property>
  <property fmtid="{D5CDD505-2E9C-101B-9397-08002B2CF9AE}" pid="34" name="FSC#EIBPRECONFIG@1.1001:OUDescr">
    <vt:lpwstr>Ressortadministrierung</vt:lpwstr>
  </property>
  <property fmtid="{D5CDD505-2E9C-101B-9397-08002B2CF9AE}" pid="35" name="FSC#EIBPRECONFIG@1.1001:Signatures">
    <vt:lpwstr/>
  </property>
  <property fmtid="{D5CDD505-2E9C-101B-9397-08002B2CF9AE}" pid="36" name="FSC#EIBPRECONFIG@1.1001:currentuser">
    <vt:lpwstr>COO.3000.100.1.132030</vt:lpwstr>
  </property>
  <property fmtid="{D5CDD505-2E9C-101B-9397-08002B2CF9AE}" pid="37" name="FSC#EIBPRECONFIG@1.1001:currentuserrolegroup">
    <vt:lpwstr>COO.3000.100.1.116161</vt:lpwstr>
  </property>
  <property fmtid="{D5CDD505-2E9C-101B-9397-08002B2CF9AE}" pid="38" name="FSC#EIBPRECONFIG@1.1001:currentuserroleposition">
    <vt:lpwstr>COO.1.1.1.12336</vt:lpwstr>
  </property>
  <property fmtid="{D5CDD505-2E9C-101B-9397-08002B2CF9AE}" pid="39" name="FSC#EIBPRECONFIG@1.1001:currentuserroot">
    <vt:lpwstr>COO.3000.110.2.1205201</vt:lpwstr>
  </property>
  <property fmtid="{D5CDD505-2E9C-101B-9397-08002B2CF9AE}" pid="40" name="FSC#EIBPRECONFIG@1.1001:toplevelobject">
    <vt:lpwstr/>
  </property>
  <property fmtid="{D5CDD505-2E9C-101B-9397-08002B2CF9AE}" pid="41" name="FSC#EIBPRECONFIG@1.1001:objchangedby">
    <vt:lpwstr>Karin Schüller</vt:lpwstr>
  </property>
  <property fmtid="{D5CDD505-2E9C-101B-9397-08002B2CF9AE}" pid="42" name="FSC#EIBPRECONFIG@1.1001:objchangedbyPostTitle">
    <vt:lpwstr/>
  </property>
  <property fmtid="{D5CDD505-2E9C-101B-9397-08002B2CF9AE}" pid="43" name="FSC#EIBPRECONFIG@1.1001:objchangedat">
    <vt:lpwstr>06.09.2018</vt:lpwstr>
  </property>
  <property fmtid="{D5CDD505-2E9C-101B-9397-08002B2CF9AE}" pid="44" name="FSC#EIBPRECONFIG@1.1001:objname">
    <vt:lpwstr>BMBWF-16x9</vt:lpwstr>
  </property>
  <property fmtid="{D5CDD505-2E9C-101B-9397-08002B2CF9AE}" pid="45" name="FSC#EIBPRECONFIG@1.1001:EIBProcessResponsiblePhone">
    <vt:lpwstr/>
  </property>
  <property fmtid="{D5CDD505-2E9C-101B-9397-08002B2CF9AE}" pid="46" name="FSC#EIBPRECONFIG@1.1001:EIBProcessResponsibleMail">
    <vt:lpwstr/>
  </property>
  <property fmtid="{D5CDD505-2E9C-101B-9397-08002B2CF9AE}" pid="47" name="FSC#EIBPRECONFIG@1.1001:EIBProcessResponsibleFax">
    <vt:lpwstr/>
  </property>
  <property fmtid="{D5CDD505-2E9C-101B-9397-08002B2CF9AE}" pid="48" name="FSC#EIBPRECONFIG@1.1001:EIBProcessResponsiblePostTitle">
    <vt:lpwstr/>
  </property>
  <property fmtid="{D5CDD505-2E9C-101B-9397-08002B2CF9AE}" pid="49" name="FSC#EIBPRECONFIG@1.1001:EIBProcessResponsible">
    <vt:lpwstr/>
  </property>
  <property fmtid="{D5CDD505-2E9C-101B-9397-08002B2CF9AE}" pid="50" name="FSC#EIBPRECONFIG@1.1001:OwnerPostTitle">
    <vt:lpwstr/>
  </property>
  <property fmtid="{D5CDD505-2E9C-101B-9397-08002B2CF9AE}" pid="51" name="FSC#EIBPRECONFIG@1.1001:IsFileAttachment">
    <vt:lpwstr>Nein</vt:lpwstr>
  </property>
  <property fmtid="{D5CDD505-2E9C-101B-9397-08002B2CF9AE}" pid="52" name="FSC#COOELAK@1.1001:Subject">
    <vt:lpwstr/>
  </property>
  <property fmtid="{D5CDD505-2E9C-101B-9397-08002B2CF9AE}" pid="53" name="FSC#COOELAK@1.1001:FileReference">
    <vt:lpwstr/>
  </property>
  <property fmtid="{D5CDD505-2E9C-101B-9397-08002B2CF9AE}" pid="54" name="FSC#COOELAK@1.1001:FileRefYear">
    <vt:lpwstr/>
  </property>
  <property fmtid="{D5CDD505-2E9C-101B-9397-08002B2CF9AE}" pid="55" name="FSC#COOELAK@1.1001:FileRefOrdinal">
    <vt:lpwstr/>
  </property>
  <property fmtid="{D5CDD505-2E9C-101B-9397-08002B2CF9AE}" pid="56" name="FSC#COOELAK@1.1001:FileRefOU">
    <vt:lpwstr/>
  </property>
  <property fmtid="{D5CDD505-2E9C-101B-9397-08002B2CF9AE}" pid="57" name="FSC#COOELAK@1.1001:Organization">
    <vt:lpwstr/>
  </property>
  <property fmtid="{D5CDD505-2E9C-101B-9397-08002B2CF9AE}" pid="58" name="FSC#COOELAK@1.1001:Owner">
    <vt:lpwstr>Karin Schüller</vt:lpwstr>
  </property>
  <property fmtid="{D5CDD505-2E9C-101B-9397-08002B2CF9AE}" pid="59" name="FSC#COOELAK@1.1001:OwnerExtension">
    <vt:lpwstr>2902</vt:lpwstr>
  </property>
  <property fmtid="{D5CDD505-2E9C-101B-9397-08002B2CF9AE}" pid="60" name="FSC#COOELAK@1.1001:OwnerFaxExtension">
    <vt:lpwstr>812902</vt:lpwstr>
  </property>
  <property fmtid="{D5CDD505-2E9C-101B-9397-08002B2CF9AE}" pid="61" name="FSC#COOELAK@1.1001:DispatchedBy">
    <vt:lpwstr/>
  </property>
  <property fmtid="{D5CDD505-2E9C-101B-9397-08002B2CF9AE}" pid="62" name="FSC#COOELAK@1.1001:DispatchedAt">
    <vt:lpwstr/>
  </property>
  <property fmtid="{D5CDD505-2E9C-101B-9397-08002B2CF9AE}" pid="63" name="FSC#COOELAK@1.1001:ApprovedBy">
    <vt:lpwstr/>
  </property>
  <property fmtid="{D5CDD505-2E9C-101B-9397-08002B2CF9AE}" pid="64" name="FSC#COOELAK@1.1001:ApprovedAt">
    <vt:lpwstr/>
  </property>
  <property fmtid="{D5CDD505-2E9C-101B-9397-08002B2CF9AE}" pid="65" name="FSC#COOELAK@1.1001:Department">
    <vt:lpwstr>BMBWF - Admin (Ressortadministration BMBWF)</vt:lpwstr>
  </property>
  <property fmtid="{D5CDD505-2E9C-101B-9397-08002B2CF9AE}" pid="66" name="FSC#COOELAK@1.1001:CreatedAt">
    <vt:lpwstr>06.09.2018</vt:lpwstr>
  </property>
  <property fmtid="{D5CDD505-2E9C-101B-9397-08002B2CF9AE}" pid="67" name="FSC#COOELAK@1.1001:OU">
    <vt:lpwstr>BMBWF - Admin (Ressortadministration BMBWF)</vt:lpwstr>
  </property>
  <property fmtid="{D5CDD505-2E9C-101B-9397-08002B2CF9AE}" pid="68" name="FSC#COOELAK@1.1001:Priority">
    <vt:lpwstr> ()</vt:lpwstr>
  </property>
  <property fmtid="{D5CDD505-2E9C-101B-9397-08002B2CF9AE}" pid="69" name="FSC#COOELAK@1.1001:ObjBarCode">
    <vt:lpwstr>*COO.3000.110.7.12430635*</vt:lpwstr>
  </property>
  <property fmtid="{D5CDD505-2E9C-101B-9397-08002B2CF9AE}" pid="70" name="FSC#COOELAK@1.1001:RefBarCode">
    <vt:lpwstr/>
  </property>
  <property fmtid="{D5CDD505-2E9C-101B-9397-08002B2CF9AE}" pid="71" name="FSC#COOELAK@1.1001:FileRefBarCode">
    <vt:lpwstr>**</vt:lpwstr>
  </property>
  <property fmtid="{D5CDD505-2E9C-101B-9397-08002B2CF9AE}" pid="72" name="FSC#COOELAK@1.1001:ExternalRef">
    <vt:lpwstr/>
  </property>
  <property fmtid="{D5CDD505-2E9C-101B-9397-08002B2CF9AE}" pid="73" name="FSC#COOELAK@1.1001:IncomingNumber">
    <vt:lpwstr/>
  </property>
  <property fmtid="{D5CDD505-2E9C-101B-9397-08002B2CF9AE}" pid="74" name="FSC#COOELAK@1.1001:IncomingSubject">
    <vt:lpwstr/>
  </property>
  <property fmtid="{D5CDD505-2E9C-101B-9397-08002B2CF9AE}" pid="75" name="FSC#COOELAK@1.1001:ProcessResponsible">
    <vt:lpwstr/>
  </property>
  <property fmtid="{D5CDD505-2E9C-101B-9397-08002B2CF9AE}" pid="76" name="FSC#COOELAK@1.1001:ProcessResponsiblePhone">
    <vt:lpwstr/>
  </property>
  <property fmtid="{D5CDD505-2E9C-101B-9397-08002B2CF9AE}" pid="77" name="FSC#COOELAK@1.1001:ProcessResponsibleMail">
    <vt:lpwstr/>
  </property>
  <property fmtid="{D5CDD505-2E9C-101B-9397-08002B2CF9AE}" pid="78" name="FSC#COOELAK@1.1001:ProcessResponsibleFax">
    <vt:lpwstr/>
  </property>
  <property fmtid="{D5CDD505-2E9C-101B-9397-08002B2CF9AE}" pid="79" name="FSC#COOELAK@1.1001:ApproverFirstName">
    <vt:lpwstr/>
  </property>
  <property fmtid="{D5CDD505-2E9C-101B-9397-08002B2CF9AE}" pid="80" name="FSC#COOELAK@1.1001:ApproverSurName">
    <vt:lpwstr/>
  </property>
  <property fmtid="{D5CDD505-2E9C-101B-9397-08002B2CF9AE}" pid="81" name="FSC#COOELAK@1.1001:ApproverTitle">
    <vt:lpwstr/>
  </property>
  <property fmtid="{D5CDD505-2E9C-101B-9397-08002B2CF9AE}" pid="82" name="FSC#COOELAK@1.1001:ExternalDate">
    <vt:lpwstr/>
  </property>
  <property fmtid="{D5CDD505-2E9C-101B-9397-08002B2CF9AE}" pid="83" name="FSC#COOELAK@1.1001:SettlementApprovedAt">
    <vt:lpwstr/>
  </property>
  <property fmtid="{D5CDD505-2E9C-101B-9397-08002B2CF9AE}" pid="84" name="FSC#COOELAK@1.1001:BaseNumber">
    <vt:lpwstr/>
  </property>
  <property fmtid="{D5CDD505-2E9C-101B-9397-08002B2CF9AE}" pid="85" name="FSC#COOELAK@1.1001:CurrentUserRolePos">
    <vt:lpwstr>Ressort-Administration</vt:lpwstr>
  </property>
  <property fmtid="{D5CDD505-2E9C-101B-9397-08002B2CF9AE}" pid="86" name="FSC#COOELAK@1.1001:CurrentUserEmail">
    <vt:lpwstr>karin.schueller@bmbwf.gv.at</vt:lpwstr>
  </property>
  <property fmtid="{D5CDD505-2E9C-101B-9397-08002B2CF9AE}" pid="87" name="FSC#ELAKGOV@1.1001:PersonalSubjGender">
    <vt:lpwstr/>
  </property>
  <property fmtid="{D5CDD505-2E9C-101B-9397-08002B2CF9AE}" pid="88" name="FSC#ELAKGOV@1.1001:PersonalSubjFirstName">
    <vt:lpwstr/>
  </property>
  <property fmtid="{D5CDD505-2E9C-101B-9397-08002B2CF9AE}" pid="89" name="FSC#ELAKGOV@1.1001:PersonalSubjSurName">
    <vt:lpwstr/>
  </property>
  <property fmtid="{D5CDD505-2E9C-101B-9397-08002B2CF9AE}" pid="90" name="FSC#ELAKGOV@1.1001:PersonalSubjSalutation">
    <vt:lpwstr/>
  </property>
  <property fmtid="{D5CDD505-2E9C-101B-9397-08002B2CF9AE}" pid="91" name="FSC#ELAKGOV@1.1001:PersonalSubjAddress">
    <vt:lpwstr/>
  </property>
  <property fmtid="{D5CDD505-2E9C-101B-9397-08002B2CF9AE}" pid="92" name="FSC#ATSTATECFG@1.1001:Office">
    <vt:lpwstr/>
  </property>
  <property fmtid="{D5CDD505-2E9C-101B-9397-08002B2CF9AE}" pid="93" name="FSC#ATSTATECFG@1.1001:Agent">
    <vt:lpwstr/>
  </property>
  <property fmtid="{D5CDD505-2E9C-101B-9397-08002B2CF9AE}" pid="94" name="FSC#ATSTATECFG@1.1001:AgentPhone">
    <vt:lpwstr/>
  </property>
  <property fmtid="{D5CDD505-2E9C-101B-9397-08002B2CF9AE}" pid="95" name="FSC#ATSTATECFG@1.1001:DepartmentFax">
    <vt:lpwstr/>
  </property>
  <property fmtid="{D5CDD505-2E9C-101B-9397-08002B2CF9AE}" pid="96" name="FSC#ATSTATECFG@1.1001:DepartmentEmail">
    <vt:lpwstr/>
  </property>
  <property fmtid="{D5CDD505-2E9C-101B-9397-08002B2CF9AE}" pid="97" name="FSC#ATSTATECFG@1.1001:SubfileDate">
    <vt:lpwstr/>
  </property>
  <property fmtid="{D5CDD505-2E9C-101B-9397-08002B2CF9AE}" pid="98" name="FSC#ATSTATECFG@1.1001:SubfileSubject">
    <vt:lpwstr/>
  </property>
  <property fmtid="{D5CDD505-2E9C-101B-9397-08002B2CF9AE}" pid="99" name="FSC#ATSTATECFG@1.1001:DepartmentZipCode">
    <vt:lpwstr/>
  </property>
  <property fmtid="{D5CDD505-2E9C-101B-9397-08002B2CF9AE}" pid="100" name="FSC#ATSTATECFG@1.1001:DepartmentCountry">
    <vt:lpwstr/>
  </property>
  <property fmtid="{D5CDD505-2E9C-101B-9397-08002B2CF9AE}" pid="101" name="FSC#ATSTATECFG@1.1001:DepartmentCity">
    <vt:lpwstr/>
  </property>
  <property fmtid="{D5CDD505-2E9C-101B-9397-08002B2CF9AE}" pid="102" name="FSC#ATSTATECFG@1.1001:DepartmentStreet">
    <vt:lpwstr/>
  </property>
  <property fmtid="{D5CDD505-2E9C-101B-9397-08002B2CF9AE}" pid="103" name="FSC#ATSTATECFG@1.1001:DepartmentDVR">
    <vt:lpwstr/>
  </property>
  <property fmtid="{D5CDD505-2E9C-101B-9397-08002B2CF9AE}" pid="104" name="FSC#ATSTATECFG@1.1001:DepartmentUID">
    <vt:lpwstr/>
  </property>
  <property fmtid="{D5CDD505-2E9C-101B-9397-08002B2CF9AE}" pid="105" name="FSC#ATSTATECFG@1.1001:SubfileReference">
    <vt:lpwstr/>
  </property>
  <property fmtid="{D5CDD505-2E9C-101B-9397-08002B2CF9AE}" pid="106" name="FSC#ATSTATECFG@1.1001:Clause">
    <vt:lpwstr/>
  </property>
  <property fmtid="{D5CDD505-2E9C-101B-9397-08002B2CF9AE}" pid="107" name="FSC#ATSTATECFG@1.1001:ApprovedSignature">
    <vt:lpwstr/>
  </property>
  <property fmtid="{D5CDD505-2E9C-101B-9397-08002B2CF9AE}" pid="108" name="FSC#ATSTATECFG@1.1001:BankAccount">
    <vt:lpwstr/>
  </property>
  <property fmtid="{D5CDD505-2E9C-101B-9397-08002B2CF9AE}" pid="109" name="FSC#ATSTATECFG@1.1001:BankAccountOwner">
    <vt:lpwstr/>
  </property>
  <property fmtid="{D5CDD505-2E9C-101B-9397-08002B2CF9AE}" pid="110" name="FSC#ATSTATECFG@1.1001:BankInstitute">
    <vt:lpwstr/>
  </property>
  <property fmtid="{D5CDD505-2E9C-101B-9397-08002B2CF9AE}" pid="111" name="FSC#ATSTATECFG@1.1001:BankAccountID">
    <vt:lpwstr/>
  </property>
  <property fmtid="{D5CDD505-2E9C-101B-9397-08002B2CF9AE}" pid="112" name="FSC#ATSTATECFG@1.1001:BankAccountIBAN">
    <vt:lpwstr/>
  </property>
  <property fmtid="{D5CDD505-2E9C-101B-9397-08002B2CF9AE}" pid="113" name="FSC#ATSTATECFG@1.1001:BankAccountBIC">
    <vt:lpwstr/>
  </property>
  <property fmtid="{D5CDD505-2E9C-101B-9397-08002B2CF9AE}" pid="114" name="FSC#ATSTATECFG@1.1001:BankName">
    <vt:lpwstr/>
  </property>
  <property fmtid="{D5CDD505-2E9C-101B-9397-08002B2CF9AE}" pid="115" name="FSC#COOELAK@1.1001:ObjectAddressees">
    <vt:lpwstr/>
  </property>
  <property fmtid="{D5CDD505-2E9C-101B-9397-08002B2CF9AE}" pid="116" name="FSC#ATPRECONFIG@1.1001:ChargePreview">
    <vt:lpwstr/>
  </property>
  <property fmtid="{D5CDD505-2E9C-101B-9397-08002B2CF9AE}" pid="117" name="FSC#ATSTATECFG@1.1001:ExternalFile">
    <vt:lpwstr/>
  </property>
  <property fmtid="{D5CDD505-2E9C-101B-9397-08002B2CF9AE}" pid="118" name="FSC#COOSYSTEM@1.1:Container">
    <vt:lpwstr>COO.3000.110.7.12430635</vt:lpwstr>
  </property>
  <property fmtid="{D5CDD505-2E9C-101B-9397-08002B2CF9AE}" pid="119" name="FSC#FSCFOLIO@1.1001:docpropproject">
    <vt:lpwstr/>
  </property>
</Properties>
</file>