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"/>
  </p:notesMasterIdLst>
  <p:sldIdLst>
    <p:sldId id="256" r:id="rId2"/>
    <p:sldId id="423" r:id="rId3"/>
    <p:sldId id="424" r:id="rId4"/>
    <p:sldId id="427" r:id="rId5"/>
    <p:sldId id="426" r:id="rId6"/>
    <p:sldId id="381" r:id="rId7"/>
    <p:sldId id="425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54E279"/>
    <a:srgbClr val="E9D1DD"/>
    <a:srgbClr val="EDF0E4"/>
    <a:srgbClr val="E1F3E3"/>
    <a:srgbClr val="FFFF66"/>
    <a:srgbClr val="DAEBF2"/>
    <a:srgbClr val="F2EFF2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572" autoAdjust="0"/>
  </p:normalViewPr>
  <p:slideViewPr>
    <p:cSldViewPr>
      <p:cViewPr varScale="1">
        <p:scale>
          <a:sx n="50" d="100"/>
          <a:sy n="50" d="100"/>
        </p:scale>
        <p:origin x="20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4546A2-3693-4674-8978-F3A065975D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154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46A2-3693-4674-8978-F3A065975DD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08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GB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11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Elli: break up into two?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35AA-76DE-438E-8867-3656EEDC4A8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4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718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</a:rPr>
              <a:t>UCL </a:t>
            </a:r>
            <a:r>
              <a:rPr lang="en-GB" b="1" dirty="0" smtClean="0">
                <a:solidFill>
                  <a:schemeClr val="bg1"/>
                </a:solidFill>
              </a:rPr>
              <a:t>LIBRARY</a:t>
            </a:r>
            <a:r>
              <a:rPr lang="en-GB" b="1" baseline="0" dirty="0" smtClean="0">
                <a:solidFill>
                  <a:schemeClr val="bg1"/>
                </a:solidFill>
              </a:rPr>
              <a:t> SERVICES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2B5E5E-4689-49CD-AEC0-B1C1F4CF0D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5CBF-37EA-49BA-A281-D6CB1F8F96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C536-C560-408C-9983-EB1D7B02F1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73B1-DCE9-405B-906D-0AE9CBC0EC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2728"/>
            <a:ext cx="8229600" cy="828000"/>
          </a:xfrm>
        </p:spPr>
        <p:txBody>
          <a:bodyPr>
            <a:normAutofit/>
          </a:bodyPr>
          <a:lstStyle>
            <a:lvl1pPr algn="l">
              <a:defRPr sz="3600" b="1"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2F806-6850-4771-AAC5-3F643A9B84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22/11/2018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92" y="6530488"/>
            <a:ext cx="1407140" cy="1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7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F890-8D52-4FFF-B166-9BAAAC9CA4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91C-341E-44D6-98C8-B2A88FC8BB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4D68-F56A-4B27-81A6-4C6DF7B09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E1BA-F27D-49FA-BECF-06F2795788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241B-8545-4649-81AE-0DA48C938C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4F6C-FD61-4369-8707-A3770470D4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904A-293F-409E-AEE5-C53255E41B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72AD-9D11-4FB0-849B-88BBE77E87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2B5E5E-4689-49CD-AEC0-B1C1F4CF0D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6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ayris@u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ru.org/publications/open-science-and-its-role-in-universities-a-roadmap-for-cultural-chan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-rdm.e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951" y="1656121"/>
            <a:ext cx="8496300" cy="2304256"/>
          </a:xfrm>
        </p:spPr>
        <p:txBody>
          <a:bodyPr/>
          <a:lstStyle/>
          <a:p>
            <a:r>
              <a:rPr lang="en-GB" sz="3600" dirty="0" smtClean="0"/>
              <a:t>Open Scholarship: the Role and Importance of the European Open Science Cloud (EOSC)</a:t>
            </a:r>
            <a:endParaRPr lang="en-GB" sz="3600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625" y="3403174"/>
            <a:ext cx="8496300" cy="31824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Dr Paul Ayris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Pro-Vice-Provost (UCL Library Services)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CEO, UCL Press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GB" sz="19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E-mail: </a:t>
            </a:r>
            <a:r>
              <a:rPr lang="en-GB" sz="1900" dirty="0" smtClean="0">
                <a:hlinkClick r:id="rId3"/>
              </a:rPr>
              <a:t>p.ayris@ucl.ac.uk</a:t>
            </a:r>
            <a:endParaRPr lang="en-GB" sz="19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Twitter: @ucylpay </a:t>
            </a:r>
            <a:endParaRPr lang="en-GB" sz="4000" dirty="0" smtClean="0"/>
          </a:p>
          <a:p>
            <a:pPr eaLnBrk="1" hangingPunct="1">
              <a:lnSpc>
                <a:spcPct val="90000"/>
              </a:lnSpc>
            </a:pPr>
            <a:endParaRPr lang="en-GB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40347"/>
            <a:ext cx="1125491" cy="44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4444" t="33445" r="28468" b="8927"/>
          <a:stretch/>
        </p:blipFill>
        <p:spPr bwMode="auto">
          <a:xfrm>
            <a:off x="395536" y="1268760"/>
            <a:ext cx="8179369" cy="3117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6487" t="62016" r="28411" b="9402"/>
          <a:stretch/>
        </p:blipFill>
        <p:spPr bwMode="auto">
          <a:xfrm>
            <a:off x="1879639" y="4369390"/>
            <a:ext cx="6676970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1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927" y="3068960"/>
            <a:ext cx="4863271" cy="2452604"/>
          </a:xfrm>
        </p:spPr>
        <p:txBody>
          <a:bodyPr/>
          <a:lstStyle/>
          <a:p>
            <a:r>
              <a:rPr lang="en-GB" sz="2000" dirty="0" smtClean="0"/>
              <a:t>LERU has produced an Open Science Roadmap for universities</a:t>
            </a:r>
          </a:p>
          <a:p>
            <a:r>
              <a:rPr lang="en-GB" sz="2000" dirty="0" smtClean="0"/>
              <a:t>Launched on 12 June 2018 at </a:t>
            </a: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www.leru.org/publications/open-science-and-its-role-in-universities-a-roadmap-for-cultural-change</a:t>
            </a:r>
            <a:endParaRPr lang="en-GB" sz="2000" dirty="0" smtClean="0"/>
          </a:p>
          <a:p>
            <a:r>
              <a:rPr lang="en-GB" sz="2000" dirty="0" smtClean="0"/>
              <a:t>41 Recommendations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12088" y="6337300"/>
            <a:ext cx="1008062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t="24096" b="30411"/>
          <a:stretch/>
        </p:blipFill>
        <p:spPr bwMode="auto">
          <a:xfrm>
            <a:off x="428810" y="920334"/>
            <a:ext cx="5007286" cy="157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/>
          <a:srcRect l="48359" t="14333" r="1452" b="18986"/>
          <a:stretch/>
        </p:blipFill>
        <p:spPr bwMode="auto">
          <a:xfrm>
            <a:off x="5436096" y="2636912"/>
            <a:ext cx="341820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9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LERU Recommendations for FAIR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92698"/>
              </p:ext>
            </p:extLst>
          </p:nvPr>
        </p:nvGraphicFramePr>
        <p:xfrm>
          <a:off x="398711" y="1700808"/>
          <a:ext cx="8352928" cy="467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339947181"/>
                    </a:ext>
                  </a:extLst>
                </a:gridCol>
                <a:gridCol w="7416824">
                  <a:extLst>
                    <a:ext uri="{9D8B030D-6E8A-4147-A177-3AD203B41FA5}">
                      <a16:colId xmlns:a16="http://schemas.microsoft.com/office/drawing/2014/main" val="3973484781"/>
                    </a:ext>
                  </a:extLst>
                </a:gridCol>
              </a:tblGrid>
              <a:tr h="634726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Recommendations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89446"/>
                  </a:ext>
                </a:extLst>
              </a:tr>
              <a:tr h="634726"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Develop a Research Data Management policy,</a:t>
                      </a:r>
                      <a:r>
                        <a:rPr lang="en-GB" baseline="0" dirty="0" smtClean="0"/>
                        <a:t> ideally modelled on the </a:t>
                      </a:r>
                      <a:r>
                        <a:rPr lang="en-GB" baseline="0" dirty="0" smtClean="0">
                          <a:hlinkClick r:id="rId2"/>
                        </a:rPr>
                        <a:t>LEARN</a:t>
                      </a:r>
                      <a:r>
                        <a:rPr lang="en-GB" baseline="0" dirty="0" smtClean="0"/>
                        <a:t> template, and continually monitor uptake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982935"/>
                  </a:ext>
                </a:extLst>
              </a:tr>
              <a:tr h="634726"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Design, establish and fund</a:t>
                      </a:r>
                      <a:r>
                        <a:rPr lang="en-GB" baseline="0" dirty="0" smtClean="0"/>
                        <a:t> infrastructures for research data stewardship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481090"/>
                  </a:ext>
                </a:extLst>
              </a:tr>
              <a:tr h="634726"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Create a catalogue for research data and use this information in research evaluations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37029"/>
                  </a:ext>
                </a:extLst>
              </a:tr>
              <a:tr h="623783"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Provide free access to FAIR metadata, where</a:t>
                      </a:r>
                      <a:r>
                        <a:rPr lang="en-GB" baseline="0" dirty="0" smtClean="0"/>
                        <a:t> underlying research data is restricted, and establish a grade of accessibility to that restricted data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525487"/>
                  </a:ext>
                </a:extLst>
              </a:tr>
              <a:tr h="451812"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Establish RDM training for all grades of staff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304422"/>
                  </a:ext>
                </a:extLst>
              </a:tr>
              <a:tr h="387267">
                <a:tc>
                  <a:txBody>
                    <a:bodyPr/>
                    <a:lstStyle/>
                    <a:p>
                      <a:r>
                        <a:rPr lang="en-GB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Work together</a:t>
                      </a:r>
                      <a:r>
                        <a:rPr lang="en-GB" baseline="0" dirty="0" smtClean="0"/>
                        <a:t> with local, national and/or international groups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298170"/>
                  </a:ext>
                </a:extLst>
              </a:tr>
              <a:tr h="63472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244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8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LERU Recommendations for EOSC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11491"/>
              </p:ext>
            </p:extLst>
          </p:nvPr>
        </p:nvGraphicFramePr>
        <p:xfrm>
          <a:off x="398711" y="1700808"/>
          <a:ext cx="8352928" cy="452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339947181"/>
                    </a:ext>
                  </a:extLst>
                </a:gridCol>
                <a:gridCol w="7416824">
                  <a:extLst>
                    <a:ext uri="{9D8B030D-6E8A-4147-A177-3AD203B41FA5}">
                      <a16:colId xmlns:a16="http://schemas.microsoft.com/office/drawing/2014/main" val="3973484781"/>
                    </a:ext>
                  </a:extLst>
                </a:gridCol>
              </a:tblGrid>
              <a:tr h="70812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Recommendations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89446"/>
                  </a:ext>
                </a:extLst>
              </a:tr>
              <a:tr h="708120"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Ensure you have access to the requisite infrastructure – either institutional or 3</a:t>
                      </a:r>
                      <a:r>
                        <a:rPr lang="en-GB" baseline="30000" dirty="0" smtClean="0"/>
                        <a:t>rd</a:t>
                      </a:r>
                      <a:r>
                        <a:rPr lang="en-GB" dirty="0" smtClean="0"/>
                        <a:t>-party – which will interact with the EOSC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982935"/>
                  </a:ext>
                </a:extLst>
              </a:tr>
              <a:tr h="708120"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Provide</a:t>
                      </a:r>
                      <a:r>
                        <a:rPr lang="en-GB" baseline="0" dirty="0" smtClean="0"/>
                        <a:t> a search and discovery service – discovery and re-use are key to the vision of the EOSC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481090"/>
                  </a:ext>
                </a:extLst>
              </a:tr>
              <a:tr h="708120">
                <a:tc>
                  <a:txBody>
                    <a:bodyPr/>
                    <a:lstStyle/>
                    <a:p>
                      <a:r>
                        <a:rPr lang="en-GB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Move to sign the EOSC Declaration, as</a:t>
                      </a:r>
                      <a:r>
                        <a:rPr lang="en-GB" baseline="0" dirty="0" smtClean="0"/>
                        <a:t> a statement of commitment at a local level, as LERU has done at the international level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37029"/>
                  </a:ext>
                </a:extLst>
              </a:tr>
              <a:tr h="983944"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Align</a:t>
                      </a:r>
                      <a:r>
                        <a:rPr lang="en-GB" baseline="0" dirty="0" smtClean="0"/>
                        <a:t> local research data offerings with the EOSC, on the understanding that the EOSC will become much more customer-centric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525487"/>
                  </a:ext>
                </a:extLst>
              </a:tr>
              <a:tr h="70812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244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6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63" y="681284"/>
            <a:ext cx="8229600" cy="828000"/>
          </a:xfrm>
        </p:spPr>
        <p:txBody>
          <a:bodyPr/>
          <a:lstStyle/>
          <a:p>
            <a:r>
              <a:rPr lang="en-GB" dirty="0" smtClean="0"/>
              <a:t>Challenges and Opportunities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33894"/>
            <a:ext cx="8229600" cy="50845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58739" y="1684675"/>
            <a:ext cx="7795924" cy="4192310"/>
            <a:chOff x="658103" y="1331892"/>
            <a:chExt cx="7795924" cy="3610336"/>
          </a:xfrm>
        </p:grpSpPr>
        <p:sp>
          <p:nvSpPr>
            <p:cNvPr id="5" name="Freeform 4"/>
            <p:cNvSpPr/>
            <p:nvPr/>
          </p:nvSpPr>
          <p:spPr>
            <a:xfrm>
              <a:off x="6973240" y="3388363"/>
              <a:ext cx="1480787" cy="1553865"/>
            </a:xfrm>
            <a:custGeom>
              <a:avLst/>
              <a:gdLst>
                <a:gd name="connsiteX0" fmla="*/ 0 w 1555241"/>
                <a:gd name="connsiteY0" fmla="*/ 155387 h 1553865"/>
                <a:gd name="connsiteX1" fmla="*/ 155387 w 1555241"/>
                <a:gd name="connsiteY1" fmla="*/ 0 h 1553865"/>
                <a:gd name="connsiteX2" fmla="*/ 1399855 w 1555241"/>
                <a:gd name="connsiteY2" fmla="*/ 0 h 1553865"/>
                <a:gd name="connsiteX3" fmla="*/ 1555242 w 1555241"/>
                <a:gd name="connsiteY3" fmla="*/ 155387 h 1553865"/>
                <a:gd name="connsiteX4" fmla="*/ 1555241 w 1555241"/>
                <a:gd name="connsiteY4" fmla="*/ 1398479 h 1553865"/>
                <a:gd name="connsiteX5" fmla="*/ 1399854 w 1555241"/>
                <a:gd name="connsiteY5" fmla="*/ 1553866 h 1553865"/>
                <a:gd name="connsiteX6" fmla="*/ 155387 w 1555241"/>
                <a:gd name="connsiteY6" fmla="*/ 1553865 h 1553865"/>
                <a:gd name="connsiteX7" fmla="*/ 0 w 1555241"/>
                <a:gd name="connsiteY7" fmla="*/ 1398478 h 1553865"/>
                <a:gd name="connsiteX8" fmla="*/ 0 w 1555241"/>
                <a:gd name="connsiteY8" fmla="*/ 155387 h 155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241" h="1553865">
                  <a:moveTo>
                    <a:pt x="0" y="155387"/>
                  </a:moveTo>
                  <a:cubicBezTo>
                    <a:pt x="0" y="69569"/>
                    <a:pt x="69569" y="0"/>
                    <a:pt x="155387" y="0"/>
                  </a:cubicBezTo>
                  <a:lnTo>
                    <a:pt x="1399855" y="0"/>
                  </a:lnTo>
                  <a:cubicBezTo>
                    <a:pt x="1485673" y="0"/>
                    <a:pt x="1555242" y="69569"/>
                    <a:pt x="1555242" y="155387"/>
                  </a:cubicBezTo>
                  <a:cubicBezTo>
                    <a:pt x="1555242" y="569751"/>
                    <a:pt x="1555241" y="984115"/>
                    <a:pt x="1555241" y="1398479"/>
                  </a:cubicBezTo>
                  <a:cubicBezTo>
                    <a:pt x="1555241" y="1484297"/>
                    <a:pt x="1485672" y="1553866"/>
                    <a:pt x="1399854" y="1553866"/>
                  </a:cubicBezTo>
                  <a:lnTo>
                    <a:pt x="155387" y="1553865"/>
                  </a:lnTo>
                  <a:cubicBezTo>
                    <a:pt x="69569" y="1553865"/>
                    <a:pt x="0" y="1484296"/>
                    <a:pt x="0" y="1398478"/>
                  </a:cubicBezTo>
                  <a:lnTo>
                    <a:pt x="0" y="1553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091" tIns="114091" rIns="114091" bIns="11409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Funding for sustainability unclear</a:t>
              </a:r>
              <a:endParaRPr lang="en-GB" sz="16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658103" y="1331893"/>
              <a:ext cx="1480787" cy="1553865"/>
            </a:xfrm>
            <a:custGeom>
              <a:avLst/>
              <a:gdLst>
                <a:gd name="connsiteX0" fmla="*/ 0 w 1480787"/>
                <a:gd name="connsiteY0" fmla="*/ 148079 h 1553865"/>
                <a:gd name="connsiteX1" fmla="*/ 148079 w 1480787"/>
                <a:gd name="connsiteY1" fmla="*/ 0 h 1553865"/>
                <a:gd name="connsiteX2" fmla="*/ 1332708 w 1480787"/>
                <a:gd name="connsiteY2" fmla="*/ 0 h 1553865"/>
                <a:gd name="connsiteX3" fmla="*/ 1480787 w 1480787"/>
                <a:gd name="connsiteY3" fmla="*/ 148079 h 1553865"/>
                <a:gd name="connsiteX4" fmla="*/ 1480787 w 1480787"/>
                <a:gd name="connsiteY4" fmla="*/ 1405786 h 1553865"/>
                <a:gd name="connsiteX5" fmla="*/ 1332708 w 1480787"/>
                <a:gd name="connsiteY5" fmla="*/ 1553865 h 1553865"/>
                <a:gd name="connsiteX6" fmla="*/ 148079 w 1480787"/>
                <a:gd name="connsiteY6" fmla="*/ 1553865 h 1553865"/>
                <a:gd name="connsiteX7" fmla="*/ 0 w 1480787"/>
                <a:gd name="connsiteY7" fmla="*/ 1405786 h 1553865"/>
                <a:gd name="connsiteX8" fmla="*/ 0 w 1480787"/>
                <a:gd name="connsiteY8" fmla="*/ 148079 h 155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787" h="1553865">
                  <a:moveTo>
                    <a:pt x="0" y="148079"/>
                  </a:moveTo>
                  <a:cubicBezTo>
                    <a:pt x="0" y="66297"/>
                    <a:pt x="66297" y="0"/>
                    <a:pt x="148079" y="0"/>
                  </a:cubicBezTo>
                  <a:lnTo>
                    <a:pt x="1332708" y="0"/>
                  </a:lnTo>
                  <a:cubicBezTo>
                    <a:pt x="1414490" y="0"/>
                    <a:pt x="1480787" y="66297"/>
                    <a:pt x="1480787" y="148079"/>
                  </a:cubicBezTo>
                  <a:lnTo>
                    <a:pt x="1480787" y="1405786"/>
                  </a:lnTo>
                  <a:cubicBezTo>
                    <a:pt x="1480787" y="1487568"/>
                    <a:pt x="1414490" y="1553865"/>
                    <a:pt x="1332708" y="1553865"/>
                  </a:cubicBezTo>
                  <a:lnTo>
                    <a:pt x="148079" y="1553865"/>
                  </a:lnTo>
                  <a:cubicBezTo>
                    <a:pt x="66297" y="1553865"/>
                    <a:pt x="0" y="1487568"/>
                    <a:pt x="0" y="1405786"/>
                  </a:cubicBezTo>
                  <a:lnTo>
                    <a:pt x="0" y="14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521" tIns="100521" rIns="100521" bIns="10052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Leadership role for Europe in Open Science</a:t>
              </a:r>
              <a:endParaRPr lang="en-GB" sz="16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994602" y="3388361"/>
              <a:ext cx="1578830" cy="1553865"/>
            </a:xfrm>
            <a:custGeom>
              <a:avLst/>
              <a:gdLst>
                <a:gd name="connsiteX0" fmla="*/ 0 w 1578830"/>
                <a:gd name="connsiteY0" fmla="*/ 155387 h 1553865"/>
                <a:gd name="connsiteX1" fmla="*/ 155387 w 1578830"/>
                <a:gd name="connsiteY1" fmla="*/ 0 h 1553865"/>
                <a:gd name="connsiteX2" fmla="*/ 1423444 w 1578830"/>
                <a:gd name="connsiteY2" fmla="*/ 0 h 1553865"/>
                <a:gd name="connsiteX3" fmla="*/ 1578831 w 1578830"/>
                <a:gd name="connsiteY3" fmla="*/ 155387 h 1553865"/>
                <a:gd name="connsiteX4" fmla="*/ 1578830 w 1578830"/>
                <a:gd name="connsiteY4" fmla="*/ 1398479 h 1553865"/>
                <a:gd name="connsiteX5" fmla="*/ 1423443 w 1578830"/>
                <a:gd name="connsiteY5" fmla="*/ 1553866 h 1553865"/>
                <a:gd name="connsiteX6" fmla="*/ 155387 w 1578830"/>
                <a:gd name="connsiteY6" fmla="*/ 1553865 h 1553865"/>
                <a:gd name="connsiteX7" fmla="*/ 0 w 1578830"/>
                <a:gd name="connsiteY7" fmla="*/ 1398478 h 1553865"/>
                <a:gd name="connsiteX8" fmla="*/ 0 w 1578830"/>
                <a:gd name="connsiteY8" fmla="*/ 155387 h 155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8830" h="1553865">
                  <a:moveTo>
                    <a:pt x="0" y="155387"/>
                  </a:moveTo>
                  <a:cubicBezTo>
                    <a:pt x="0" y="69569"/>
                    <a:pt x="69569" y="0"/>
                    <a:pt x="155387" y="0"/>
                  </a:cubicBezTo>
                  <a:lnTo>
                    <a:pt x="1423444" y="0"/>
                  </a:lnTo>
                  <a:cubicBezTo>
                    <a:pt x="1509262" y="0"/>
                    <a:pt x="1578831" y="69569"/>
                    <a:pt x="1578831" y="155387"/>
                  </a:cubicBezTo>
                  <a:cubicBezTo>
                    <a:pt x="1578831" y="569751"/>
                    <a:pt x="1578830" y="984115"/>
                    <a:pt x="1578830" y="1398479"/>
                  </a:cubicBezTo>
                  <a:cubicBezTo>
                    <a:pt x="1578830" y="1484297"/>
                    <a:pt x="1509261" y="1553866"/>
                    <a:pt x="1423443" y="1553866"/>
                  </a:cubicBezTo>
                  <a:lnTo>
                    <a:pt x="155387" y="1553865"/>
                  </a:lnTo>
                  <a:cubicBezTo>
                    <a:pt x="69569" y="1553865"/>
                    <a:pt x="0" y="1484296"/>
                    <a:pt x="0" y="1398478"/>
                  </a:cubicBezTo>
                  <a:lnTo>
                    <a:pt x="0" y="1553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851" tIns="98851" rIns="98851" bIns="988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Understanding of RDM and FAIR data across academic community low</a:t>
              </a:r>
              <a:endParaRPr lang="en-GB" sz="16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16998" y="1331893"/>
              <a:ext cx="1480787" cy="1553865"/>
            </a:xfrm>
            <a:custGeom>
              <a:avLst/>
              <a:gdLst>
                <a:gd name="connsiteX0" fmla="*/ 0 w 1480787"/>
                <a:gd name="connsiteY0" fmla="*/ 148079 h 1553865"/>
                <a:gd name="connsiteX1" fmla="*/ 148079 w 1480787"/>
                <a:gd name="connsiteY1" fmla="*/ 0 h 1553865"/>
                <a:gd name="connsiteX2" fmla="*/ 1332708 w 1480787"/>
                <a:gd name="connsiteY2" fmla="*/ 0 h 1553865"/>
                <a:gd name="connsiteX3" fmla="*/ 1480787 w 1480787"/>
                <a:gd name="connsiteY3" fmla="*/ 148079 h 1553865"/>
                <a:gd name="connsiteX4" fmla="*/ 1480787 w 1480787"/>
                <a:gd name="connsiteY4" fmla="*/ 1405786 h 1553865"/>
                <a:gd name="connsiteX5" fmla="*/ 1332708 w 1480787"/>
                <a:gd name="connsiteY5" fmla="*/ 1553865 h 1553865"/>
                <a:gd name="connsiteX6" fmla="*/ 148079 w 1480787"/>
                <a:gd name="connsiteY6" fmla="*/ 1553865 h 1553865"/>
                <a:gd name="connsiteX7" fmla="*/ 0 w 1480787"/>
                <a:gd name="connsiteY7" fmla="*/ 1405786 h 1553865"/>
                <a:gd name="connsiteX8" fmla="*/ 0 w 1480787"/>
                <a:gd name="connsiteY8" fmla="*/ 148079 h 155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787" h="1553865">
                  <a:moveTo>
                    <a:pt x="0" y="148079"/>
                  </a:moveTo>
                  <a:cubicBezTo>
                    <a:pt x="0" y="66297"/>
                    <a:pt x="66297" y="0"/>
                    <a:pt x="148079" y="0"/>
                  </a:cubicBezTo>
                  <a:lnTo>
                    <a:pt x="1332708" y="0"/>
                  </a:lnTo>
                  <a:cubicBezTo>
                    <a:pt x="1414490" y="0"/>
                    <a:pt x="1480787" y="66297"/>
                    <a:pt x="1480787" y="148079"/>
                  </a:cubicBezTo>
                  <a:lnTo>
                    <a:pt x="1480787" y="1405786"/>
                  </a:lnTo>
                  <a:cubicBezTo>
                    <a:pt x="1480787" y="1487568"/>
                    <a:pt x="1414490" y="1553865"/>
                    <a:pt x="1332708" y="1553865"/>
                  </a:cubicBezTo>
                  <a:lnTo>
                    <a:pt x="148079" y="1553865"/>
                  </a:lnTo>
                  <a:cubicBezTo>
                    <a:pt x="66297" y="1553865"/>
                    <a:pt x="0" y="1487568"/>
                    <a:pt x="0" y="1405786"/>
                  </a:cubicBezTo>
                  <a:lnTo>
                    <a:pt x="0" y="14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521" tIns="100521" rIns="100521" bIns="10052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Platform for research data, publications, code</a:t>
              </a:r>
              <a:endParaRPr lang="en-GB" sz="1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58103" y="3388363"/>
              <a:ext cx="1480787" cy="1553865"/>
            </a:xfrm>
            <a:custGeom>
              <a:avLst/>
              <a:gdLst>
                <a:gd name="connsiteX0" fmla="*/ 0 w 1480787"/>
                <a:gd name="connsiteY0" fmla="*/ 148079 h 1553865"/>
                <a:gd name="connsiteX1" fmla="*/ 148079 w 1480787"/>
                <a:gd name="connsiteY1" fmla="*/ 0 h 1553865"/>
                <a:gd name="connsiteX2" fmla="*/ 1332708 w 1480787"/>
                <a:gd name="connsiteY2" fmla="*/ 0 h 1553865"/>
                <a:gd name="connsiteX3" fmla="*/ 1480787 w 1480787"/>
                <a:gd name="connsiteY3" fmla="*/ 148079 h 1553865"/>
                <a:gd name="connsiteX4" fmla="*/ 1480787 w 1480787"/>
                <a:gd name="connsiteY4" fmla="*/ 1405786 h 1553865"/>
                <a:gd name="connsiteX5" fmla="*/ 1332708 w 1480787"/>
                <a:gd name="connsiteY5" fmla="*/ 1553865 h 1553865"/>
                <a:gd name="connsiteX6" fmla="*/ 148079 w 1480787"/>
                <a:gd name="connsiteY6" fmla="*/ 1553865 h 1553865"/>
                <a:gd name="connsiteX7" fmla="*/ 0 w 1480787"/>
                <a:gd name="connsiteY7" fmla="*/ 1405786 h 1553865"/>
                <a:gd name="connsiteX8" fmla="*/ 0 w 1480787"/>
                <a:gd name="connsiteY8" fmla="*/ 148079 h 155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787" h="1553865">
                  <a:moveTo>
                    <a:pt x="0" y="148079"/>
                  </a:moveTo>
                  <a:cubicBezTo>
                    <a:pt x="0" y="66297"/>
                    <a:pt x="66297" y="0"/>
                    <a:pt x="148079" y="0"/>
                  </a:cubicBezTo>
                  <a:lnTo>
                    <a:pt x="1332708" y="0"/>
                  </a:lnTo>
                  <a:cubicBezTo>
                    <a:pt x="1414490" y="0"/>
                    <a:pt x="1480787" y="66297"/>
                    <a:pt x="1480787" y="148079"/>
                  </a:cubicBezTo>
                  <a:lnTo>
                    <a:pt x="1480787" y="1405786"/>
                  </a:lnTo>
                  <a:cubicBezTo>
                    <a:pt x="1480787" y="1487568"/>
                    <a:pt x="1414490" y="1553865"/>
                    <a:pt x="1332708" y="1553865"/>
                  </a:cubicBezTo>
                  <a:lnTo>
                    <a:pt x="148079" y="1553865"/>
                  </a:lnTo>
                  <a:cubicBezTo>
                    <a:pt x="66297" y="1553865"/>
                    <a:pt x="0" y="1487568"/>
                    <a:pt x="0" y="1405786"/>
                  </a:cubicBezTo>
                  <a:lnTo>
                    <a:pt x="0" y="14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951" tIns="111951" rIns="111951" bIns="11195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Commercial offerings compete with EOSC</a:t>
              </a:r>
              <a:endParaRPr lang="en-GB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816997" y="3388362"/>
              <a:ext cx="1480787" cy="1553865"/>
            </a:xfrm>
            <a:custGeom>
              <a:avLst/>
              <a:gdLst>
                <a:gd name="connsiteX0" fmla="*/ 0 w 1480787"/>
                <a:gd name="connsiteY0" fmla="*/ 148079 h 1553865"/>
                <a:gd name="connsiteX1" fmla="*/ 148079 w 1480787"/>
                <a:gd name="connsiteY1" fmla="*/ 0 h 1553865"/>
                <a:gd name="connsiteX2" fmla="*/ 1332708 w 1480787"/>
                <a:gd name="connsiteY2" fmla="*/ 0 h 1553865"/>
                <a:gd name="connsiteX3" fmla="*/ 1480787 w 1480787"/>
                <a:gd name="connsiteY3" fmla="*/ 148079 h 1553865"/>
                <a:gd name="connsiteX4" fmla="*/ 1480787 w 1480787"/>
                <a:gd name="connsiteY4" fmla="*/ 1405786 h 1553865"/>
                <a:gd name="connsiteX5" fmla="*/ 1332708 w 1480787"/>
                <a:gd name="connsiteY5" fmla="*/ 1553865 h 1553865"/>
                <a:gd name="connsiteX6" fmla="*/ 148079 w 1480787"/>
                <a:gd name="connsiteY6" fmla="*/ 1553865 h 1553865"/>
                <a:gd name="connsiteX7" fmla="*/ 0 w 1480787"/>
                <a:gd name="connsiteY7" fmla="*/ 1405786 h 1553865"/>
                <a:gd name="connsiteX8" fmla="*/ 0 w 1480787"/>
                <a:gd name="connsiteY8" fmla="*/ 148079 h 155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787" h="1553865">
                  <a:moveTo>
                    <a:pt x="0" y="148079"/>
                  </a:moveTo>
                  <a:cubicBezTo>
                    <a:pt x="0" y="66297"/>
                    <a:pt x="66297" y="0"/>
                    <a:pt x="148079" y="0"/>
                  </a:cubicBezTo>
                  <a:lnTo>
                    <a:pt x="1332708" y="0"/>
                  </a:lnTo>
                  <a:cubicBezTo>
                    <a:pt x="1414490" y="0"/>
                    <a:pt x="1480787" y="66297"/>
                    <a:pt x="1480787" y="148079"/>
                  </a:cubicBezTo>
                  <a:lnTo>
                    <a:pt x="1480787" y="1405786"/>
                  </a:lnTo>
                  <a:cubicBezTo>
                    <a:pt x="1480787" y="1487568"/>
                    <a:pt x="1414490" y="1553865"/>
                    <a:pt x="1332708" y="1553865"/>
                  </a:cubicBezTo>
                  <a:lnTo>
                    <a:pt x="148079" y="1553865"/>
                  </a:lnTo>
                  <a:cubicBezTo>
                    <a:pt x="66297" y="1553865"/>
                    <a:pt x="0" y="1487568"/>
                    <a:pt x="0" y="1405786"/>
                  </a:cubicBezTo>
                  <a:lnTo>
                    <a:pt x="0" y="14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521" tIns="100521" rIns="100521" bIns="10052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Way universities engage with EOSC not yet clear</a:t>
              </a:r>
              <a:endParaRPr lang="en-GB" sz="1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994602" y="1331893"/>
              <a:ext cx="1480787" cy="1553865"/>
            </a:xfrm>
            <a:custGeom>
              <a:avLst/>
              <a:gdLst>
                <a:gd name="connsiteX0" fmla="*/ 0 w 1480787"/>
                <a:gd name="connsiteY0" fmla="*/ 148079 h 1553865"/>
                <a:gd name="connsiteX1" fmla="*/ 148079 w 1480787"/>
                <a:gd name="connsiteY1" fmla="*/ 0 h 1553865"/>
                <a:gd name="connsiteX2" fmla="*/ 1332708 w 1480787"/>
                <a:gd name="connsiteY2" fmla="*/ 0 h 1553865"/>
                <a:gd name="connsiteX3" fmla="*/ 1480787 w 1480787"/>
                <a:gd name="connsiteY3" fmla="*/ 148079 h 1553865"/>
                <a:gd name="connsiteX4" fmla="*/ 1480787 w 1480787"/>
                <a:gd name="connsiteY4" fmla="*/ 1405786 h 1553865"/>
                <a:gd name="connsiteX5" fmla="*/ 1332708 w 1480787"/>
                <a:gd name="connsiteY5" fmla="*/ 1553865 h 1553865"/>
                <a:gd name="connsiteX6" fmla="*/ 148079 w 1480787"/>
                <a:gd name="connsiteY6" fmla="*/ 1553865 h 1553865"/>
                <a:gd name="connsiteX7" fmla="*/ 0 w 1480787"/>
                <a:gd name="connsiteY7" fmla="*/ 1405786 h 1553865"/>
                <a:gd name="connsiteX8" fmla="*/ 0 w 1480787"/>
                <a:gd name="connsiteY8" fmla="*/ 148079 h 155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787" h="1553865">
                  <a:moveTo>
                    <a:pt x="0" y="148079"/>
                  </a:moveTo>
                  <a:cubicBezTo>
                    <a:pt x="0" y="66297"/>
                    <a:pt x="66297" y="0"/>
                    <a:pt x="148079" y="0"/>
                  </a:cubicBezTo>
                  <a:lnTo>
                    <a:pt x="1332708" y="0"/>
                  </a:lnTo>
                  <a:cubicBezTo>
                    <a:pt x="1414490" y="0"/>
                    <a:pt x="1480787" y="66297"/>
                    <a:pt x="1480787" y="148079"/>
                  </a:cubicBezTo>
                  <a:lnTo>
                    <a:pt x="1480787" y="1405786"/>
                  </a:lnTo>
                  <a:cubicBezTo>
                    <a:pt x="1480787" y="1487568"/>
                    <a:pt x="1414490" y="1553865"/>
                    <a:pt x="1332708" y="1553865"/>
                  </a:cubicBezTo>
                  <a:lnTo>
                    <a:pt x="148079" y="1553865"/>
                  </a:lnTo>
                  <a:cubicBezTo>
                    <a:pt x="66297" y="1553865"/>
                    <a:pt x="0" y="1487568"/>
                    <a:pt x="0" y="1405786"/>
                  </a:cubicBezTo>
                  <a:lnTo>
                    <a:pt x="0" y="14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1951" tIns="111951" rIns="111951" bIns="11195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Facilitates sharing and re-use</a:t>
              </a:r>
              <a:endParaRPr lang="en-GB" sz="1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973240" y="1331892"/>
              <a:ext cx="1480787" cy="1553865"/>
            </a:xfrm>
            <a:custGeom>
              <a:avLst/>
              <a:gdLst>
                <a:gd name="connsiteX0" fmla="*/ 0 w 1480787"/>
                <a:gd name="connsiteY0" fmla="*/ 148079 h 1553865"/>
                <a:gd name="connsiteX1" fmla="*/ 148079 w 1480787"/>
                <a:gd name="connsiteY1" fmla="*/ 0 h 1553865"/>
                <a:gd name="connsiteX2" fmla="*/ 1332708 w 1480787"/>
                <a:gd name="connsiteY2" fmla="*/ 0 h 1553865"/>
                <a:gd name="connsiteX3" fmla="*/ 1480787 w 1480787"/>
                <a:gd name="connsiteY3" fmla="*/ 148079 h 1553865"/>
                <a:gd name="connsiteX4" fmla="*/ 1480787 w 1480787"/>
                <a:gd name="connsiteY4" fmla="*/ 1405786 h 1553865"/>
                <a:gd name="connsiteX5" fmla="*/ 1332708 w 1480787"/>
                <a:gd name="connsiteY5" fmla="*/ 1553865 h 1553865"/>
                <a:gd name="connsiteX6" fmla="*/ 148079 w 1480787"/>
                <a:gd name="connsiteY6" fmla="*/ 1553865 h 1553865"/>
                <a:gd name="connsiteX7" fmla="*/ 0 w 1480787"/>
                <a:gd name="connsiteY7" fmla="*/ 1405786 h 1553865"/>
                <a:gd name="connsiteX8" fmla="*/ 0 w 1480787"/>
                <a:gd name="connsiteY8" fmla="*/ 148079 h 155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0787" h="1553865">
                  <a:moveTo>
                    <a:pt x="0" y="148079"/>
                  </a:moveTo>
                  <a:cubicBezTo>
                    <a:pt x="0" y="66297"/>
                    <a:pt x="66297" y="0"/>
                    <a:pt x="148079" y="0"/>
                  </a:cubicBezTo>
                  <a:lnTo>
                    <a:pt x="1332708" y="0"/>
                  </a:lnTo>
                  <a:cubicBezTo>
                    <a:pt x="1414490" y="0"/>
                    <a:pt x="1480787" y="66297"/>
                    <a:pt x="1480787" y="148079"/>
                  </a:cubicBezTo>
                  <a:lnTo>
                    <a:pt x="1480787" y="1405786"/>
                  </a:lnTo>
                  <a:cubicBezTo>
                    <a:pt x="1480787" y="1487568"/>
                    <a:pt x="1414490" y="1553865"/>
                    <a:pt x="1332708" y="1553865"/>
                  </a:cubicBezTo>
                  <a:lnTo>
                    <a:pt x="148079" y="1553865"/>
                  </a:lnTo>
                  <a:cubicBezTo>
                    <a:pt x="66297" y="1553865"/>
                    <a:pt x="0" y="1487568"/>
                    <a:pt x="0" y="1405786"/>
                  </a:cubicBezTo>
                  <a:lnTo>
                    <a:pt x="0" y="14807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521" tIns="100521" rIns="100521" bIns="10052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Has potential to driver enterprise and economic growth</a:t>
              </a:r>
              <a:endParaRPr lang="en-GB" sz="1600" kern="1200" dirty="0" smtClean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15849" y="5963060"/>
            <a:ext cx="1797333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Challenges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5849" y="3545995"/>
            <a:ext cx="1797333" cy="36933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Opportunities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42900" y="783601"/>
            <a:ext cx="8489950" cy="5571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dirty="0" smtClean="0">
                <a:latin typeface="Ariel"/>
              </a:rPr>
              <a:t>A pan-European Roadmap for Open Science</a:t>
            </a:r>
            <a:r>
              <a:rPr lang="en-GB" sz="3000" b="1" i="0" u="none" strike="noStrike" cap="none" dirty="0" smtClean="0">
                <a:solidFill>
                  <a:schemeClr val="dk2"/>
                </a:solidFill>
                <a:latin typeface="Ariel"/>
                <a:sym typeface="Arial"/>
              </a:rPr>
              <a:t>?</a:t>
            </a:r>
            <a:endParaRPr lang="en-GB" sz="3000" b="1" i="0" u="none" strike="noStrike" cap="none" dirty="0">
              <a:solidFill>
                <a:schemeClr val="dk2"/>
              </a:solidFill>
              <a:latin typeface="Arie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93296"/>
            <a:ext cx="1547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England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2090" y="1884537"/>
            <a:ext cx="2915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Hereford ‘Mappa Mundi’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Largest surviving medieval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 theological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Drawn in Lincoln c. 1300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But Africa is called Europe and vice versa…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34" y="1508805"/>
            <a:ext cx="4458331" cy="491229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547663" y="5661248"/>
            <a:ext cx="3600401" cy="6480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images for eo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15751"/>
            <a:ext cx="2901838" cy="22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</TotalTime>
  <Words>354</Words>
  <Application>Microsoft Office PowerPoint</Application>
  <PresentationFormat>On-screen Show (4:3)</PresentationFormat>
  <Paragraphs>67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Ariel</vt:lpstr>
      <vt:lpstr>Trebuchet MS</vt:lpstr>
      <vt:lpstr>Wingdings</vt:lpstr>
      <vt:lpstr>UCL Library Services</vt:lpstr>
      <vt:lpstr>Open Scholarship: the Role and Importance of the European Open Science Cloud (EOSC)</vt:lpstr>
      <vt:lpstr>PowerPoint Presentation</vt:lpstr>
      <vt:lpstr>PowerPoint Presentation</vt:lpstr>
      <vt:lpstr>LERU Recommendations for FAIR data</vt:lpstr>
      <vt:lpstr>LERU Recommendations for EOSC</vt:lpstr>
      <vt:lpstr>Challenges and Opportunities</vt:lpstr>
      <vt:lpstr>A pan-European Roadmap for Open Science?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Ayris, Paul</cp:lastModifiedBy>
  <cp:revision>394</cp:revision>
  <dcterms:created xsi:type="dcterms:W3CDTF">2007-07-09T08:18:27Z</dcterms:created>
  <dcterms:modified xsi:type="dcterms:W3CDTF">2018-11-22T05:04:04Z</dcterms:modified>
</cp:coreProperties>
</file>