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357" r:id="rId3"/>
    <p:sldId id="366" r:id="rId4"/>
    <p:sldId id="361" r:id="rId5"/>
    <p:sldId id="356" r:id="rId6"/>
    <p:sldId id="368" r:id="rId7"/>
    <p:sldId id="369" r:id="rId8"/>
    <p:sldId id="370" r:id="rId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7476" autoAdjust="0"/>
  </p:normalViewPr>
  <p:slideViewPr>
    <p:cSldViewPr>
      <p:cViewPr>
        <p:scale>
          <a:sx n="60" d="100"/>
          <a:sy n="60" d="100"/>
        </p:scale>
        <p:origin x="-725" y="264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5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0596F-9BFA-4C75-B34D-40B65C67C279}" type="datetimeFigureOut">
              <a:rPr lang="ca-ES" smtClean="0"/>
              <a:t>22/11/2018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868AE-712A-4F83-B77C-8901DD3740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037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59300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4408" tIns="42204" rIns="84408" bIns="42204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</p:spPr>
        <p:txBody>
          <a:bodyPr lIns="84408" tIns="42204" rIns="84408" bIns="42204"/>
          <a:lstStyle>
            <a:lvl1pPr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05413" indent="-218674" defTabSz="42975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842762" indent="-218674" defTabSz="42975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280109" indent="-218674" defTabSz="42975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17458" indent="-218674" defTabSz="42975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8236" algn="l"/>
                <a:tab pos="857991" algn="l"/>
                <a:tab pos="1287746" algn="l"/>
                <a:tab pos="1717502" algn="l"/>
                <a:tab pos="2147257" algn="l"/>
                <a:tab pos="2577012" algn="l"/>
                <a:tab pos="3006767" algn="l"/>
                <a:tab pos="3436523" algn="l"/>
                <a:tab pos="3866278" algn="l"/>
                <a:tab pos="4296034" algn="l"/>
                <a:tab pos="4725786" algn="l"/>
                <a:tab pos="5155542" algn="l"/>
                <a:tab pos="5585297" algn="l"/>
                <a:tab pos="6015053" algn="l"/>
                <a:tab pos="6444806" algn="l"/>
                <a:tab pos="6874562" algn="l"/>
                <a:tab pos="7304317" algn="l"/>
                <a:tab pos="7734073" algn="l"/>
                <a:tab pos="8163828" algn="l"/>
                <a:tab pos="8593583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D35767E8-F7A3-2346-A5D6-77CFCDF61ACA}" type="slidenum">
              <a:rPr lang="fr-FR" sz="1100">
                <a:solidFill>
                  <a:srgbClr val="000000"/>
                </a:solidFill>
              </a:rPr>
              <a:pPr/>
              <a:t>2</a:t>
            </a:fld>
            <a:endParaRPr lang="fr-FR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ea typeface="ＭＳ Ｐゴシック" pitchFamily="34" charset="-128"/>
              </a:rPr>
              <a:t>Standing on the Shoulders of giants Wikipedia “This picture is derived from Greek mythology, where the blind giant Orion carried his servant </a:t>
            </a:r>
            <a:r>
              <a:rPr lang="en-US" altLang="en-US" dirty="0" err="1" smtClean="0">
                <a:ea typeface="ＭＳ Ｐゴシック" pitchFamily="34" charset="-128"/>
              </a:rPr>
              <a:t>Cedalion</a:t>
            </a:r>
            <a:r>
              <a:rPr lang="en-US" altLang="en-US" dirty="0" smtClean="0">
                <a:ea typeface="ＭＳ Ｐゴシック" pitchFamily="34" charset="-128"/>
              </a:rPr>
              <a:t> on his shoulders.”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Standing on the Shoulders of giants from Wikipedia “While it can be traced to at least the 12th century, attributed to Bernard of Chartres, [and is likely from Greek mythology]  its most familiar expression in English is found in a 1676 letter of Isaac Newton to Hooke: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    If I have seen further it is by standing on the shoulders of giants.”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2D3CB2-454D-4F22-86D5-BA52BD036569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95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B9885C1-2930-4BC7-8C98-6875A001E86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868AE-712A-4F83-B77C-8901DD3740DE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509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097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544616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F57913"/>
              </a:buClr>
              <a:defRPr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cxnSp>
        <p:nvCxnSpPr>
          <p:cNvPr id="13" name="12 Conector recto"/>
          <p:cNvCxnSpPr/>
          <p:nvPr userDrawn="1"/>
        </p:nvCxnSpPr>
        <p:spPr>
          <a:xfrm>
            <a:off x="971600" y="6525344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 Marcador de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8501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0" y="6398881"/>
            <a:ext cx="1211740" cy="389501"/>
          </a:xfrm>
          <a:prstGeom prst="rect">
            <a:avLst/>
          </a:prstGeom>
        </p:spPr>
      </p:pic>
      <p:sp>
        <p:nvSpPr>
          <p:cNvPr id="2" name="1 CuadroTexto"/>
          <p:cNvSpPr txBox="1"/>
          <p:nvPr userDrawn="1"/>
        </p:nvSpPr>
        <p:spPr>
          <a:xfrm>
            <a:off x="6300192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 smtClean="0"/>
              <a:t>Eva</a:t>
            </a:r>
            <a:r>
              <a:rPr lang="es-ES" sz="1400" i="1" baseline="0" dirty="0" smtClean="0"/>
              <a:t> Méndez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21788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810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40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18457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rgbClr val="58A618"/>
              </a:buClr>
              <a:buFont typeface="Wingdings" charset="2"/>
              <a:buChar char="§"/>
              <a:defRPr sz="2800">
                <a:solidFill>
                  <a:schemeClr val="accent4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800"/>
              </a:spcAft>
              <a:buClr>
                <a:srgbClr val="703D29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800"/>
              </a:spcAft>
              <a:buClr>
                <a:srgbClr val="E4D700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981075"/>
          </a:xfrm>
          <a:prstGeom prst="rect">
            <a:avLst/>
          </a:prstGeom>
        </p:spPr>
        <p:txBody>
          <a:bodyPr anchor="ctr"/>
          <a:lstStyle>
            <a:lvl1pPr>
              <a:defRPr sz="3200" b="0">
                <a:solidFill>
                  <a:srgbClr val="58A6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549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AE5E-434E-45E4-B176-2B87AF40F0D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2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1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41" r:id="rId4"/>
    <p:sldLayoutId id="2147483743" r:id="rId5"/>
    <p:sldLayoutId id="214748374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791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microfilosofia.com/2017/08/molinos-de-viento-de-don-quijot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ere_the_Wild_Things_Ar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02255" cy="108012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Importance of the EOSC</a:t>
            </a:r>
            <a:endParaRPr lang="en-US" sz="4400" dirty="0">
              <a:solidFill>
                <a:srgbClr val="F57913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59633" y="364502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By</a:t>
            </a:r>
            <a:r>
              <a:rPr lang="es-ES" sz="2400" b="1" dirty="0" smtClean="0"/>
              <a:t> Dra. Eva Méndez</a:t>
            </a:r>
          </a:p>
          <a:p>
            <a:pPr algn="ctr"/>
            <a:r>
              <a:rPr lang="es-ES" sz="2000" dirty="0" err="1" smtClean="0"/>
              <a:t>Deputy</a:t>
            </a:r>
            <a:r>
              <a:rPr lang="es-ES" sz="2000" dirty="0" smtClean="0"/>
              <a:t> Vice-</a:t>
            </a:r>
            <a:r>
              <a:rPr lang="es-ES" sz="2000" dirty="0" err="1" smtClean="0"/>
              <a:t>president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Scientific</a:t>
            </a:r>
            <a:r>
              <a:rPr lang="es-ES" sz="2000" dirty="0" smtClean="0"/>
              <a:t> </a:t>
            </a:r>
            <a:r>
              <a:rPr lang="es-ES" sz="2000" dirty="0" err="1" smtClean="0"/>
              <a:t>Policy</a:t>
            </a:r>
            <a:r>
              <a:rPr lang="es-ES" sz="2000" dirty="0" smtClean="0"/>
              <a:t>. Open </a:t>
            </a:r>
            <a:r>
              <a:rPr lang="es-ES" sz="2000" dirty="0" err="1" smtClean="0"/>
              <a:t>Science</a:t>
            </a:r>
            <a:endParaRPr lang="es-ES" sz="2000" dirty="0" smtClean="0"/>
          </a:p>
          <a:p>
            <a:pPr algn="ctr"/>
            <a:r>
              <a:rPr lang="es-ES" sz="2000" dirty="0" smtClean="0"/>
              <a:t>Universidad Carlos III de Madrid</a:t>
            </a:r>
            <a:endParaRPr lang="en-US" sz="2000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01208"/>
            <a:ext cx="1659775" cy="533517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229200"/>
            <a:ext cx="3285173" cy="648072"/>
          </a:xfrm>
          <a:prstGeom prst="rect">
            <a:avLst/>
          </a:prstGeom>
        </p:spPr>
      </p:pic>
      <p:sp>
        <p:nvSpPr>
          <p:cNvPr id="2" name="AutoShape 2" descr="Austrian Presidency of the Council of the European 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Austrian Presidency of the Council of the European Un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Image result for austrian presid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9" y="160337"/>
            <a:ext cx="3447772" cy="19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834F8F6-AFA2-4638-968C-73C6A8F12C4D" descr="3834F8F6-AFA2-4638-968C-73C6A8F12C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" y="-99392"/>
            <a:ext cx="9067800" cy="7056784"/>
          </a:xfrm>
          <a:prstGeom prst="rect">
            <a:avLst/>
          </a:prstGeom>
          <a:solidFill>
            <a:srgbClr val="F57913"/>
          </a:solidFill>
          <a:ln>
            <a:noFill/>
          </a:ln>
          <a:extLst/>
        </p:spPr>
      </p:pic>
      <p:pic>
        <p:nvPicPr>
          <p:cNvPr id="3" name="Picture 2" descr="https://upload.wikimedia.org/wikipedia/commons/thumb/c/ce/Cc-by-nc-sa_euro_icon.svg/1024px-Cc-by-nc-sa_euro_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69" y="1094"/>
            <a:ext cx="1476432" cy="5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4788024" y="5445224"/>
            <a:ext cx="1080120" cy="620781"/>
          </a:xfrm>
          <a:prstGeom prst="ellipse">
            <a:avLst/>
          </a:prstGeom>
          <a:solidFill>
            <a:srgbClr val="C00000"/>
          </a:solidFill>
          <a:ln w="38100" cap="flat">
            <a:solidFill>
              <a:srgbClr val="FFFF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en-US" sz="2400" b="1" dirty="0" smtClean="0">
                <a:solidFill>
                  <a:srgbClr val="FFFFFF"/>
                </a:solidFill>
                <a:sym typeface="Helvetica Light"/>
              </a:rPr>
              <a:t>EOSC</a:t>
            </a:r>
            <a:endParaRPr lang="en-US" sz="1700" b="1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867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9723" y="404664"/>
            <a:ext cx="4881533" cy="6192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576" y="650631"/>
            <a:ext cx="36743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i="1" dirty="0" smtClean="0"/>
              <a:t>“If </a:t>
            </a:r>
            <a:r>
              <a:rPr lang="en-US" altLang="en-US" sz="4000" b="1" i="1" dirty="0"/>
              <a:t>I have seen further it is by s</a:t>
            </a:r>
            <a:r>
              <a:rPr lang="en-US" sz="4000" b="1" i="1" dirty="0" smtClean="0"/>
              <a:t>tanding </a:t>
            </a:r>
            <a:r>
              <a:rPr lang="en-US" sz="4000" b="1" i="1" dirty="0"/>
              <a:t>on the </a:t>
            </a:r>
            <a:endParaRPr lang="en-US" sz="4000" b="1" i="1" dirty="0" smtClean="0"/>
          </a:p>
          <a:p>
            <a:r>
              <a:rPr lang="en-US" sz="4000" b="1" i="1" dirty="0" smtClean="0"/>
              <a:t>shoulders </a:t>
            </a:r>
          </a:p>
          <a:p>
            <a:r>
              <a:rPr lang="en-US" sz="4000" b="1" i="1" dirty="0" smtClean="0"/>
              <a:t>of giants”</a:t>
            </a:r>
          </a:p>
          <a:p>
            <a:endParaRPr lang="en-US" altLang="en-US" sz="2800" dirty="0" smtClean="0"/>
          </a:p>
          <a:p>
            <a:pPr algn="r"/>
            <a:r>
              <a:rPr lang="en-US" altLang="en-US" sz="2400" dirty="0" smtClean="0"/>
              <a:t>Isaac </a:t>
            </a:r>
            <a:r>
              <a:rPr lang="en-US" altLang="en-US" sz="2400" dirty="0"/>
              <a:t>Newton to </a:t>
            </a:r>
            <a:r>
              <a:rPr lang="en-US" altLang="en-US" sz="2400" dirty="0" smtClean="0"/>
              <a:t>Hooke </a:t>
            </a:r>
            <a:r>
              <a:rPr lang="en-US" altLang="en-US" sz="2000" dirty="0" smtClean="0"/>
              <a:t>(1676)</a:t>
            </a:r>
            <a:endParaRPr lang="en-US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0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Elipse"/>
          <p:cNvSpPr/>
          <p:nvPr/>
        </p:nvSpPr>
        <p:spPr>
          <a:xfrm>
            <a:off x="467544" y="3212976"/>
            <a:ext cx="2160240" cy="7200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3" y="1196752"/>
            <a:ext cx="871296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824938" y="59492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EOSC Summit, </a:t>
            </a:r>
            <a:r>
              <a:rPr lang="es-ES" dirty="0" err="1" smtClean="0"/>
              <a:t>Brussels</a:t>
            </a:r>
            <a:r>
              <a:rPr lang="es-ES" dirty="0" smtClean="0"/>
              <a:t> 12 June 2017</a:t>
            </a:r>
            <a:endParaRPr lang="en-US" dirty="0"/>
          </a:p>
        </p:txBody>
      </p:sp>
      <p:sp>
        <p:nvSpPr>
          <p:cNvPr id="5" name="4 Elipse"/>
          <p:cNvSpPr/>
          <p:nvPr/>
        </p:nvSpPr>
        <p:spPr>
          <a:xfrm>
            <a:off x="449288" y="3168392"/>
            <a:ext cx="2160240" cy="7200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3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515605" y="4077072"/>
            <a:ext cx="3312368" cy="2232248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objective</a:t>
            </a:r>
            <a:r>
              <a:rPr lang="es-ES" sz="2400" dirty="0" smtClean="0"/>
              <a:t>:  </a:t>
            </a:r>
            <a:r>
              <a:rPr lang="es-ES" sz="2400" dirty="0" err="1" smtClean="0"/>
              <a:t>Reuse</a:t>
            </a:r>
            <a:r>
              <a:rPr lang="es-ES" sz="2400" dirty="0" smtClean="0"/>
              <a:t> &amp; </a:t>
            </a:r>
            <a:r>
              <a:rPr lang="es-ES" sz="2400" dirty="0" err="1" smtClean="0"/>
              <a:t>Reproducibility</a:t>
            </a:r>
            <a:r>
              <a:rPr lang="es-ES" sz="2400" dirty="0" smtClean="0"/>
              <a:t> (+)</a:t>
            </a:r>
          </a:p>
          <a:p>
            <a:r>
              <a:rPr lang="es-ES" sz="2400" dirty="0" smtClean="0"/>
              <a:t>A </a:t>
            </a:r>
            <a:r>
              <a:rPr lang="es-ES" sz="2400" dirty="0" err="1" smtClean="0"/>
              <a:t>community</a:t>
            </a:r>
            <a:endParaRPr lang="es-ES" sz="2400" dirty="0" smtClean="0"/>
          </a:p>
          <a:p>
            <a:r>
              <a:rPr lang="es-ES" sz="2400" dirty="0" smtClean="0"/>
              <a:t>Rules and </a:t>
            </a:r>
            <a:r>
              <a:rPr lang="es-ES" sz="2400" dirty="0" err="1" smtClean="0"/>
              <a:t>Standards</a:t>
            </a:r>
            <a:endParaRPr lang="es-ES" sz="2400" dirty="0" smtClean="0"/>
          </a:p>
          <a:p>
            <a:r>
              <a:rPr lang="es-ES" sz="2400" dirty="0" err="1" smtClean="0"/>
              <a:t>Infrastructures</a:t>
            </a:r>
            <a:endParaRPr lang="es-ES" sz="2400" dirty="0" smtClean="0"/>
          </a:p>
          <a:p>
            <a:endParaRPr lang="es-ES" sz="2400" dirty="0" smtClean="0"/>
          </a:p>
          <a:p>
            <a:endParaRPr lang="en-US" sz="2400" dirty="0"/>
          </a:p>
        </p:txBody>
      </p:sp>
      <p:sp>
        <p:nvSpPr>
          <p:cNvPr id="6" name="5 Rectángulo"/>
          <p:cNvSpPr/>
          <p:nvPr/>
        </p:nvSpPr>
        <p:spPr>
          <a:xfrm>
            <a:off x="-568135" y="548680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1" cap="none" spc="0" dirty="0" err="1" smtClean="0">
                <a:ln w="1905"/>
                <a:solidFill>
                  <a:srgbClr val="F579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</a:t>
            </a:r>
            <a:endParaRPr lang="es-ES" sz="5400" b="1" cap="none" spc="0" dirty="0">
              <a:ln w="1905"/>
              <a:solidFill>
                <a:srgbClr val="F579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4008" y="3789040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1" dirty="0" err="1" smtClean="0">
                <a:ln w="1905"/>
                <a:solidFill>
                  <a:srgbClr val="F579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Sci</a:t>
            </a:r>
            <a:endParaRPr lang="es-ES" sz="5400" b="1" cap="none" spc="0" dirty="0">
              <a:ln w="1905"/>
              <a:solidFill>
                <a:srgbClr val="F579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307975" y="860676"/>
            <a:ext cx="3840361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57913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objective</a:t>
            </a:r>
            <a:r>
              <a:rPr lang="es-ES" sz="2400" dirty="0" smtClean="0"/>
              <a:t>:  </a:t>
            </a:r>
            <a:r>
              <a:rPr lang="es-ES" sz="2400" dirty="0" err="1" smtClean="0"/>
              <a:t>Reuse</a:t>
            </a:r>
            <a:r>
              <a:rPr lang="es-ES" sz="2400" dirty="0" smtClean="0"/>
              <a:t> &amp; </a:t>
            </a:r>
            <a:r>
              <a:rPr lang="es-ES" sz="2400" dirty="0" err="1" smtClean="0"/>
              <a:t>Transparency</a:t>
            </a:r>
            <a:r>
              <a:rPr lang="es-ES" sz="2400" dirty="0" smtClean="0"/>
              <a:t> (+)</a:t>
            </a:r>
          </a:p>
          <a:p>
            <a:r>
              <a:rPr lang="es-ES" sz="2400" dirty="0" smtClean="0"/>
              <a:t>A </a:t>
            </a:r>
            <a:r>
              <a:rPr lang="es-ES" sz="2400" dirty="0" err="1" smtClean="0"/>
              <a:t>community</a:t>
            </a:r>
            <a:r>
              <a:rPr lang="es-ES" sz="2400" dirty="0" smtClean="0"/>
              <a:t> </a:t>
            </a:r>
          </a:p>
          <a:p>
            <a:r>
              <a:rPr lang="es-ES" sz="2400" dirty="0" smtClean="0"/>
              <a:t>Rules and </a:t>
            </a:r>
            <a:r>
              <a:rPr lang="es-ES" sz="2400" dirty="0" err="1" smtClean="0"/>
              <a:t>Standards</a:t>
            </a:r>
            <a:endParaRPr lang="es-ES" sz="2400" dirty="0" smtClean="0"/>
          </a:p>
          <a:p>
            <a:r>
              <a:rPr lang="es-ES" sz="2400" dirty="0" err="1" smtClean="0"/>
              <a:t>Infrastructures</a:t>
            </a:r>
            <a:endParaRPr lang="es-ES" sz="2400" dirty="0" smtClean="0"/>
          </a:p>
          <a:p>
            <a:endParaRPr lang="en-US" sz="2400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9"/>
          <a:stretch>
            <a:fillRect/>
          </a:stretch>
        </p:blipFill>
        <p:spPr bwMode="auto">
          <a:xfrm>
            <a:off x="7618556" y="5301208"/>
            <a:ext cx="906081" cy="47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 descr="Resultado de imagen de iod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International Open Data Conference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01" y="1736812"/>
            <a:ext cx="1140091" cy="3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2" y="3627294"/>
            <a:ext cx="5015988" cy="239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7" y="548680"/>
            <a:ext cx="514426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arriba y abajo"/>
          <p:cNvSpPr/>
          <p:nvPr/>
        </p:nvSpPr>
        <p:spPr>
          <a:xfrm>
            <a:off x="4148336" y="2924944"/>
            <a:ext cx="711696" cy="1200172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2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69268" y="5661248"/>
            <a:ext cx="675911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EOSC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6453336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www.microfilosofia.com/2017/08/molinos-de-viento-de-don-quijote.html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074" name="Picture 2" descr="Don quijote ve gigantes por molino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68" y="764703"/>
            <a:ext cx="6693024" cy="47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90028"/>
            <a:ext cx="63881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1520" y="404664"/>
            <a:ext cx="675911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EOSC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es-ES" dirty="0" err="1" smtClean="0"/>
              <a:t>Openness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Serendipity</a:t>
            </a:r>
            <a:endParaRPr lang="es-ES" dirty="0" smtClean="0"/>
          </a:p>
          <a:p>
            <a:r>
              <a:rPr lang="es-ES" dirty="0"/>
              <a:t>FAIRRR</a:t>
            </a:r>
          </a:p>
          <a:p>
            <a:r>
              <a:rPr lang="es-ES" dirty="0" err="1" smtClean="0"/>
              <a:t>Reproducibility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Reliability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Inspiration</a:t>
            </a:r>
            <a:r>
              <a:rPr lang="es-ES" dirty="0" smtClean="0"/>
              <a:t> </a:t>
            </a:r>
          </a:p>
          <a:p>
            <a:r>
              <a:rPr lang="es-ES" dirty="0" smtClean="0"/>
              <a:t>Data-</a:t>
            </a:r>
            <a:r>
              <a:rPr lang="es-ES" dirty="0" err="1" smtClean="0"/>
              <a:t>driven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endParaRPr lang="es-ES" dirty="0" smtClean="0"/>
          </a:p>
          <a:p>
            <a:r>
              <a:rPr lang="es-ES" dirty="0" err="1" smtClean="0"/>
              <a:t>Multidisciplinarity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Transparency</a:t>
            </a:r>
            <a:r>
              <a:rPr lang="es-ES" dirty="0" smtClean="0"/>
              <a:t> / </a:t>
            </a:r>
            <a:r>
              <a:rPr lang="es-ES" dirty="0" err="1" smtClean="0"/>
              <a:t>Engagement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5551"/>
            <a:ext cx="259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8605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8/8d/Where_The_Wild_Things_Are_(book)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48" y="145049"/>
            <a:ext cx="6822504" cy="60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60748" y="5661248"/>
            <a:ext cx="675911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EOSC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6228601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/>
              <a:t>Image</a:t>
            </a:r>
            <a:r>
              <a:rPr lang="es-ES" sz="1600" dirty="0" smtClean="0"/>
              <a:t> </a:t>
            </a:r>
            <a:r>
              <a:rPr lang="es-ES" sz="1600" dirty="0" err="1" smtClean="0"/>
              <a:t>from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children’s</a:t>
            </a:r>
            <a:r>
              <a:rPr lang="es-ES" sz="1600" dirty="0" smtClean="0"/>
              <a:t> </a:t>
            </a:r>
            <a:r>
              <a:rPr lang="es-ES" sz="1600" dirty="0" err="1" smtClean="0"/>
              <a:t>story</a:t>
            </a:r>
            <a:r>
              <a:rPr lang="es-ES" sz="1600" dirty="0" smtClean="0"/>
              <a:t> </a:t>
            </a:r>
            <a:r>
              <a:rPr lang="es-ES" sz="1600" dirty="0" err="1" smtClean="0"/>
              <a:t>by</a:t>
            </a:r>
            <a:r>
              <a:rPr lang="es-ES" sz="1600" dirty="0" smtClean="0"/>
              <a:t> Maurice </a:t>
            </a:r>
            <a:r>
              <a:rPr lang="es-ES" sz="1600" dirty="0" err="1" smtClean="0"/>
              <a:t>Sendak</a:t>
            </a:r>
            <a:r>
              <a:rPr lang="es-ES" sz="1600" dirty="0" smtClean="0"/>
              <a:t> </a:t>
            </a:r>
            <a:r>
              <a:rPr lang="es-ES" sz="1600" dirty="0">
                <a:hlinkClick r:id="rId3"/>
              </a:rPr>
              <a:t>https://</a:t>
            </a:r>
            <a:r>
              <a:rPr lang="es-ES" sz="1600" dirty="0" smtClean="0">
                <a:hlinkClick r:id="rId3"/>
              </a:rPr>
              <a:t>en.wikipedia.org/wiki/Where_the_Wild_Things_Are</a:t>
            </a:r>
            <a:r>
              <a:rPr lang="es-E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80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5712</TotalTime>
  <Words>212</Words>
  <Application>Microsoft Office PowerPoint</Application>
  <PresentationFormat>Presentación en pantalla (4:3)</PresentationFormat>
  <Paragraphs>43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Importance of the EOSC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Española sobre Datos de Investigación en Abierto</dc:title>
  <dc:creator>Laia Bonet Bagant</dc:creator>
  <cp:lastModifiedBy>emendez</cp:lastModifiedBy>
  <cp:revision>192</cp:revision>
  <dcterms:created xsi:type="dcterms:W3CDTF">2016-09-14T13:52:18Z</dcterms:created>
  <dcterms:modified xsi:type="dcterms:W3CDTF">2018-11-22T14:54:41Z</dcterms:modified>
</cp:coreProperties>
</file>