
<file path=[Content_Types].xml><?xml version="1.0" encoding="utf-8"?>
<Types xmlns="http://schemas.openxmlformats.org/package/2006/content-types">
  <Default Extension="xml" ContentType="application/xml"/>
  <Default Extension="wmf" ContentType="image/x-wmf"/>
  <Default Extension="svg" ContentType="image/svg+xml"/>
  <Default Extension="jpg" ContentType="image/jpeg"/>
  <Default Extension="rels" ContentType="application/vnd.openxmlformats-package.relationships+xml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embeddings/oleObject1.bin" ContentType="application/vnd.openxmlformats-officedocument.oleObject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7"/>
  </p:notesMasterIdLst>
  <p:handoutMasterIdLst>
    <p:handoutMasterId r:id="rId8"/>
  </p:handoutMasterIdLst>
  <p:sldIdLst>
    <p:sldId id="267" r:id="rId2"/>
    <p:sldId id="259" r:id="rId3"/>
    <p:sldId id="260" r:id="rId4"/>
    <p:sldId id="272" r:id="rId5"/>
    <p:sldId id="273" r:id="rId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5B9BD5"/>
    <a:srgbClr val="FDC72B"/>
    <a:srgbClr val="00A3C9"/>
    <a:srgbClr val="076387"/>
    <a:srgbClr val="58595B"/>
    <a:srgbClr val="028ABF"/>
    <a:srgbClr val="009CC6"/>
    <a:srgbClr val="066DB0"/>
    <a:srgbClr val="036C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712" autoAdjust="0"/>
  </p:normalViewPr>
  <p:slideViewPr>
    <p:cSldViewPr snapToGrid="0">
      <p:cViewPr>
        <p:scale>
          <a:sx n="118" d="100"/>
          <a:sy n="118" d="100"/>
        </p:scale>
        <p:origin x="-568" y="-14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5_4">
  <dgm:title val=""/>
  <dgm:desc val=""/>
  <dgm:catLst>
    <dgm:cat type="accent5" pri="11400"/>
  </dgm:catLst>
  <dgm:styleLbl name="node0">
    <dgm:fillClrLst meth="cycle">
      <a:schemeClr val="accent5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5">
        <a:shade val="50000"/>
      </a:schemeClr>
      <a:schemeClr val="accent5">
        <a:tint val="55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5">
        <a:shade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5">
        <a:shade val="80000"/>
        <a:alpha val="50000"/>
      </a:schemeClr>
      <a:schemeClr val="accent5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5">
        <a:shade val="90000"/>
      </a:schemeClr>
      <a:schemeClr val="accent5">
        <a:tint val="50000"/>
      </a:schemeClr>
    </dgm:fillClrLst>
    <dgm:linClrLst meth="cycle"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tint val="6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5">
        <a:shade val="50000"/>
      </a:schemeClr>
      <a:schemeClr val="accent5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55000"/>
      </a:schemeClr>
    </dgm:fillClrLst>
    <dgm:linClrLst meth="repeat">
      <a:schemeClr val="accent5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55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1EE8466-9206-0A4F-B7EF-9228306BC560}" type="doc">
      <dgm:prSet loTypeId="urn:microsoft.com/office/officeart/2005/8/layout/hChevron3" loCatId="" qsTypeId="urn:microsoft.com/office/officeart/2005/8/quickstyle/simple4" qsCatId="simple" csTypeId="urn:microsoft.com/office/officeart/2005/8/colors/accent5_4" csCatId="accent5" phldr="1"/>
      <dgm:spPr/>
    </dgm:pt>
    <dgm:pt modelId="{93F253EA-603E-DF4F-B71D-8CC9269AF028}">
      <dgm:prSet phldrT="[Text]"/>
      <dgm:spPr/>
      <dgm:t>
        <a:bodyPr/>
        <a:lstStyle/>
        <a:p>
          <a:r>
            <a:rPr lang="en-US" dirty="0" smtClean="0"/>
            <a:t>March 2018</a:t>
          </a:r>
          <a:endParaRPr lang="en-US" dirty="0"/>
        </a:p>
      </dgm:t>
    </dgm:pt>
    <dgm:pt modelId="{5DD423ED-A6C2-5549-BEFF-F12941D2924B}" type="parTrans" cxnId="{24BF46EF-D5EF-0649-B977-B5ED50A48892}">
      <dgm:prSet/>
      <dgm:spPr/>
      <dgm:t>
        <a:bodyPr/>
        <a:lstStyle/>
        <a:p>
          <a:endParaRPr lang="en-US"/>
        </a:p>
      </dgm:t>
    </dgm:pt>
    <dgm:pt modelId="{14D6DBFF-CAAA-0848-A437-DCF08D8FB602}" type="sibTrans" cxnId="{24BF46EF-D5EF-0649-B977-B5ED50A48892}">
      <dgm:prSet/>
      <dgm:spPr/>
      <dgm:t>
        <a:bodyPr/>
        <a:lstStyle/>
        <a:p>
          <a:endParaRPr lang="en-US"/>
        </a:p>
      </dgm:t>
    </dgm:pt>
    <dgm:pt modelId="{BA5A54E8-265D-5548-BD67-D0D5247BFF6F}">
      <dgm:prSet phldrT="[Text]"/>
      <dgm:spPr/>
      <dgm:t>
        <a:bodyPr/>
        <a:lstStyle/>
        <a:p>
          <a:r>
            <a:rPr lang="en-US" dirty="0" smtClean="0"/>
            <a:t>November 2018</a:t>
          </a:r>
          <a:endParaRPr lang="en-US" dirty="0"/>
        </a:p>
      </dgm:t>
    </dgm:pt>
    <dgm:pt modelId="{4FCC2B38-1A90-BC4F-99CC-0E2A59D76633}" type="parTrans" cxnId="{36B8F70E-6EE4-DA4A-9856-3B30640393BD}">
      <dgm:prSet/>
      <dgm:spPr/>
      <dgm:t>
        <a:bodyPr/>
        <a:lstStyle/>
        <a:p>
          <a:endParaRPr lang="en-US"/>
        </a:p>
      </dgm:t>
    </dgm:pt>
    <dgm:pt modelId="{92FA5851-12BE-DE40-BB1A-8D1DA895D751}" type="sibTrans" cxnId="{36B8F70E-6EE4-DA4A-9856-3B30640393BD}">
      <dgm:prSet/>
      <dgm:spPr/>
      <dgm:t>
        <a:bodyPr/>
        <a:lstStyle/>
        <a:p>
          <a:endParaRPr lang="en-US"/>
        </a:p>
      </dgm:t>
    </dgm:pt>
    <dgm:pt modelId="{9EF2C284-6996-9B45-9932-4E4DA6B27C8B}" type="pres">
      <dgm:prSet presAssocID="{21EE8466-9206-0A4F-B7EF-9228306BC560}" presName="Name0" presStyleCnt="0">
        <dgm:presLayoutVars>
          <dgm:dir/>
          <dgm:resizeHandles val="exact"/>
        </dgm:presLayoutVars>
      </dgm:prSet>
      <dgm:spPr/>
    </dgm:pt>
    <dgm:pt modelId="{13F0AECB-D782-FD4C-BE66-9AAA70237768}" type="pres">
      <dgm:prSet presAssocID="{93F253EA-603E-DF4F-B71D-8CC9269AF028}" presName="parTxOnly" presStyleLbl="node1" presStyleIdx="0" presStyleCnt="2" custLinFactNeighborX="-2146" custLinFactNeighborY="-2855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9501E2B-DADF-FD44-BD13-93FB5C3FE443}" type="pres">
      <dgm:prSet presAssocID="{14D6DBFF-CAAA-0848-A437-DCF08D8FB602}" presName="parSpace" presStyleCnt="0"/>
      <dgm:spPr/>
    </dgm:pt>
    <dgm:pt modelId="{C8A44839-A750-DF42-BB7E-3FA84FD85616}" type="pres">
      <dgm:prSet presAssocID="{BA5A54E8-265D-5548-BD67-D0D5247BFF6F}" presName="parTxOnly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6B8F70E-6EE4-DA4A-9856-3B30640393BD}" srcId="{21EE8466-9206-0A4F-B7EF-9228306BC560}" destId="{BA5A54E8-265D-5548-BD67-D0D5247BFF6F}" srcOrd="1" destOrd="0" parTransId="{4FCC2B38-1A90-BC4F-99CC-0E2A59D76633}" sibTransId="{92FA5851-12BE-DE40-BB1A-8D1DA895D751}"/>
    <dgm:cxn modelId="{2306FB81-9B9D-7B4B-97A8-FFC4B0683160}" type="presOf" srcId="{BA5A54E8-265D-5548-BD67-D0D5247BFF6F}" destId="{C8A44839-A750-DF42-BB7E-3FA84FD85616}" srcOrd="0" destOrd="0" presId="urn:microsoft.com/office/officeart/2005/8/layout/hChevron3"/>
    <dgm:cxn modelId="{761A2F9E-552B-694D-8B17-FC2B17CC96EC}" type="presOf" srcId="{21EE8466-9206-0A4F-B7EF-9228306BC560}" destId="{9EF2C284-6996-9B45-9932-4E4DA6B27C8B}" srcOrd="0" destOrd="0" presId="urn:microsoft.com/office/officeart/2005/8/layout/hChevron3"/>
    <dgm:cxn modelId="{BB6AC284-70A5-FB4F-8E3C-EF45B1DD4FF9}" type="presOf" srcId="{93F253EA-603E-DF4F-B71D-8CC9269AF028}" destId="{13F0AECB-D782-FD4C-BE66-9AAA70237768}" srcOrd="0" destOrd="0" presId="urn:microsoft.com/office/officeart/2005/8/layout/hChevron3"/>
    <dgm:cxn modelId="{24BF46EF-D5EF-0649-B977-B5ED50A48892}" srcId="{21EE8466-9206-0A4F-B7EF-9228306BC560}" destId="{93F253EA-603E-DF4F-B71D-8CC9269AF028}" srcOrd="0" destOrd="0" parTransId="{5DD423ED-A6C2-5549-BEFF-F12941D2924B}" sibTransId="{14D6DBFF-CAAA-0848-A437-DCF08D8FB602}"/>
    <dgm:cxn modelId="{F68AD106-6C54-2844-BD67-AB31CB07B6CF}" type="presParOf" srcId="{9EF2C284-6996-9B45-9932-4E4DA6B27C8B}" destId="{13F0AECB-D782-FD4C-BE66-9AAA70237768}" srcOrd="0" destOrd="0" presId="urn:microsoft.com/office/officeart/2005/8/layout/hChevron3"/>
    <dgm:cxn modelId="{AED44D5F-C801-E747-A372-4F364D9BDC86}" type="presParOf" srcId="{9EF2C284-6996-9B45-9932-4E4DA6B27C8B}" destId="{99501E2B-DADF-FD44-BD13-93FB5C3FE443}" srcOrd="1" destOrd="0" presId="urn:microsoft.com/office/officeart/2005/8/layout/hChevron3"/>
    <dgm:cxn modelId="{74E1C291-EE47-E746-868D-E0A6079CD309}" type="presParOf" srcId="{9EF2C284-6996-9B45-9932-4E4DA6B27C8B}" destId="{C8A44839-A750-DF42-BB7E-3FA84FD85616}" srcOrd="2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F0AECB-D782-FD4C-BE66-9AAA70237768}">
      <dsp:nvSpPr>
        <dsp:cNvPr id="0" name=""/>
        <dsp:cNvSpPr/>
      </dsp:nvSpPr>
      <dsp:spPr>
        <a:xfrm>
          <a:off x="0" y="0"/>
          <a:ext cx="4214654" cy="1685861"/>
        </a:xfrm>
        <a:prstGeom prst="homePlate">
          <a:avLst/>
        </a:prstGeom>
        <a:gradFill rotWithShape="0">
          <a:gsLst>
            <a:gs pos="0">
              <a:schemeClr val="accent5">
                <a:shade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4028" tIns="112014" rIns="56007" bIns="11201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March 2018</a:t>
          </a:r>
          <a:endParaRPr lang="en-US" sz="4200" kern="1200" dirty="0"/>
        </a:p>
      </dsp:txBody>
      <dsp:txXfrm>
        <a:off x="0" y="0"/>
        <a:ext cx="3793189" cy="1685861"/>
      </dsp:txXfrm>
    </dsp:sp>
    <dsp:sp modelId="{C8A44839-A750-DF42-BB7E-3FA84FD85616}">
      <dsp:nvSpPr>
        <dsp:cNvPr id="0" name=""/>
        <dsp:cNvSpPr/>
      </dsp:nvSpPr>
      <dsp:spPr>
        <a:xfrm>
          <a:off x="3377660" y="330266"/>
          <a:ext cx="4214654" cy="1685861"/>
        </a:xfrm>
        <a:prstGeom prst="chevron">
          <a:avLst/>
        </a:prstGeom>
        <a:gradFill rotWithShape="0">
          <a:gsLst>
            <a:gs pos="0">
              <a:schemeClr val="accent5">
                <a:shade val="50000"/>
                <a:hueOff val="334261"/>
                <a:satOff val="8955"/>
                <a:lumOff val="3945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shade val="50000"/>
                <a:hueOff val="334261"/>
                <a:satOff val="8955"/>
                <a:lumOff val="3945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shade val="50000"/>
                <a:hueOff val="334261"/>
                <a:satOff val="8955"/>
                <a:lumOff val="3945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8021" tIns="112014" rIns="56007" bIns="112014" numCol="1" spcCol="1270" anchor="ctr" anchorCtr="0">
          <a:noAutofit/>
        </a:bodyPr>
        <a:lstStyle/>
        <a:p>
          <a:pPr lvl="0" algn="ctr" defTabSz="1866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4200" kern="1200" dirty="0" smtClean="0"/>
            <a:t>November 2018</a:t>
          </a:r>
          <a:endParaRPr lang="en-US" sz="4200" kern="1200" dirty="0"/>
        </a:p>
      </dsp:txBody>
      <dsp:txXfrm>
        <a:off x="4220591" y="330266"/>
        <a:ext cx="2528793" cy="168586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="" xmlns:a16="http://schemas.microsoft.com/office/drawing/2014/main" id="{9ACB19A5-D3AF-4DDE-9288-317F0BE82E8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CF0AE172-258B-460E-BD34-4B4BB21074E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040914-18AA-4845-B792-CCCFB3BA7273}" type="datetimeFigureOut">
              <a:rPr lang="en-US" smtClean="0"/>
              <a:t>23/11/18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FB595010-02C2-4EBC-9C9A-B2772088B1E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FD6843CC-BC06-4224-8D27-0C28D8C86B8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DBCB5C-1863-486B-9F74-82D488ABBF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8461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25B1FE-386F-431B-BB96-3ED1EEBB09B5}" type="datetimeFigureOut">
              <a:rPr lang="en-US" smtClean="0"/>
              <a:t>23/11/18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F5B22-D342-486A-AE1A-6DE1F7C739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26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B6F5B22-D342-486A-AE1A-6DE1F7C7391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8972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sv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9.svg"/><Relationship Id="rId5" Type="http://schemas.openxmlformats.org/officeDocument/2006/relationships/image" Target="../media/image3.png"/><Relationship Id="rId6" Type="http://schemas.openxmlformats.org/officeDocument/2006/relationships/image" Target="../media/image4.jpg"/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6.wmf"/><Relationship Id="rId5" Type="http://schemas.openxmlformats.org/officeDocument/2006/relationships/image" Target="../media/image7.png"/><Relationship Id="rId6" Type="http://schemas.openxmlformats.org/officeDocument/2006/relationships/image" Target="../media/image8.png"/><Relationship Id="rId7" Type="http://schemas.openxmlformats.org/officeDocument/2006/relationships/image" Target="../media/image9.png"/><Relationship Id="rId8" Type="http://schemas.openxmlformats.org/officeDocument/2006/relationships/image" Target="../media/image10.png"/><Relationship Id="rId9" Type="http://schemas.openxmlformats.org/officeDocument/2006/relationships/image" Target="../media/image4.jpg"/><Relationship Id="rId1" Type="http://schemas.openxmlformats.org/officeDocument/2006/relationships/vmlDrawing" Target="../drawings/vmlDrawing1.vml"/><Relationship Id="rId2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_and_Content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A close up of a logo&#10;&#10;Description automatically generated">
            <a:extLst>
              <a:ext uri="{FF2B5EF4-FFF2-40B4-BE49-F238E27FC236}">
                <a16:creationId xmlns="" xmlns:a16="http://schemas.microsoft.com/office/drawing/2014/main" id="{CA3853C1-4482-4EB1-AF19-FA0B4A18274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42881" y="-121629"/>
            <a:ext cx="9435164" cy="523278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="" xmlns:a16="http://schemas.microsoft.com/office/drawing/2014/main" id="{BF9BD0CB-63A8-4EF7-BE58-EAC9DC8D1D7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rgbClr val="0A6AA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pic>
        <p:nvPicPr>
          <p:cNvPr id="10" name="Graphic 9">
            <a:extLst>
              <a:ext uri="{FF2B5EF4-FFF2-40B4-BE49-F238E27FC236}">
                <a16:creationId xmlns="" xmlns:a16="http://schemas.microsoft.com/office/drawing/2014/main" id="{D6E93DDA-A79F-4785-BF16-EF164813F38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" y="4736307"/>
            <a:ext cx="9185885" cy="4071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482A391F-02CA-4495-A88F-0DB959BF311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8" y="4747015"/>
            <a:ext cx="1074746" cy="40517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E6098141-98D7-49E7-9A50-731A2527234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93" y="4801596"/>
            <a:ext cx="413886" cy="276614"/>
          </a:xfrm>
          <a:prstGeom prst="rect">
            <a:avLst/>
          </a:prstGeom>
        </p:spPr>
      </p:pic>
      <p:sp>
        <p:nvSpPr>
          <p:cNvPr id="17" name="Content Placeholder 2">
            <a:extLst>
              <a:ext uri="{FF2B5EF4-FFF2-40B4-BE49-F238E27FC236}">
                <a16:creationId xmlns="" xmlns:a16="http://schemas.microsoft.com/office/drawing/2014/main" id="{C54D63F9-D700-4905-9536-E52E9AD99F4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28649" y="1379932"/>
            <a:ext cx="7886699" cy="3263504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66DB0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  <a:lvl2pPr marL="5143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28AB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2pPr>
            <a:lvl3pPr marL="8572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3pPr>
            <a:lvl4pPr marL="12001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4pPr>
            <a:lvl5pPr marL="15430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A6AA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2" name="Text Placeholder 1">
            <a:extLst>
              <a:ext uri="{FF2B5EF4-FFF2-40B4-BE49-F238E27FC236}">
                <a16:creationId xmlns="" xmlns:a16="http://schemas.microsoft.com/office/drawing/2014/main" id="{3FCC37FA-2EFF-4AA3-B194-123D80B1C68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26411" y="4794315"/>
            <a:ext cx="1479325" cy="19331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88" spc="0">
                <a:solidFill>
                  <a:schemeClr val="bg1">
                    <a:lumMod val="65000"/>
                  </a:schemeClr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EOSC Launch Event | Vienna | 23rd Nov 2018</a:t>
            </a:r>
          </a:p>
        </p:txBody>
      </p:sp>
    </p:spTree>
    <p:extLst>
      <p:ext uri="{BB962C8B-B14F-4D97-AF65-F5344CB8AC3E}">
        <p14:creationId xmlns:p14="http://schemas.microsoft.com/office/powerpoint/2010/main" val="701486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CEF4F80B-1251-48E2-98F2-21B26889D34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 amt="83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697595" y="3387626"/>
            <a:ext cx="11215022" cy="3968283"/>
          </a:xfrm>
          <a:prstGeom prst="rect">
            <a:avLst/>
          </a:prstGeom>
        </p:spPr>
      </p:pic>
      <p:pic>
        <p:nvPicPr>
          <p:cNvPr id="8" name="Graphic 7">
            <a:extLst>
              <a:ext uri="{FF2B5EF4-FFF2-40B4-BE49-F238E27FC236}">
                <a16:creationId xmlns="" xmlns:a16="http://schemas.microsoft.com/office/drawing/2014/main" id="{E2EE8862-E77E-4C15-8CCA-0858AA43CA0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" y="4736307"/>
            <a:ext cx="9185885" cy="407194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D6CEC530-9AB3-442D-9B44-0EF6A46F2CBA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38" y="4739797"/>
            <a:ext cx="1074746" cy="40517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="" xmlns:a16="http://schemas.microsoft.com/office/drawing/2014/main" id="{A56A5C62-DADE-4DBB-A6E6-67DB42545BA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0793" y="4801596"/>
            <a:ext cx="413886" cy="276614"/>
          </a:xfrm>
          <a:prstGeom prst="rect">
            <a:avLst/>
          </a:prstGeom>
        </p:spPr>
      </p:pic>
      <p:sp>
        <p:nvSpPr>
          <p:cNvPr id="15" name="Title 1">
            <a:extLst>
              <a:ext uri="{FF2B5EF4-FFF2-40B4-BE49-F238E27FC236}">
                <a16:creationId xmlns="" xmlns:a16="http://schemas.microsoft.com/office/drawing/2014/main" id="{5519462C-5452-4BBE-A9F0-0DE89999F6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4679" y="273844"/>
            <a:ext cx="7900671" cy="994172"/>
          </a:xfrm>
        </p:spPr>
        <p:txBody>
          <a:bodyPr/>
          <a:lstStyle>
            <a:lvl1pPr>
              <a:defRPr>
                <a:solidFill>
                  <a:srgbClr val="076387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22" name="Content Placeholder 2">
            <a:extLst>
              <a:ext uri="{FF2B5EF4-FFF2-40B4-BE49-F238E27FC236}">
                <a16:creationId xmlns="" xmlns:a16="http://schemas.microsoft.com/office/drawing/2014/main" id="{3CAA96F9-DFB0-4A57-A878-2A9DAF9A240D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18852" y="1379932"/>
            <a:ext cx="3874308" cy="3263504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66DB0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  <a:lvl2pPr marL="5143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28AB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2pPr>
            <a:lvl3pPr marL="8572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3pPr>
            <a:lvl4pPr marL="12001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4pPr>
            <a:lvl5pPr marL="15430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A6AA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23" name="Content Placeholder 2">
            <a:extLst>
              <a:ext uri="{FF2B5EF4-FFF2-40B4-BE49-F238E27FC236}">
                <a16:creationId xmlns="" xmlns:a16="http://schemas.microsoft.com/office/drawing/2014/main" id="{904E3F41-7428-4F0F-8068-FA7B349B8F83}"/>
              </a:ext>
            </a:extLst>
          </p:cNvPr>
          <p:cNvSpPr>
            <a:spLocks noGrp="1"/>
          </p:cNvSpPr>
          <p:nvPr>
            <p:ph idx="10" hasCustomPrompt="1"/>
          </p:nvPr>
        </p:nvSpPr>
        <p:spPr>
          <a:xfrm>
            <a:off x="4643845" y="1379932"/>
            <a:ext cx="3874308" cy="3263504"/>
          </a:xfrm>
          <a:prstGeom prst="rect">
            <a:avLst/>
          </a:prstGeom>
        </p:spPr>
        <p:txBody>
          <a:bodyPr/>
          <a:lstStyle>
            <a:lvl1pPr marL="1714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66DB0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  <a:lvl2pPr marL="5143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28AB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2pPr>
            <a:lvl3pPr marL="8572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3pPr>
            <a:lvl4pPr marL="12001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4pPr>
            <a:lvl5pPr marL="1543050" indent="-171450">
              <a:buClr>
                <a:srgbClr val="028ABF"/>
              </a:buClr>
              <a:buFont typeface="Teko" panose="02000000000000000000" pitchFamily="2" charset="0"/>
              <a:buChar char=")"/>
              <a:defRPr>
                <a:solidFill>
                  <a:srgbClr val="0A6AA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5pPr>
          </a:lstStyle>
          <a:p>
            <a:pPr lvl="0"/>
            <a:r>
              <a:rPr lang="en-US" dirty="0"/>
              <a:t>Click to add text 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11" name="Text Placeholder 1">
            <a:extLst>
              <a:ext uri="{FF2B5EF4-FFF2-40B4-BE49-F238E27FC236}">
                <a16:creationId xmlns="" xmlns:a16="http://schemas.microsoft.com/office/drawing/2014/main" id="{813772D8-F0C4-46E0-B373-7FD53BDC0F9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126411" y="4794315"/>
            <a:ext cx="1479325" cy="193314"/>
          </a:xfrm>
          <a:prstGeom prst="rect">
            <a:avLst/>
          </a:prstGeom>
        </p:spPr>
        <p:txBody>
          <a:bodyPr anchor="t">
            <a:noAutofit/>
          </a:bodyPr>
          <a:lstStyle>
            <a:lvl1pPr marL="0" marR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788" spc="0">
                <a:solidFill>
                  <a:schemeClr val="bg1">
                    <a:lumMod val="65000"/>
                  </a:schemeClr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</a:lstStyle>
          <a:p>
            <a:pPr marL="0" marR="0" lvl="0" indent="0" algn="l" defTabSz="685800" rtl="0" eaLnBrk="1" fontAlgn="auto" latinLnBrk="0" hangingPunct="1">
              <a:lnSpc>
                <a:spcPct val="90000"/>
              </a:lnSpc>
              <a:spcBef>
                <a:spcPts val="75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EOSC Launch Event | Vienna | 23rd Nov 2018</a:t>
            </a:r>
          </a:p>
        </p:txBody>
      </p:sp>
    </p:spTree>
    <p:extLst>
      <p:ext uri="{BB962C8B-B14F-4D97-AF65-F5344CB8AC3E}">
        <p14:creationId xmlns:p14="http://schemas.microsoft.com/office/powerpoint/2010/main" val="2621074276"/>
      </p:ext>
    </p:extLst>
  </p:cSld>
  <p:clrMapOvr>
    <a:masterClrMapping/>
  </p:clrMapOvr>
  <p:extLst mod="1">
    <p:ext uri="{DCECCB84-F9BA-43D5-87BE-67443E8EF086}">
      <p15:sldGuideLst xmlns="" xmlns:p15="http://schemas.microsoft.com/office/powerpoint/2012/main">
        <p15:guide id="1" orient="horz" pos="1620">
          <p15:clr>
            <a:srgbClr val="FBAE40"/>
          </p15:clr>
        </p15:guide>
        <p15:guide id="2" pos="288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ank_yo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Object 31">
            <a:extLst>
              <a:ext uri="{FF2B5EF4-FFF2-40B4-BE49-F238E27FC236}">
                <a16:creationId xmlns="" xmlns:a16="http://schemas.microsoft.com/office/drawing/2014/main" id="{95CDC625-7FC9-467C-A78F-F92F26CC05AE}"/>
              </a:ext>
            </a:extLst>
          </p:cNvPr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1019759978"/>
              </p:ext>
            </p:extLst>
          </p:nvPr>
        </p:nvGraphicFramePr>
        <p:xfrm>
          <a:off x="4546600" y="0"/>
          <a:ext cx="5138738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r:id="rId3" imgW="7707600" imgH="7783920" progId="">
                  <p:embed/>
                </p:oleObj>
              </mc:Choice>
              <mc:Fallback>
                <p:oleObj r:id="rId3" imgW="7707600" imgH="7783920" progId="">
                  <p:embed/>
                  <p:pic>
                    <p:nvPicPr>
                      <p:cNvPr id="32" name="Object 31">
                        <a:extLst>
                          <a:ext uri="{FF2B5EF4-FFF2-40B4-BE49-F238E27FC236}">
                            <a16:creationId xmlns="" xmlns:a16="http://schemas.microsoft.com/office/drawing/2014/main" id="{95CDC625-7FC9-467C-A78F-F92F26CC05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46600" y="0"/>
                        <a:ext cx="5138738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D9E4BBE9-B8DF-41D1-9E80-D4607537A6D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7" y="438697"/>
            <a:ext cx="1967670" cy="418861"/>
          </a:xfrm>
          <a:prstGeom prst="rect">
            <a:avLst/>
          </a:prstGeom>
        </p:spPr>
      </p:pic>
      <p:pic>
        <p:nvPicPr>
          <p:cNvPr id="13" name="Picture 12" descr="A close up of a sign&#10;&#10;Description automatically generated">
            <a:extLst>
              <a:ext uri="{FF2B5EF4-FFF2-40B4-BE49-F238E27FC236}">
                <a16:creationId xmlns="" xmlns:a16="http://schemas.microsoft.com/office/drawing/2014/main" id="{2960176F-0BB8-45A9-918C-6885AFADA9FB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37" y="3519953"/>
            <a:ext cx="1880987" cy="671415"/>
          </a:xfrm>
          <a:prstGeom prst="rect">
            <a:avLst/>
          </a:prstGeom>
        </p:spPr>
      </p:pic>
      <p:pic>
        <p:nvPicPr>
          <p:cNvPr id="15" name="Picture 1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18034F24-2089-4ABA-9DF9-5ED0C2953B3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9689" y="2415644"/>
            <a:ext cx="2090336" cy="700263"/>
          </a:xfrm>
          <a:prstGeom prst="rect">
            <a:avLst/>
          </a:prstGeom>
        </p:spPr>
      </p:pic>
      <p:pic>
        <p:nvPicPr>
          <p:cNvPr id="16" name="Immagine 34">
            <a:extLst>
              <a:ext uri="{FF2B5EF4-FFF2-40B4-BE49-F238E27FC236}">
                <a16:creationId xmlns="" xmlns:a16="http://schemas.microsoft.com/office/drawing/2014/main" id="{B885D171-4CC0-4226-B69C-D1A2561A17A7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070" y="1396052"/>
            <a:ext cx="2090336" cy="561731"/>
          </a:xfrm>
          <a:prstGeom prst="rect">
            <a:avLst/>
          </a:prstGeom>
        </p:spPr>
      </p:pic>
      <p:sp>
        <p:nvSpPr>
          <p:cNvPr id="21" name="Text Placeholder 19">
            <a:extLst>
              <a:ext uri="{FF2B5EF4-FFF2-40B4-BE49-F238E27FC236}">
                <a16:creationId xmlns="" xmlns:a16="http://schemas.microsoft.com/office/drawing/2014/main" id="{C4E61DC4-97D7-4CCF-9ED5-66AB12F48FB9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780562" y="3747484"/>
            <a:ext cx="3011091" cy="548828"/>
          </a:xfrm>
        </p:spPr>
        <p:txBody>
          <a:bodyPr>
            <a:normAutofit/>
          </a:bodyPr>
          <a:lstStyle>
            <a:lvl1pPr marL="0" indent="0" algn="ctr">
              <a:buNone/>
              <a:defRPr sz="3300">
                <a:solidFill>
                  <a:srgbClr val="009CC6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Name Surname</a:t>
            </a:r>
            <a:endParaRPr lang="en-GB" dirty="0"/>
          </a:p>
        </p:txBody>
      </p:sp>
      <p:sp>
        <p:nvSpPr>
          <p:cNvPr id="22" name="Text Placeholder 19">
            <a:extLst>
              <a:ext uri="{FF2B5EF4-FFF2-40B4-BE49-F238E27FC236}">
                <a16:creationId xmlns="" xmlns:a16="http://schemas.microsoft.com/office/drawing/2014/main" id="{7FC3547B-1CA9-4523-890B-782C61AC9381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15789" y="2810989"/>
            <a:ext cx="3011091" cy="300377"/>
          </a:xfrm>
        </p:spPr>
        <p:txBody>
          <a:bodyPr anchor="t">
            <a:normAutofit/>
          </a:bodyPr>
          <a:lstStyle>
            <a:lvl1pPr marL="0" indent="0" algn="ctr">
              <a:buNone/>
              <a:defRPr sz="1350">
                <a:solidFill>
                  <a:srgbClr val="898989"/>
                </a:solidFill>
                <a:latin typeface="Ubuntu" panose="020B0504030602030204" pitchFamily="34" charset="0"/>
                <a:cs typeface="Tek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Contact Information</a:t>
            </a:r>
            <a:endParaRPr lang="en-GB" dirty="0"/>
          </a:p>
        </p:txBody>
      </p:sp>
      <p:sp>
        <p:nvSpPr>
          <p:cNvPr id="20" name="Text Placeholder 19">
            <a:extLst>
              <a:ext uri="{FF2B5EF4-FFF2-40B4-BE49-F238E27FC236}">
                <a16:creationId xmlns="" xmlns:a16="http://schemas.microsoft.com/office/drawing/2014/main" id="{055CD72E-5917-4854-BE6C-7C10D4E3442B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686914" y="663808"/>
            <a:ext cx="3011091" cy="837766"/>
          </a:xfrm>
        </p:spPr>
        <p:txBody>
          <a:bodyPr>
            <a:noAutofit/>
          </a:bodyPr>
          <a:lstStyle>
            <a:lvl1pPr marL="0" indent="0" algn="ctr">
              <a:buNone/>
              <a:defRPr sz="6000">
                <a:solidFill>
                  <a:srgbClr val="028ABF"/>
                </a:solidFill>
                <a:latin typeface="Teko" panose="02000000000000000000" pitchFamily="2" charset="0"/>
                <a:cs typeface="Teko" panose="02000000000000000000" pitchFamily="2" charset="0"/>
              </a:defRPr>
            </a:lvl1pPr>
            <a:lvl2pPr marL="342900" indent="0">
              <a:buNone/>
              <a:defRPr/>
            </a:lvl2pPr>
            <a:lvl3pPr marL="685800" indent="0">
              <a:buNone/>
              <a:defRPr/>
            </a:lvl3pPr>
            <a:lvl4pPr marL="1028700" indent="0">
              <a:buNone/>
              <a:defRPr/>
            </a:lvl4pPr>
            <a:lvl5pPr marL="1371600" indent="0">
              <a:buNone/>
              <a:defRPr/>
            </a:lvl5pPr>
          </a:lstStyle>
          <a:p>
            <a:pPr lvl="0"/>
            <a:r>
              <a:rPr lang="en-US" dirty="0"/>
              <a:t>Thank you!</a:t>
            </a:r>
            <a:endParaRPr lang="en-GB" dirty="0"/>
          </a:p>
        </p:txBody>
      </p:sp>
      <p:sp>
        <p:nvSpPr>
          <p:cNvPr id="29" name="Block Arc 28">
            <a:extLst>
              <a:ext uri="{FF2B5EF4-FFF2-40B4-BE49-F238E27FC236}">
                <a16:creationId xmlns="" xmlns:a16="http://schemas.microsoft.com/office/drawing/2014/main" id="{BEAB2DB0-2DCA-4919-8407-7E0737A88034}"/>
              </a:ext>
            </a:extLst>
          </p:cNvPr>
          <p:cNvSpPr/>
          <p:nvPr userDrawn="1"/>
        </p:nvSpPr>
        <p:spPr>
          <a:xfrm rot="16200000">
            <a:off x="2659637" y="34290"/>
            <a:ext cx="5143500" cy="5074920"/>
          </a:xfrm>
          <a:prstGeom prst="blockArc">
            <a:avLst>
              <a:gd name="adj1" fmla="val 10762379"/>
              <a:gd name="adj2" fmla="val 84996"/>
              <a:gd name="adj3" fmla="val 26984"/>
            </a:avLst>
          </a:prstGeom>
          <a:solidFill>
            <a:srgbClr val="009CC6"/>
          </a:solidFill>
          <a:ln>
            <a:solidFill>
              <a:srgbClr val="009CC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13">
              <a:solidFill>
                <a:srgbClr val="009CC6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="" xmlns:a16="http://schemas.microsoft.com/office/drawing/2014/main" id="{64B7245E-3619-4D7E-8F83-5A109915252D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82" y="4729228"/>
            <a:ext cx="413886" cy="27661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="" xmlns:a16="http://schemas.microsoft.com/office/drawing/2014/main" id="{3DDCB098-8D12-453C-A8C0-FD1DAABF209C}"/>
              </a:ext>
            </a:extLst>
          </p:cNvPr>
          <p:cNvSpPr txBox="1"/>
          <p:nvPr userDrawn="1"/>
        </p:nvSpPr>
        <p:spPr>
          <a:xfrm>
            <a:off x="489168" y="4649216"/>
            <a:ext cx="3487229" cy="4039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75" dirty="0">
                <a:solidFill>
                  <a:srgbClr val="898989"/>
                </a:solidFill>
                <a:latin typeface="Teko" panose="02000000000000000000" pitchFamily="2" charset="0"/>
                <a:cs typeface="Teko" panose="02000000000000000000" pitchFamily="2" charset="0"/>
              </a:rPr>
              <a:t>The EOSC Portal is jointly developed and maintained by the eInfraCentral (731049), EOSC-hub (777536), EOSCpilot (739563) and OpenAIRE-Advance (246686) projects funded by the European Union’s Horizon 2020 research and innovation programme with contribution of the European Commission.</a:t>
            </a:r>
          </a:p>
        </p:txBody>
      </p:sp>
    </p:spTree>
    <p:extLst>
      <p:ext uri="{BB962C8B-B14F-4D97-AF65-F5344CB8AC3E}">
        <p14:creationId xmlns:p14="http://schemas.microsoft.com/office/powerpoint/2010/main" val="3498471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FE770-03A9-49CF-B838-7F2BFBF265C4}" type="datetimeFigureOut">
              <a:rPr lang="en-US" smtClean="0"/>
              <a:t>23/11/18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E9586D-7240-4C05-9CB3-FC102A35C0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467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700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4" Type="http://schemas.openxmlformats.org/officeDocument/2006/relationships/diagramLayout" Target="../diagrams/layout1.xml"/><Relationship Id="rId5" Type="http://schemas.openxmlformats.org/officeDocument/2006/relationships/diagramQuickStyle" Target="../diagrams/quickStyle1.xml"/><Relationship Id="rId6" Type="http://schemas.openxmlformats.org/officeDocument/2006/relationships/diagramColors" Target="../diagrams/colors1.xml"/><Relationship Id="rId7" Type="http://schemas.microsoft.com/office/2007/relationships/diagramDrawing" Target="../diagrams/drawing1.xm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eosc-portal.eu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arketplace.eosc-portal.eu/" TargetMode="External"/><Relationship Id="rId4" Type="http://schemas.openxmlformats.org/officeDocument/2006/relationships/hyperlink" Target="http://catalogue.eosc-portal.eu/home" TargetMode="External"/><Relationship Id="rId5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6">
            <a:extLst>
              <a:ext uri="{FF2B5EF4-FFF2-40B4-BE49-F238E27FC236}">
                <a16:creationId xmlns="" xmlns:a16="http://schemas.microsoft.com/office/drawing/2014/main" id="{5A8A0582-59B4-4CE9-AFE9-DD7997351F28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905934" y="3747386"/>
            <a:ext cx="3453306" cy="751667"/>
          </a:xfrm>
        </p:spPr>
        <p:txBody>
          <a:bodyPr>
            <a:normAutofit/>
          </a:bodyPr>
          <a:lstStyle/>
          <a:p>
            <a:pPr algn="r"/>
            <a:r>
              <a:rPr lang="en-US" sz="2000" i="1" dirty="0" smtClean="0">
                <a:solidFill>
                  <a:schemeClr val="tx1"/>
                </a:solidFill>
              </a:rPr>
              <a:t>Vienna, 23 November</a:t>
            </a:r>
            <a:endParaRPr lang="en-US" sz="2000" i="1" dirty="0">
              <a:solidFill>
                <a:schemeClr val="tx1"/>
              </a:solidFill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D6C9C5D7-DBB8-41BE-B755-82E66E97307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02740" y="2077292"/>
            <a:ext cx="6446665" cy="1555384"/>
          </a:xfrm>
        </p:spPr>
        <p:txBody>
          <a:bodyPr/>
          <a:lstStyle/>
          <a:p>
            <a:pPr algn="r"/>
            <a:r>
              <a:rPr lang="en-US" sz="7200" dirty="0" smtClean="0"/>
              <a:t>EOSC Portal</a:t>
            </a:r>
            <a:r>
              <a:rPr lang="en-US" sz="4000" dirty="0" smtClean="0"/>
              <a:t>  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220884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>
            <a:extLst>
              <a:ext uri="{FF2B5EF4-FFF2-40B4-BE49-F238E27FC236}">
                <a16:creationId xmlns="" xmlns:a16="http://schemas.microsoft.com/office/drawing/2014/main" id="{41DF10E8-F0B7-4CFF-93B0-5D116F7773D7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n-US" dirty="0"/>
              <a:t>EOSC Launch Event | Vienna | 23rd Nov 2018</a:t>
            </a:r>
          </a:p>
        </p:txBody>
      </p:sp>
      <p:graphicFrame>
        <p:nvGraphicFramePr>
          <p:cNvPr id="2" name="Diagram 1"/>
          <p:cNvGraphicFramePr/>
          <p:nvPr>
            <p:extLst>
              <p:ext uri="{D42A27DB-BD31-4B8C-83A1-F6EECF244321}">
                <p14:modId xmlns:p14="http://schemas.microsoft.com/office/powerpoint/2010/main" val="1337103159"/>
              </p:ext>
            </p:extLst>
          </p:nvPr>
        </p:nvGraphicFramePr>
        <p:xfrm>
          <a:off x="785635" y="570456"/>
          <a:ext cx="7598251" cy="2346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-43032" y="3045997"/>
            <a:ext cx="4240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dirty="0"/>
              <a:t>EOSC architecture as a </a:t>
            </a:r>
            <a:r>
              <a:rPr lang="en-US" sz="2000" dirty="0" smtClean="0"/>
              <a:t>federated </a:t>
            </a:r>
            <a:r>
              <a:rPr lang="en-US" sz="2000" b="1" dirty="0" smtClean="0"/>
              <a:t>system </a:t>
            </a:r>
            <a:r>
              <a:rPr lang="en-US" sz="2000" b="1" dirty="0"/>
              <a:t>of resources and services </a:t>
            </a:r>
            <a:r>
              <a:rPr lang="en-US" sz="2000" dirty="0"/>
              <a:t>from European digital infrastructures and national providers </a:t>
            </a:r>
            <a:r>
              <a:rPr lang="en-US" sz="2000" dirty="0" smtClean="0"/>
              <a:t>federated</a:t>
            </a:r>
            <a:endParaRPr lang="en-US" sz="2000" dirty="0"/>
          </a:p>
        </p:txBody>
      </p:sp>
      <p:sp>
        <p:nvSpPr>
          <p:cNvPr id="10" name="TextBox 9"/>
          <p:cNvSpPr txBox="1"/>
          <p:nvPr/>
        </p:nvSpPr>
        <p:spPr>
          <a:xfrm>
            <a:off x="4726404" y="3058478"/>
            <a:ext cx="4240383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EOSC </a:t>
            </a:r>
            <a:r>
              <a:rPr lang="en-US" sz="2000" dirty="0" smtClean="0"/>
              <a:t>is a “</a:t>
            </a:r>
            <a:r>
              <a:rPr lang="en-US" sz="2000" dirty="0"/>
              <a:t>federating core” </a:t>
            </a:r>
            <a:r>
              <a:rPr lang="en-US" sz="2000" dirty="0" smtClean="0"/>
              <a:t>service </a:t>
            </a:r>
            <a:r>
              <a:rPr lang="en-US" sz="2000" dirty="0"/>
              <a:t>contributing to the implementation of the </a:t>
            </a:r>
            <a:r>
              <a:rPr lang="en-US" sz="2000" b="1" dirty="0"/>
              <a:t>“Access and interface” </a:t>
            </a:r>
            <a:r>
              <a:rPr lang="en-US" sz="2000" dirty="0"/>
              <a:t>action </a:t>
            </a:r>
            <a:r>
              <a:rPr lang="en-US" sz="2000" dirty="0" smtClean="0"/>
              <a:t>line</a:t>
            </a:r>
          </a:p>
          <a:p>
            <a:r>
              <a:rPr lang="en-US" sz="2000" dirty="0"/>
              <a:t>o</a:t>
            </a:r>
            <a:r>
              <a:rPr lang="en-US" sz="2000" dirty="0" smtClean="0"/>
              <a:t>f the EOSC roadmap 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9493753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5F5005B-9AFF-45DC-B3BB-314B3E2AF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7370" y="1769873"/>
            <a:ext cx="6801821" cy="994172"/>
          </a:xfrm>
        </p:spPr>
        <p:txBody>
          <a:bodyPr>
            <a:noAutofit/>
          </a:bodyPr>
          <a:lstStyle/>
          <a:p>
            <a:r>
              <a:rPr lang="en-US" sz="3200" dirty="0"/>
              <a:t>A</a:t>
            </a:r>
            <a:r>
              <a:rPr lang="en-US" sz="3200" dirty="0" smtClean="0"/>
              <a:t> delivery </a:t>
            </a:r>
            <a:r>
              <a:rPr lang="en-US" sz="3200" b="1" dirty="0"/>
              <a:t>channel connecting the demand-side </a:t>
            </a:r>
            <a:r>
              <a:rPr lang="en-US" sz="3200" b="1" dirty="0" smtClean="0"/>
              <a:t>and </a:t>
            </a:r>
            <a:r>
              <a:rPr lang="en-US" sz="3200" b="1" dirty="0"/>
              <a:t>the supply-</a:t>
            </a:r>
            <a:r>
              <a:rPr lang="en-US" sz="3200" b="1" dirty="0" smtClean="0"/>
              <a:t>side </a:t>
            </a:r>
            <a:r>
              <a:rPr lang="en-US" sz="3200" dirty="0" smtClean="0"/>
              <a:t>which </a:t>
            </a:r>
            <a:r>
              <a:rPr lang="en-US" sz="3200" dirty="0"/>
              <a:t>showcases the potential of </a:t>
            </a:r>
            <a:r>
              <a:rPr lang="en-US" sz="3200" b="1" dirty="0"/>
              <a:t>integrated and </a:t>
            </a:r>
            <a:r>
              <a:rPr lang="en-US" sz="3200" b="1" dirty="0" smtClean="0"/>
              <a:t>coordinated access </a:t>
            </a:r>
            <a:r>
              <a:rPr lang="en-US" sz="3200" dirty="0" smtClean="0"/>
              <a:t>to </a:t>
            </a:r>
            <a:r>
              <a:rPr lang="en-US" sz="3200" dirty="0"/>
              <a:t>European services, data and other </a:t>
            </a:r>
            <a:r>
              <a:rPr lang="en-US" sz="3200"/>
              <a:t>scientific </a:t>
            </a:r>
            <a:r>
              <a:rPr lang="en-US" sz="3200" smtClean="0"/>
              <a:t>outputs</a:t>
            </a:r>
            <a:r>
              <a:rPr lang="en-US" sz="3200" dirty="0"/>
              <a:t/>
            </a:r>
            <a:br>
              <a:rPr lang="en-US" sz="3200" dirty="0"/>
            </a:br>
            <a:endParaRPr lang="en-US" sz="3200" dirty="0"/>
          </a:p>
        </p:txBody>
      </p:sp>
      <p:sp>
        <p:nvSpPr>
          <p:cNvPr id="6" name="Text Placeholder 8">
            <a:extLst>
              <a:ext uri="{FF2B5EF4-FFF2-40B4-BE49-F238E27FC236}">
                <a16:creationId xmlns="" xmlns:a16="http://schemas.microsoft.com/office/drawing/2014/main" id="{FFAF2879-8F1A-42A4-ACED-05AAF57EEDF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7126411" y="4869656"/>
            <a:ext cx="1479325" cy="193314"/>
          </a:xfrm>
        </p:spPr>
        <p:txBody>
          <a:bodyPr/>
          <a:lstStyle/>
          <a:p>
            <a:r>
              <a:rPr lang="en-US" dirty="0"/>
              <a:t>EOSC Launch Event | Vienna | 23rd Nov 2018</a:t>
            </a:r>
          </a:p>
        </p:txBody>
      </p:sp>
      <p:sp>
        <p:nvSpPr>
          <p:cNvPr id="5" name="Rectangle 4"/>
          <p:cNvSpPr/>
          <p:nvPr/>
        </p:nvSpPr>
        <p:spPr>
          <a:xfrm>
            <a:off x="499439" y="3593987"/>
            <a:ext cx="693737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b="1" dirty="0">
                <a:hlinkClick r:id="rId2"/>
              </a:rPr>
              <a:t>https://eosc-portal.eu/</a:t>
            </a:r>
            <a:endParaRPr lang="en-US" sz="4000" b="1" dirty="0"/>
          </a:p>
          <a:p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61964385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Screen Shot 2018-11-23 at 03.41.16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446" y="224723"/>
            <a:ext cx="4218859" cy="3762178"/>
          </a:xfrm>
          <a:prstGeom prst="rect">
            <a:avLst/>
          </a:prstGeom>
          <a:ln>
            <a:solidFill>
              <a:schemeClr val="tx2"/>
            </a:solidFill>
          </a:ln>
        </p:spPr>
      </p:pic>
      <p:sp>
        <p:nvSpPr>
          <p:cNvPr id="10" name="TextBox 9"/>
          <p:cNvSpPr txBox="1"/>
          <p:nvPr/>
        </p:nvSpPr>
        <p:spPr>
          <a:xfrm>
            <a:off x="5047564" y="4057755"/>
            <a:ext cx="35833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3"/>
              </a:rPr>
              <a:t>https://marketplace.eosc-portal.eu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324599" y="4048707"/>
            <a:ext cx="37810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hlinkClick r:id="rId4"/>
              </a:rPr>
              <a:t>http://catalogue.eosc-portal.eu/</a:t>
            </a:r>
            <a:r>
              <a:rPr lang="en-US" dirty="0" smtClean="0">
                <a:hlinkClick r:id="rId4"/>
              </a:rPr>
              <a:t>home</a:t>
            </a:r>
            <a:endParaRPr lang="en-US" dirty="0" smtClean="0"/>
          </a:p>
        </p:txBody>
      </p:sp>
      <p:pic>
        <p:nvPicPr>
          <p:cNvPr id="3" name="Picture 2" descr="Screen Shot 2018-11-23 at 08.30.48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911" y="236792"/>
            <a:ext cx="4520731" cy="3745620"/>
          </a:xfrm>
          <a:prstGeom prst="rect">
            <a:avLst/>
          </a:prstGeom>
          <a:ln>
            <a:solidFill>
              <a:schemeClr val="tx2"/>
            </a:solidFill>
          </a:ln>
        </p:spPr>
      </p:pic>
    </p:spTree>
    <p:extLst>
      <p:ext uri="{BB962C8B-B14F-4D97-AF65-F5344CB8AC3E}">
        <p14:creationId xmlns:p14="http://schemas.microsoft.com/office/powerpoint/2010/main" val="25826889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EOSC Portal in action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b="1" dirty="0"/>
              <a:t>Tracking on alien species to support policy </a:t>
            </a:r>
            <a:r>
              <a:rPr lang="en-US" sz="2400" b="1" dirty="0" smtClean="0"/>
              <a:t>making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/>
              <a:t>Dr</a:t>
            </a:r>
            <a:r>
              <a:rPr lang="en-US" dirty="0" smtClean="0"/>
              <a:t> </a:t>
            </a:r>
            <a:r>
              <a:rPr lang="en-US" dirty="0" err="1"/>
              <a:t>Gianpaolo</a:t>
            </a:r>
            <a:r>
              <a:rPr lang="en-US" dirty="0"/>
              <a:t> Coro, Data </a:t>
            </a:r>
            <a:r>
              <a:rPr lang="en-US" dirty="0" smtClean="0"/>
              <a:t>Scientist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 smtClean="0"/>
              <a:t>Consiglio</a:t>
            </a:r>
            <a:r>
              <a:rPr lang="en-US" dirty="0" smtClean="0"/>
              <a:t> </a:t>
            </a:r>
            <a:r>
              <a:rPr lang="en-US" dirty="0" err="1" smtClean="0"/>
              <a:t>Nazionale</a:t>
            </a:r>
            <a:r>
              <a:rPr lang="en-US" dirty="0" smtClean="0"/>
              <a:t> </a:t>
            </a:r>
            <a:r>
              <a:rPr lang="en-US" dirty="0" err="1" smtClean="0"/>
              <a:t>delle</a:t>
            </a:r>
            <a:r>
              <a:rPr lang="en-US" dirty="0" smtClean="0"/>
              <a:t> </a:t>
            </a:r>
            <a:r>
              <a:rPr lang="en-US" dirty="0" err="1" smtClean="0"/>
              <a:t>Ricerche</a:t>
            </a:r>
            <a:r>
              <a:rPr lang="en-US" dirty="0" smtClean="0"/>
              <a:t>, Italy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The CLARIN Use Case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err="1" smtClean="0"/>
              <a:t>Maciej</a:t>
            </a:r>
            <a:r>
              <a:rPr lang="en-US" dirty="0" smtClean="0"/>
              <a:t> </a:t>
            </a:r>
            <a:r>
              <a:rPr lang="en-US" dirty="0" err="1"/>
              <a:t>Ogrodniczuk</a:t>
            </a:r>
            <a:r>
              <a:rPr lang="en-US" b="1" dirty="0"/>
              <a:t>, </a:t>
            </a:r>
            <a:r>
              <a:rPr lang="en-US" dirty="0"/>
              <a:t>A</a:t>
            </a:r>
            <a:r>
              <a:rPr lang="en-US" dirty="0" smtClean="0"/>
              <a:t>ssistant </a:t>
            </a:r>
            <a:r>
              <a:rPr lang="en-US" dirty="0"/>
              <a:t>professor</a:t>
            </a:r>
            <a:r>
              <a:rPr lang="en-US" b="1" dirty="0"/>
              <a:t> </a:t>
            </a: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dirty="0" smtClean="0"/>
              <a:t>Institute </a:t>
            </a:r>
            <a:r>
              <a:rPr lang="en-US" dirty="0"/>
              <a:t>of Computer Science, Polish Academy of Sciences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44581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828</TotalTime>
  <Words>170</Words>
  <Application>Microsoft Macintosh PowerPoint</Application>
  <PresentationFormat>On-screen Show (16:9)</PresentationFormat>
  <Paragraphs>26</Paragraphs>
  <Slides>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0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A delivery channel connecting the demand-side and the supply-side which showcases the potential of integrated and coordinated access to European services, data and other scientific outputs </vt:lpstr>
      <vt:lpstr>PowerPoint Presentation</vt:lpstr>
      <vt:lpstr>EOSC Portal in action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Angelica Vos</dc:creator>
  <cp:lastModifiedBy>Tiziana Ferrari</cp:lastModifiedBy>
  <cp:revision>37</cp:revision>
  <dcterms:created xsi:type="dcterms:W3CDTF">2018-11-20T08:49:09Z</dcterms:created>
  <dcterms:modified xsi:type="dcterms:W3CDTF">2018-11-23T07:32:04Z</dcterms:modified>
</cp:coreProperties>
</file>