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606" r:id="rId2"/>
    <p:sldId id="605" r:id="rId3"/>
  </p:sldIdLst>
  <p:sldSz cx="9144000" cy="6858000" type="screen4x3"/>
  <p:notesSz cx="6718300" cy="985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2" userDrawn="1">
          <p15:clr>
            <a:srgbClr val="A4A3A4"/>
          </p15:clr>
        </p15:guide>
        <p15:guide id="2" pos="2073" userDrawn="1">
          <p15:clr>
            <a:srgbClr val="A4A3A4"/>
          </p15:clr>
        </p15:guide>
        <p15:guide id="3" orient="horz" pos="3104" userDrawn="1">
          <p15:clr>
            <a:srgbClr val="A4A3A4"/>
          </p15:clr>
        </p15:guide>
        <p15:guide id="4" pos="211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EFF"/>
    <a:srgbClr val="90C4F4"/>
    <a:srgbClr val="99CCFF"/>
    <a:srgbClr val="C7E1F9"/>
    <a:srgbClr val="C7FFF9"/>
    <a:srgbClr val="3E6FD2"/>
    <a:srgbClr val="0F5494"/>
    <a:srgbClr val="3166CF"/>
    <a:srgbClr val="2D5EC1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17" autoAdjust="0"/>
    <p:restoredTop sz="75930" autoAdjust="0"/>
  </p:normalViewPr>
  <p:slideViewPr>
    <p:cSldViewPr>
      <p:cViewPr varScale="1">
        <p:scale>
          <a:sx n="63" d="100"/>
          <a:sy n="63" d="100"/>
        </p:scale>
        <p:origin x="164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530"/>
    </p:cViewPr>
  </p:sorterViewPr>
  <p:notesViewPr>
    <p:cSldViewPr showGuides="1">
      <p:cViewPr varScale="1">
        <p:scale>
          <a:sx n="62" d="100"/>
          <a:sy n="62" d="100"/>
        </p:scale>
        <p:origin x="3411" y="45"/>
      </p:cViewPr>
      <p:guideLst>
        <p:guide orient="horz" pos="3082"/>
        <p:guide pos="2073"/>
        <p:guide orient="horz" pos="3104"/>
        <p:guide pos="21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3" tIns="45301" rIns="90603" bIns="45301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4736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3" tIns="45301" rIns="90603" bIns="45301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0314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3" tIns="45301" rIns="90603" bIns="45301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4736" y="9360314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3" tIns="45301" rIns="90603" bIns="45301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0CE8D201-2797-4E3D-B7FE-2441DC9FFED3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6657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3" tIns="45301" rIns="90603" bIns="45301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4736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3" tIns="45301" rIns="90603" bIns="45301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6012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7" y="4680946"/>
            <a:ext cx="5375268" cy="4435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3" tIns="45301" rIns="90603" bIns="453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314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3" tIns="45301" rIns="90603" bIns="45301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4736" y="9360314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3" tIns="45301" rIns="90603" bIns="45301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2D43202C-362B-49BC-A38A-6B5CDA6D61D3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7290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3202C-362B-49BC-A38A-6B5CDA6D61D3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5882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dirty="0"/>
              <a:t>Click to edit Master title style</a:t>
            </a:r>
            <a:endParaRPr lang="en-GB" altLang="en-US" noProof="0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dirty="0"/>
              <a:t>Click to edit Master subtitle style</a:t>
            </a:r>
            <a:endParaRPr lang="en-GB" altLang="en-US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030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618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F5494"/>
              </a:buClr>
              <a:buFont typeface="Courier New" panose="02070309020205020404" pitchFamily="49" charset="0"/>
              <a:buChar char="o"/>
              <a:defRPr i="0">
                <a:solidFill>
                  <a:srgbClr val="0F5494"/>
                </a:solidFill>
                <a:latin typeface="EC Square Sans Pro Light" panose="020B0506000000020004" pitchFamily="34" charset="0"/>
              </a:defRPr>
            </a:lvl1pPr>
            <a:lvl2pPr marL="742950" indent="-285750">
              <a:buClr>
                <a:srgbClr val="C00000"/>
              </a:buClr>
              <a:buFont typeface="Wingdings" panose="05000000000000000000" pitchFamily="2" charset="2"/>
              <a:buChar char="§"/>
              <a:defRPr>
                <a:solidFill>
                  <a:srgbClr val="0F5494"/>
                </a:solidFill>
                <a:latin typeface="EC Square Sans Pro Light" panose="020B0506000000020004" pitchFamily="34" charset="0"/>
              </a:defRPr>
            </a:lvl2pPr>
            <a:lvl3pPr>
              <a:defRPr>
                <a:solidFill>
                  <a:srgbClr val="0F5494"/>
                </a:solidFill>
                <a:latin typeface="EC Square Sans Pro Light" panose="020B0506000000020004" pitchFamily="34" charset="0"/>
              </a:defRPr>
            </a:lvl3pPr>
            <a:lvl4pPr>
              <a:defRPr>
                <a:solidFill>
                  <a:srgbClr val="0F5494"/>
                </a:solidFill>
                <a:latin typeface="EC Square Sans Pro Light" panose="020B0506000000020004" pitchFamily="34" charset="0"/>
              </a:defRPr>
            </a:lvl4pPr>
            <a:lvl5pPr>
              <a:defRPr>
                <a:solidFill>
                  <a:srgbClr val="0F5494"/>
                </a:solidFill>
                <a:latin typeface="EC Square Sans Pro Light" panose="020B05060000000200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396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613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566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727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71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0602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EC Square Sans Pro Light" panose="020B05060000000200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EC Square Sans Pro Light" panose="020B05060000000200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880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707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dirty="0"/>
              <a:t>Second </a:t>
            </a:r>
            <a:r>
              <a:rPr lang="fr-BE" altLang="en-US" dirty="0" err="1"/>
              <a:t>level</a:t>
            </a:r>
            <a:endParaRPr lang="en-GB" altLang="en-US" dirty="0"/>
          </a:p>
          <a:p>
            <a:pPr lvl="1"/>
            <a:r>
              <a:rPr lang="en-GB" altLang="en-US" dirty="0"/>
              <a:t>Third level</a:t>
            </a:r>
          </a:p>
          <a:p>
            <a:pPr lvl="2"/>
            <a:r>
              <a:rPr lang="en-GB" altLang="en-US" dirty="0"/>
              <a:t>- Fourth level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EC Square Sans Pro Light" panose="020B0506000000020004" pitchFamily="34" charset="0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EC Square Sans Pro Light" panose="020B05060000000200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EC Square Sans Pro Light" panose="020B05060000000200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EC Square Sans Pro Light" panose="020B05060000000200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Elbow Connector 14"/>
          <p:cNvCxnSpPr>
            <a:stCxn id="20" idx="2"/>
            <a:endCxn id="18" idx="0"/>
          </p:cNvCxnSpPr>
          <p:nvPr/>
        </p:nvCxnSpPr>
        <p:spPr bwMode="auto">
          <a:xfrm rot="16200000" flipH="1">
            <a:off x="1350303" y="4427496"/>
            <a:ext cx="119209" cy="636606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Rectangle: Rounded Corners 10"/>
          <p:cNvSpPr/>
          <p:nvPr/>
        </p:nvSpPr>
        <p:spPr>
          <a:xfrm>
            <a:off x="2237318" y="5375450"/>
            <a:ext cx="1367127" cy="892902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b="1" dirty="0" smtClean="0">
                <a:solidFill>
                  <a:srgbClr val="0F5494"/>
                </a:solidFill>
              </a:rPr>
              <a:t>Coordination </a:t>
            </a:r>
            <a:br>
              <a:rPr lang="en-GB" sz="1000" b="1" dirty="0" smtClean="0">
                <a:solidFill>
                  <a:srgbClr val="0F5494"/>
                </a:solidFill>
              </a:rPr>
            </a:br>
            <a:r>
              <a:rPr lang="en-GB" sz="1000" b="1" dirty="0" smtClean="0">
                <a:solidFill>
                  <a:srgbClr val="0F5494"/>
                </a:solidFill>
              </a:rPr>
              <a:t>structure </a:t>
            </a:r>
            <a:br>
              <a:rPr lang="en-GB" sz="1000" b="1" dirty="0" smtClean="0">
                <a:solidFill>
                  <a:srgbClr val="0F5494"/>
                </a:solidFill>
              </a:rPr>
            </a:br>
            <a:r>
              <a:rPr lang="en-GB" sz="1000" b="1" dirty="0" smtClean="0">
                <a:solidFill>
                  <a:srgbClr val="0F5494"/>
                </a:solidFill>
              </a:rPr>
              <a:t>(CSA)</a:t>
            </a:r>
          </a:p>
          <a:p>
            <a:pPr algn="ctr"/>
            <a:r>
              <a:rPr lang="en-GB" sz="1000" b="1" dirty="0" smtClean="0">
                <a:solidFill>
                  <a:srgbClr val="FF0000"/>
                </a:solidFill>
              </a:rPr>
              <a:t>support</a:t>
            </a:r>
            <a:endParaRPr lang="en-GB" sz="1000" dirty="0">
              <a:solidFill>
                <a:srgbClr val="0F5494"/>
              </a:solidFill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2149995" y="3986984"/>
            <a:ext cx="3871871" cy="1075617"/>
          </a:xfrm>
          <a:prstGeom prst="roundRect">
            <a:avLst/>
          </a:prstGeom>
          <a:solidFill>
            <a:srgbClr val="C7E1F9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300" b="1" i="0" u="none" strike="noStrike" cap="none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Stakeholders Forum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186251" y="2654305"/>
            <a:ext cx="2154112" cy="1078273"/>
          </a:xfrm>
          <a:prstGeom prst="roundRect">
            <a:avLst/>
          </a:prstGeom>
          <a:solidFill>
            <a:srgbClr val="C7E1F9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300" b="1" i="0" u="none" strike="noStrike" cap="none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Executive Board </a:t>
            </a:r>
            <a:r>
              <a:rPr kumimoji="0" lang="en-GB" sz="1300" i="0" u="none" strike="noStrike" cap="none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(representatives of stakeholders)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183961" y="1300093"/>
            <a:ext cx="2138872" cy="1099963"/>
          </a:xfrm>
          <a:prstGeom prst="roundRect">
            <a:avLst/>
          </a:prstGeom>
          <a:solidFill>
            <a:srgbClr val="0F5494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3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Governance Board (MS/AC + EC)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15695" y="2107416"/>
            <a:ext cx="14478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oversight</a:t>
            </a:r>
          </a:p>
          <a:p>
            <a:pPr algn="r"/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74190" y="4772656"/>
            <a:ext cx="104394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advice</a:t>
            </a:r>
          </a:p>
          <a:p>
            <a:pPr algn="r"/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84889" y="3446520"/>
            <a:ext cx="185547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implementation</a:t>
            </a:r>
          </a:p>
          <a:p>
            <a:pPr algn="r"/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1" name="Right Arrow 10"/>
          <p:cNvSpPr/>
          <p:nvPr/>
        </p:nvSpPr>
        <p:spPr bwMode="auto">
          <a:xfrm rot="5400000">
            <a:off x="4189984" y="1982479"/>
            <a:ext cx="804853" cy="484632"/>
          </a:xfrm>
          <a:prstGeom prst="rightArrow">
            <a:avLst/>
          </a:prstGeom>
          <a:solidFill>
            <a:srgbClr val="0F5494"/>
          </a:solidFill>
          <a:ln>
            <a:noFill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99122" y="3994363"/>
            <a:ext cx="1950753" cy="1258796"/>
            <a:chOff x="709422" y="4514848"/>
            <a:chExt cx="2088232" cy="1609017"/>
          </a:xfrm>
        </p:grpSpPr>
        <p:grpSp>
          <p:nvGrpSpPr>
            <p:cNvPr id="28" name="Group 27"/>
            <p:cNvGrpSpPr/>
            <p:nvPr/>
          </p:nvGrpSpPr>
          <p:grpSpPr>
            <a:xfrm>
              <a:off x="709422" y="4514848"/>
              <a:ext cx="2088232" cy="1609017"/>
              <a:chOff x="407000" y="3267074"/>
              <a:chExt cx="2088232" cy="1609017"/>
            </a:xfrm>
          </p:grpSpPr>
          <p:sp>
            <p:nvSpPr>
              <p:cNvPr id="27" name="Rounded Rectangle 26"/>
              <p:cNvSpPr/>
              <p:nvPr/>
            </p:nvSpPr>
            <p:spPr bwMode="auto">
              <a:xfrm>
                <a:off x="407000" y="3267074"/>
                <a:ext cx="2088232" cy="1609017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175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300" i="0" u="none" strike="noStrike" cap="none" normalizeH="0" baseline="0" dirty="0" smtClean="0">
                  <a:ln>
                    <a:noFill/>
                  </a:ln>
                  <a:solidFill>
                    <a:srgbClr val="0F5494"/>
                  </a:solidFill>
                  <a:effectLst/>
                  <a:latin typeface="Verdana" pitchFamily="34" charset="0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33400" y="3295650"/>
                <a:ext cx="1868632" cy="1368152"/>
                <a:chOff x="4226641" y="3957899"/>
                <a:chExt cx="1868632" cy="1368152"/>
              </a:xfrm>
            </p:grpSpPr>
            <p:sp>
              <p:nvSpPr>
                <p:cNvPr id="17" name="Rectangle 16"/>
                <p:cNvSpPr/>
                <p:nvPr/>
              </p:nvSpPr>
              <p:spPr bwMode="auto">
                <a:xfrm>
                  <a:off x="4226641" y="4453595"/>
                  <a:ext cx="502268" cy="360040"/>
                </a:xfrm>
                <a:prstGeom prst="rect">
                  <a:avLst/>
                </a:prstGeom>
                <a:solidFill>
                  <a:schemeClr val="accent1">
                    <a:lumMod val="90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3175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pt-PT" sz="1000" b="0" dirty="0" smtClean="0">
                      <a:solidFill>
                        <a:srgbClr val="0F5494"/>
                      </a:solidFill>
                    </a:rPr>
                    <a:t>WG</a:t>
                  </a:r>
                  <a:endParaRPr kumimoji="0" lang="en-GB" sz="1000" b="0" i="0" u="none" strike="noStrike" cap="none" normalizeH="0" baseline="0" dirty="0" smtClean="0">
                    <a:ln>
                      <a:noFill/>
                    </a:ln>
                    <a:solidFill>
                      <a:srgbClr val="0F5494"/>
                    </a:solidFill>
                    <a:effectLst/>
                  </a:endParaRPr>
                </a:p>
              </p:txBody>
            </p:sp>
            <p:sp>
              <p:nvSpPr>
                <p:cNvPr id="18" name="Rectangle 17"/>
                <p:cNvSpPr/>
                <p:nvPr/>
              </p:nvSpPr>
              <p:spPr bwMode="auto">
                <a:xfrm>
                  <a:off x="5593005" y="4966011"/>
                  <a:ext cx="502268" cy="360040"/>
                </a:xfrm>
                <a:prstGeom prst="rect">
                  <a:avLst/>
                </a:prstGeom>
                <a:solidFill>
                  <a:schemeClr val="accent1">
                    <a:lumMod val="90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3175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pt-PT" sz="1000" b="0" dirty="0" smtClean="0">
                      <a:solidFill>
                        <a:srgbClr val="0F5494"/>
                      </a:solidFill>
                    </a:rPr>
                    <a:t>WG</a:t>
                  </a:r>
                  <a:endParaRPr kumimoji="0" lang="en-GB" sz="1000" b="0" i="0" u="none" strike="noStrike" cap="none" normalizeH="0" baseline="0" dirty="0" smtClean="0">
                    <a:ln>
                      <a:noFill/>
                    </a:ln>
                    <a:solidFill>
                      <a:srgbClr val="0F5494"/>
                    </a:solidFill>
                    <a:effectLst/>
                  </a:endParaRPr>
                </a:p>
              </p:txBody>
            </p:sp>
            <p:sp>
              <p:nvSpPr>
                <p:cNvPr id="19" name="Rectangle 18"/>
                <p:cNvSpPr/>
                <p:nvPr/>
              </p:nvSpPr>
              <p:spPr bwMode="auto">
                <a:xfrm>
                  <a:off x="5593005" y="4453596"/>
                  <a:ext cx="502268" cy="360040"/>
                </a:xfrm>
                <a:prstGeom prst="rect">
                  <a:avLst/>
                </a:prstGeom>
                <a:solidFill>
                  <a:schemeClr val="accent1">
                    <a:lumMod val="90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3175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pt-PT" sz="1000" b="0" dirty="0" smtClean="0">
                      <a:solidFill>
                        <a:srgbClr val="0F5494"/>
                      </a:solidFill>
                    </a:rPr>
                    <a:t>WG</a:t>
                  </a:r>
                  <a:endParaRPr kumimoji="0" lang="en-GB" sz="1000" b="0" i="0" u="none" strike="noStrike" cap="none" normalizeH="0" baseline="0" dirty="0" smtClean="0">
                    <a:ln>
                      <a:noFill/>
                    </a:ln>
                    <a:solidFill>
                      <a:srgbClr val="0F5494"/>
                    </a:solidFill>
                    <a:effectLst/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 bwMode="auto">
                <a:xfrm>
                  <a:off x="4911534" y="4453596"/>
                  <a:ext cx="502268" cy="360040"/>
                </a:xfrm>
                <a:prstGeom prst="rect">
                  <a:avLst/>
                </a:prstGeom>
                <a:solidFill>
                  <a:schemeClr val="accent1">
                    <a:lumMod val="90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3175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pt-PT" sz="1000" b="0" dirty="0" smtClean="0">
                      <a:solidFill>
                        <a:srgbClr val="0F5494"/>
                      </a:solidFill>
                    </a:rPr>
                    <a:t>WG</a:t>
                  </a:r>
                  <a:endParaRPr kumimoji="0" lang="en-GB" sz="1000" b="0" i="0" u="none" strike="noStrike" cap="none" normalizeH="0" baseline="0" dirty="0" smtClean="0">
                    <a:ln>
                      <a:noFill/>
                    </a:ln>
                    <a:solidFill>
                      <a:srgbClr val="0F5494"/>
                    </a:solidFill>
                    <a:effectLst/>
                  </a:endParaRPr>
                </a:p>
              </p:txBody>
            </p:sp>
            <p:sp>
              <p:nvSpPr>
                <p:cNvPr id="21" name="Rectangle 20"/>
                <p:cNvSpPr/>
                <p:nvPr/>
              </p:nvSpPr>
              <p:spPr bwMode="auto">
                <a:xfrm>
                  <a:off x="4911535" y="4965125"/>
                  <a:ext cx="502268" cy="360040"/>
                </a:xfrm>
                <a:prstGeom prst="rect">
                  <a:avLst/>
                </a:prstGeom>
                <a:solidFill>
                  <a:schemeClr val="accent1">
                    <a:lumMod val="90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3175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pt-PT" sz="1000" b="0" dirty="0" smtClean="0">
                      <a:solidFill>
                        <a:srgbClr val="0F5494"/>
                      </a:solidFill>
                    </a:rPr>
                    <a:t>WG</a:t>
                  </a:r>
                  <a:endParaRPr kumimoji="0" lang="en-GB" sz="1000" b="0" i="0" u="none" strike="noStrike" cap="none" normalizeH="0" baseline="0" dirty="0" smtClean="0">
                    <a:ln>
                      <a:noFill/>
                    </a:ln>
                    <a:solidFill>
                      <a:srgbClr val="0F5494"/>
                    </a:solidFill>
                    <a:effectLst/>
                  </a:endParaRPr>
                </a:p>
              </p:txBody>
            </p:sp>
            <p:sp>
              <p:nvSpPr>
                <p:cNvPr id="22" name="Rectangle 21"/>
                <p:cNvSpPr/>
                <p:nvPr/>
              </p:nvSpPr>
              <p:spPr bwMode="auto">
                <a:xfrm>
                  <a:off x="4226641" y="4951761"/>
                  <a:ext cx="502268" cy="360040"/>
                </a:xfrm>
                <a:prstGeom prst="rect">
                  <a:avLst/>
                </a:prstGeom>
                <a:solidFill>
                  <a:schemeClr val="accent1">
                    <a:lumMod val="90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3175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pt-PT" sz="1000" b="0" dirty="0" smtClean="0">
                      <a:solidFill>
                        <a:srgbClr val="0F5494"/>
                      </a:solidFill>
                    </a:rPr>
                    <a:t>WG</a:t>
                  </a:r>
                  <a:endParaRPr kumimoji="0" lang="en-GB" sz="1000" b="0" i="0" u="none" strike="noStrike" cap="none" normalizeH="0" baseline="0" dirty="0" smtClean="0">
                    <a:ln>
                      <a:noFill/>
                    </a:ln>
                    <a:solidFill>
                      <a:srgbClr val="0F5494"/>
                    </a:solidFill>
                    <a:effectLst/>
                  </a:endParaRPr>
                </a:p>
              </p:txBody>
            </p:sp>
            <p:cxnSp>
              <p:nvCxnSpPr>
                <p:cNvPr id="23" name="Elbow Connector 22"/>
                <p:cNvCxnSpPr>
                  <a:stCxn id="20" idx="2"/>
                  <a:endCxn id="22" idx="0"/>
                </p:cNvCxnSpPr>
                <p:nvPr/>
              </p:nvCxnSpPr>
              <p:spPr bwMode="auto">
                <a:xfrm rot="5400000">
                  <a:off x="4751160" y="4540252"/>
                  <a:ext cx="138125" cy="684893"/>
                </a:xfrm>
                <a:prstGeom prst="bentConnector3">
                  <a:avLst>
                    <a:gd name="adj1" fmla="val 55517"/>
                  </a:avLst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4" name="Elbow Connector 23"/>
                <p:cNvCxnSpPr>
                  <a:stCxn id="17" idx="0"/>
                </p:cNvCxnSpPr>
                <p:nvPr/>
              </p:nvCxnSpPr>
              <p:spPr bwMode="auto">
                <a:xfrm rot="5400000" flipH="1" flipV="1">
                  <a:off x="4572373" y="3863301"/>
                  <a:ext cx="495696" cy="684893"/>
                </a:xfrm>
                <a:prstGeom prst="bentConnector3">
                  <a:avLst>
                    <a:gd name="adj1" fmla="val 24675"/>
                  </a:avLst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5" name="Elbow Connector 24"/>
                <p:cNvCxnSpPr>
                  <a:stCxn id="19" idx="0"/>
                </p:cNvCxnSpPr>
                <p:nvPr/>
              </p:nvCxnSpPr>
              <p:spPr bwMode="auto">
                <a:xfrm rot="16200000" flipV="1">
                  <a:off x="5255556" y="3865012"/>
                  <a:ext cx="495697" cy="681471"/>
                </a:xfrm>
                <a:prstGeom prst="bentConnector3">
                  <a:avLst>
                    <a:gd name="adj1" fmla="val 24676"/>
                  </a:avLst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cxnSp>
          <p:nvCxnSpPr>
            <p:cNvPr id="29" name="Elbow Connector 28"/>
            <p:cNvCxnSpPr/>
            <p:nvPr/>
          </p:nvCxnSpPr>
          <p:spPr bwMode="auto">
            <a:xfrm rot="16200000" flipH="1">
              <a:off x="2043484" y="5133726"/>
              <a:ext cx="152375" cy="681471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3" name="Group 42"/>
          <p:cNvGrpSpPr/>
          <p:nvPr/>
        </p:nvGrpSpPr>
        <p:grpSpPr>
          <a:xfrm>
            <a:off x="3705961" y="5203543"/>
            <a:ext cx="1724211" cy="1460072"/>
            <a:chOff x="7543800" y="4098900"/>
            <a:chExt cx="1403196" cy="2058568"/>
          </a:xfrm>
        </p:grpSpPr>
        <p:sp>
          <p:nvSpPr>
            <p:cNvPr id="32" name="Rounded Rectangle 31"/>
            <p:cNvSpPr/>
            <p:nvPr/>
          </p:nvSpPr>
          <p:spPr bwMode="auto">
            <a:xfrm>
              <a:off x="7543800" y="4098900"/>
              <a:ext cx="1403196" cy="205856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300" i="0" u="none" strike="noStrike" cap="none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6" name="Rectangle: Rounded Corners 11"/>
            <p:cNvSpPr/>
            <p:nvPr/>
          </p:nvSpPr>
          <p:spPr>
            <a:xfrm>
              <a:off x="7657681" y="4215447"/>
              <a:ext cx="1125461" cy="369137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tIns="252000" rtlCol="0" anchor="ctr" anchorCtr="0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900" b="0" dirty="0" err="1" smtClean="0">
                  <a:solidFill>
                    <a:srgbClr val="0F5494"/>
                  </a:solidFill>
                </a:rPr>
                <a:t>eInfraCentral</a:t>
              </a:r>
              <a:endParaRPr lang="en-GB" sz="900" b="0" dirty="0">
                <a:solidFill>
                  <a:srgbClr val="0F5494"/>
                </a:solidFill>
              </a:endParaRPr>
            </a:p>
            <a:p>
              <a:endParaRPr lang="en-GB" sz="900" b="1" dirty="0">
                <a:solidFill>
                  <a:srgbClr val="0F5494"/>
                </a:solidFill>
              </a:endParaRPr>
            </a:p>
          </p:txBody>
        </p:sp>
        <p:sp>
          <p:nvSpPr>
            <p:cNvPr id="37" name="Rectangle: Rounded Corners 11"/>
            <p:cNvSpPr/>
            <p:nvPr/>
          </p:nvSpPr>
          <p:spPr>
            <a:xfrm>
              <a:off x="7657681" y="4684199"/>
              <a:ext cx="1125461" cy="369137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tIns="252000" rtlCol="0" anchor="ctr" anchorCtr="0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900" b="0" dirty="0" smtClean="0">
                  <a:solidFill>
                    <a:srgbClr val="0F5494"/>
                  </a:solidFill>
                </a:rPr>
                <a:t>EOSC hub</a:t>
              </a:r>
              <a:endParaRPr lang="en-GB" sz="900" b="0" dirty="0">
                <a:solidFill>
                  <a:srgbClr val="0F5494"/>
                </a:solidFill>
              </a:endParaRPr>
            </a:p>
            <a:p>
              <a:endParaRPr lang="en-GB" sz="900" b="1" dirty="0">
                <a:solidFill>
                  <a:srgbClr val="0F5494"/>
                </a:solidFill>
              </a:endParaRPr>
            </a:p>
          </p:txBody>
        </p:sp>
        <p:sp>
          <p:nvSpPr>
            <p:cNvPr id="38" name="Rectangle: Rounded Corners 11"/>
            <p:cNvSpPr/>
            <p:nvPr/>
          </p:nvSpPr>
          <p:spPr>
            <a:xfrm>
              <a:off x="7656966" y="5152951"/>
              <a:ext cx="1125978" cy="369137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tIns="252000" rtlCol="0" anchor="ctr" anchorCtr="0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900" b="0" dirty="0" smtClean="0">
                  <a:solidFill>
                    <a:srgbClr val="0F5494"/>
                  </a:solidFill>
                </a:rPr>
                <a:t>INFRAEOSC projects</a:t>
              </a:r>
              <a:endParaRPr lang="en-GB" sz="900" b="0" dirty="0">
                <a:solidFill>
                  <a:srgbClr val="0F5494"/>
                </a:solidFill>
              </a:endParaRPr>
            </a:p>
            <a:p>
              <a:endParaRPr lang="en-GB" sz="900" b="1" dirty="0">
                <a:solidFill>
                  <a:srgbClr val="0F5494"/>
                </a:solidFill>
              </a:endParaRPr>
            </a:p>
          </p:txBody>
        </p:sp>
        <p:sp>
          <p:nvSpPr>
            <p:cNvPr id="39" name="Rectangle: Rounded Corners 11"/>
            <p:cNvSpPr/>
            <p:nvPr/>
          </p:nvSpPr>
          <p:spPr>
            <a:xfrm>
              <a:off x="7659149" y="5621702"/>
              <a:ext cx="1125978" cy="369137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tIns="252000" rtlCol="0" anchor="ctr" anchorCtr="0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900" b="0" dirty="0" smtClean="0">
                  <a:solidFill>
                    <a:srgbClr val="0F5494"/>
                  </a:solidFill>
                </a:rPr>
                <a:t>….</a:t>
              </a:r>
              <a:endParaRPr lang="en-GB" sz="900" b="0" dirty="0">
                <a:solidFill>
                  <a:srgbClr val="0F5494"/>
                </a:solidFill>
              </a:endParaRPr>
            </a:p>
            <a:p>
              <a:endParaRPr lang="en-GB" sz="900" b="1" dirty="0">
                <a:solidFill>
                  <a:srgbClr val="0F5494"/>
                </a:solidFill>
              </a:endParaRPr>
            </a:p>
          </p:txBody>
        </p:sp>
      </p:grpSp>
      <p:sp>
        <p:nvSpPr>
          <p:cNvPr id="41" name="Right Arrow 40"/>
          <p:cNvSpPr/>
          <p:nvPr/>
        </p:nvSpPr>
        <p:spPr bwMode="auto">
          <a:xfrm rot="16200000">
            <a:off x="4309100" y="3370867"/>
            <a:ext cx="659802" cy="484632"/>
          </a:xfrm>
          <a:prstGeom prst="rightArrow">
            <a:avLst/>
          </a:prstGeom>
          <a:solidFill>
            <a:srgbClr val="BDDEFF"/>
          </a:solidFill>
          <a:ln>
            <a:noFill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42" name="Right Arrow 41"/>
          <p:cNvSpPr/>
          <p:nvPr/>
        </p:nvSpPr>
        <p:spPr bwMode="auto">
          <a:xfrm rot="18629512">
            <a:off x="1407413" y="3373096"/>
            <a:ext cx="659802" cy="484632"/>
          </a:xfrm>
          <a:prstGeom prst="rightArrow">
            <a:avLst/>
          </a:prstGeom>
          <a:solidFill>
            <a:srgbClr val="BDDEFF"/>
          </a:solidFill>
          <a:ln>
            <a:noFill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90884" y="5046149"/>
            <a:ext cx="104394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advice</a:t>
            </a:r>
          </a:p>
          <a:p>
            <a:pPr algn="r"/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630411" y="914400"/>
            <a:ext cx="3412246" cy="6325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kern="0" dirty="0" smtClean="0">
                <a:solidFill>
                  <a:srgbClr val="0F5494"/>
                </a:solidFill>
              </a:rPr>
              <a:t>Three layer structure</a:t>
            </a:r>
          </a:p>
          <a:p>
            <a:pPr marL="355600" lvl="1" indent="363538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Ø"/>
              <a:defRPr/>
            </a:pPr>
            <a:r>
              <a:rPr lang="en-GB" sz="1400" i="1" kern="0" dirty="0" smtClean="0">
                <a:solidFill>
                  <a:srgbClr val="0F5494"/>
                </a:solidFill>
              </a:rPr>
              <a:t>EOSC </a:t>
            </a:r>
            <a:r>
              <a:rPr lang="en-GB" sz="1400" i="1" kern="0" dirty="0">
                <a:solidFill>
                  <a:srgbClr val="0F5494"/>
                </a:solidFill>
              </a:rPr>
              <a:t>Board </a:t>
            </a:r>
            <a:r>
              <a:rPr lang="en-GB" sz="1400" b="0" kern="0" dirty="0">
                <a:solidFill>
                  <a:srgbClr val="0F5494"/>
                </a:solidFill>
              </a:rPr>
              <a:t>of MS/AC and EC representatives </a:t>
            </a:r>
            <a:r>
              <a:rPr lang="en-GB" sz="1400" b="0" u="sng" kern="0" dirty="0">
                <a:solidFill>
                  <a:srgbClr val="0F5494"/>
                </a:solidFill>
              </a:rPr>
              <a:t>to ensure </a:t>
            </a:r>
            <a:r>
              <a:rPr lang="en-GB" sz="1400" b="0" kern="0" dirty="0">
                <a:solidFill>
                  <a:srgbClr val="0F5494"/>
                </a:solidFill>
              </a:rPr>
              <a:t>effective supervision of EOSC </a:t>
            </a:r>
            <a:r>
              <a:rPr lang="en-GB" sz="1400" b="0" kern="0" dirty="0" smtClean="0">
                <a:solidFill>
                  <a:srgbClr val="0F5494"/>
                </a:solidFill>
              </a:rPr>
              <a:t>implementation</a:t>
            </a:r>
          </a:p>
          <a:p>
            <a:pPr marL="812800" lvl="2" indent="363538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Ø"/>
              <a:defRPr/>
            </a:pPr>
            <a:r>
              <a:rPr lang="en-GB" sz="1400" b="1" kern="0" dirty="0" smtClean="0">
                <a:solidFill>
                  <a:srgbClr val="C00000"/>
                </a:solidFill>
              </a:rPr>
              <a:t>Working Group of the strategic configuration of the Programme Committee</a:t>
            </a:r>
            <a:endParaRPr lang="en-GB" sz="1400" b="1" kern="0" dirty="0">
              <a:solidFill>
                <a:srgbClr val="C00000"/>
              </a:solidFill>
            </a:endParaRPr>
          </a:p>
          <a:p>
            <a:pPr marL="355600" lvl="1" indent="363538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Ø"/>
              <a:defRPr/>
            </a:pPr>
            <a:r>
              <a:rPr lang="en-GB" sz="1400" i="1" kern="0" dirty="0">
                <a:solidFill>
                  <a:srgbClr val="0F5494"/>
                </a:solidFill>
              </a:rPr>
              <a:t>Executive Board</a:t>
            </a:r>
            <a:r>
              <a:rPr lang="en-GB" sz="1400" kern="0" dirty="0">
                <a:solidFill>
                  <a:srgbClr val="0F5494"/>
                </a:solidFill>
              </a:rPr>
              <a:t> </a:t>
            </a:r>
            <a:r>
              <a:rPr lang="en-GB" sz="1400" b="0" kern="0" dirty="0">
                <a:solidFill>
                  <a:srgbClr val="0F5494"/>
                </a:solidFill>
              </a:rPr>
              <a:t>of stakeholder representatives </a:t>
            </a:r>
            <a:r>
              <a:rPr lang="en-GB" sz="1400" b="0" u="sng" kern="0" dirty="0">
                <a:solidFill>
                  <a:srgbClr val="0F5494"/>
                </a:solidFill>
              </a:rPr>
              <a:t>to help ensure </a:t>
            </a:r>
            <a:r>
              <a:rPr lang="en-GB" sz="1400" b="0" kern="0" dirty="0">
                <a:solidFill>
                  <a:srgbClr val="0F5494"/>
                </a:solidFill>
              </a:rPr>
              <a:t>proper EOSC implementation and </a:t>
            </a:r>
            <a:r>
              <a:rPr lang="en-GB" sz="1400" b="0" kern="0" dirty="0" smtClean="0">
                <a:solidFill>
                  <a:srgbClr val="0F5494"/>
                </a:solidFill>
              </a:rPr>
              <a:t>accountability</a:t>
            </a:r>
          </a:p>
          <a:p>
            <a:pPr marL="812800" lvl="2" indent="363538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Ø"/>
              <a:defRPr/>
            </a:pPr>
            <a:r>
              <a:rPr lang="en-GB" sz="1400" b="1" kern="0" dirty="0" smtClean="0">
                <a:solidFill>
                  <a:srgbClr val="C00000"/>
                </a:solidFill>
              </a:rPr>
              <a:t>Commission expert group</a:t>
            </a:r>
            <a:endParaRPr lang="en-GB" sz="1400" b="1" kern="0" dirty="0">
              <a:solidFill>
                <a:srgbClr val="C00000"/>
              </a:solidFill>
            </a:endParaRPr>
          </a:p>
          <a:p>
            <a:pPr marL="355600" lvl="1" indent="363538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Ø"/>
              <a:defRPr/>
            </a:pPr>
            <a:r>
              <a:rPr lang="en-GB" sz="1400" i="1" kern="0" dirty="0">
                <a:solidFill>
                  <a:srgbClr val="0F5494"/>
                </a:solidFill>
              </a:rPr>
              <a:t>Stakeholder Forum </a:t>
            </a:r>
            <a:r>
              <a:rPr lang="en-GB" sz="1400" b="0" kern="0" dirty="0">
                <a:solidFill>
                  <a:srgbClr val="0F5494"/>
                </a:solidFill>
              </a:rPr>
              <a:t>to provide input from a wide range of </a:t>
            </a:r>
            <a:r>
              <a:rPr lang="en-GB" sz="1400" b="0" kern="0" dirty="0" smtClean="0">
                <a:solidFill>
                  <a:srgbClr val="0F5494"/>
                </a:solidFill>
              </a:rPr>
              <a:t>actors</a:t>
            </a:r>
          </a:p>
          <a:p>
            <a:pPr marL="812800" lvl="2" indent="363538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Ø"/>
              <a:defRPr/>
            </a:pPr>
            <a:r>
              <a:rPr lang="en-GB" sz="1400" b="1" kern="0" dirty="0" smtClean="0">
                <a:solidFill>
                  <a:srgbClr val="C00000"/>
                </a:solidFill>
              </a:rPr>
              <a:t>Self-organised with EC support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-304800" y="152400"/>
            <a:ext cx="434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920" lvl="1"/>
            <a:r>
              <a:rPr lang="en-US" sz="2400" b="1" dirty="0" smtClean="0">
                <a:solidFill>
                  <a:schemeClr val="bg1"/>
                </a:solidFill>
                <a:latin typeface="Verdana(body)"/>
              </a:rPr>
              <a:t>The EOSC </a:t>
            </a:r>
          </a:p>
          <a:p>
            <a:pPr marL="358920" lvl="1"/>
            <a:r>
              <a:rPr lang="en-US" sz="2400" b="1" dirty="0" smtClean="0">
                <a:solidFill>
                  <a:schemeClr val="bg1"/>
                </a:solidFill>
                <a:latin typeface="Verdana(body)"/>
              </a:rPr>
              <a:t>Governance</a:t>
            </a:r>
            <a:endParaRPr lang="en-US" sz="13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61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295400"/>
            <a:ext cx="7924800" cy="539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Chair</a:t>
            </a:r>
            <a:r>
              <a:rPr lang="en-GB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Karel LUYBEN – Representative of CESAER </a:t>
            </a:r>
            <a:endParaRPr lang="en-GB" sz="16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Vice </a:t>
            </a:r>
            <a:r>
              <a:rPr lang="en-GB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Chair</a:t>
            </a:r>
            <a:r>
              <a:rPr lang="en-GB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Cathrin</a:t>
            </a:r>
            <a:r>
              <a:rPr lang="en-GB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STÖVER – Representative of GEANT</a:t>
            </a:r>
            <a:endParaRPr lang="en-IE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E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Organisations and their representatives</a:t>
            </a:r>
            <a:endParaRPr lang="en-IE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CESAER represented by Karel LUYBEN</a:t>
            </a:r>
            <a:endParaRPr lang="en-IE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CESSDA ERIC represented by Ronald DEKKER</a:t>
            </a:r>
            <a:endParaRPr lang="en-IE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EMBL represented by Rupert LÜCK</a:t>
            </a:r>
            <a:endParaRPr lang="en-IE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European Spallation Source ERIC represented by John WOMERSLEY</a:t>
            </a:r>
            <a:endParaRPr lang="en-IE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GÉANT represented by </a:t>
            </a:r>
            <a:r>
              <a:rPr lang="en-GB" sz="16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Cathrin</a:t>
            </a:r>
            <a:r>
              <a:rPr lang="en-GB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STÖVER</a:t>
            </a:r>
            <a:endParaRPr lang="en-IE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OPENAIRE represented by Natalia MANOLA</a:t>
            </a:r>
            <a:endParaRPr lang="en-IE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Research Data Alliance (RDA) represented by Juan BICARREGUI</a:t>
            </a:r>
            <a:endParaRPr lang="en-IE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Science Europe represented by Stephan </a:t>
            </a:r>
            <a:r>
              <a:rPr lang="en-GB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KUSTER</a:t>
            </a:r>
            <a:endParaRPr lang="en-IE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Individual experts</a:t>
            </a:r>
            <a:endParaRPr lang="en-IE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Sarah JONES</a:t>
            </a:r>
            <a:endParaRPr lang="en-IE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Jean-Francois ABRAMATIC</a:t>
            </a:r>
            <a:endParaRPr lang="en-IE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Jan HRUSAK</a:t>
            </a:r>
            <a:endParaRPr lang="en-IE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04800" y="152400"/>
            <a:ext cx="434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920" lvl="1"/>
            <a:r>
              <a:rPr lang="en-US" sz="2400" b="1" dirty="0" smtClean="0">
                <a:solidFill>
                  <a:schemeClr val="bg1"/>
                </a:solidFill>
                <a:latin typeface="Verdana(body)"/>
              </a:rPr>
              <a:t>The EOSC </a:t>
            </a:r>
          </a:p>
          <a:p>
            <a:pPr marL="358920" lvl="1"/>
            <a:r>
              <a:rPr lang="en-US" sz="2400" b="1" dirty="0" smtClean="0">
                <a:solidFill>
                  <a:schemeClr val="bg1"/>
                </a:solidFill>
                <a:latin typeface="Verdana(body)"/>
              </a:rPr>
              <a:t>Executive Board</a:t>
            </a:r>
            <a:endParaRPr lang="en-US" sz="13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2459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114</Words>
  <Application>Microsoft Office PowerPoint</Application>
  <PresentationFormat>Bildschirmpräsentation (4:3)</PresentationFormat>
  <Paragraphs>47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11" baseType="lpstr">
      <vt:lpstr>Arial</vt:lpstr>
      <vt:lpstr>Calibri</vt:lpstr>
      <vt:lpstr>Courier New</vt:lpstr>
      <vt:lpstr>EC Square Sans Pro Light</vt:lpstr>
      <vt:lpstr>Times New Roman</vt:lpstr>
      <vt:lpstr>Verdana</vt:lpstr>
      <vt:lpstr>Verdana(body)</vt:lpstr>
      <vt:lpstr>Wingdings</vt:lpstr>
      <vt:lpstr>Blank</vt:lpstr>
      <vt:lpstr>PowerPoint-Präsentation</vt:lpstr>
      <vt:lpstr>PowerPoint-Präsentation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EOSC from vision to action</dc:title>
  <dc:creator>Wainer.LUSOLI@ec.europa.eu</dc:creator>
  <cp:lastModifiedBy>User</cp:lastModifiedBy>
  <cp:revision>974</cp:revision>
  <cp:lastPrinted>2018-07-02T10:39:52Z</cp:lastPrinted>
  <dcterms:created xsi:type="dcterms:W3CDTF">2015-08-25T08:10:35Z</dcterms:created>
  <dcterms:modified xsi:type="dcterms:W3CDTF">2018-11-22T15:52:06Z</dcterms:modified>
</cp:coreProperties>
</file>